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19" r:id="rId4"/>
    <p:sldMasterId id="2147483743" r:id="rId5"/>
    <p:sldMasterId id="2147483754" r:id="rId6"/>
    <p:sldMasterId id="2147483785" r:id="rId7"/>
    <p:sldMasterId id="2147483825" r:id="rId8"/>
    <p:sldMasterId id="2147483840" r:id="rId9"/>
    <p:sldMasterId id="2147483854" r:id="rId10"/>
    <p:sldMasterId id="2147483866" r:id="rId11"/>
    <p:sldMasterId id="2147483878" r:id="rId12"/>
  </p:sldMasterIdLst>
  <p:notesMasterIdLst>
    <p:notesMasterId r:id="rId105"/>
  </p:notesMasterIdLst>
  <p:handoutMasterIdLst>
    <p:handoutMasterId r:id="rId106"/>
  </p:handoutMasterIdLst>
  <p:sldIdLst>
    <p:sldId id="456" r:id="rId13"/>
    <p:sldId id="455" r:id="rId14"/>
    <p:sldId id="454" r:id="rId15"/>
    <p:sldId id="442" r:id="rId16"/>
    <p:sldId id="443" r:id="rId17"/>
    <p:sldId id="444" r:id="rId18"/>
    <p:sldId id="445" r:id="rId19"/>
    <p:sldId id="446" r:id="rId20"/>
    <p:sldId id="447" r:id="rId21"/>
    <p:sldId id="448" r:id="rId22"/>
    <p:sldId id="449" r:id="rId23"/>
    <p:sldId id="450" r:id="rId24"/>
    <p:sldId id="451" r:id="rId25"/>
    <p:sldId id="452" r:id="rId26"/>
    <p:sldId id="453" r:id="rId27"/>
    <p:sldId id="431" r:id="rId28"/>
    <p:sldId id="341" r:id="rId29"/>
    <p:sldId id="322" r:id="rId30"/>
    <p:sldId id="328" r:id="rId31"/>
    <p:sldId id="323" r:id="rId32"/>
    <p:sldId id="365" r:id="rId33"/>
    <p:sldId id="357" r:id="rId34"/>
    <p:sldId id="309" r:id="rId35"/>
    <p:sldId id="367" r:id="rId36"/>
    <p:sldId id="332" r:id="rId37"/>
    <p:sldId id="319" r:id="rId38"/>
    <p:sldId id="330" r:id="rId39"/>
    <p:sldId id="363" r:id="rId40"/>
    <p:sldId id="366" r:id="rId41"/>
    <p:sldId id="324" r:id="rId42"/>
    <p:sldId id="371" r:id="rId43"/>
    <p:sldId id="368" r:id="rId44"/>
    <p:sldId id="374" r:id="rId45"/>
    <p:sldId id="375" r:id="rId46"/>
    <p:sldId id="377" r:id="rId47"/>
    <p:sldId id="376" r:id="rId48"/>
    <p:sldId id="364" r:id="rId49"/>
    <p:sldId id="382" r:id="rId50"/>
    <p:sldId id="404" r:id="rId51"/>
    <p:sldId id="381" r:id="rId52"/>
    <p:sldId id="384" r:id="rId53"/>
    <p:sldId id="385" r:id="rId54"/>
    <p:sldId id="386" r:id="rId55"/>
    <p:sldId id="387" r:id="rId56"/>
    <p:sldId id="388" r:id="rId57"/>
    <p:sldId id="389" r:id="rId58"/>
    <p:sldId id="390" r:id="rId59"/>
    <p:sldId id="391" r:id="rId60"/>
    <p:sldId id="392" r:id="rId61"/>
    <p:sldId id="393" r:id="rId62"/>
    <p:sldId id="394" r:id="rId63"/>
    <p:sldId id="395" r:id="rId64"/>
    <p:sldId id="396" r:id="rId65"/>
    <p:sldId id="397" r:id="rId66"/>
    <p:sldId id="398" r:id="rId67"/>
    <p:sldId id="399" r:id="rId68"/>
    <p:sldId id="400" r:id="rId69"/>
    <p:sldId id="401" r:id="rId70"/>
    <p:sldId id="402" r:id="rId71"/>
    <p:sldId id="405" r:id="rId72"/>
    <p:sldId id="406" r:id="rId73"/>
    <p:sldId id="407" r:id="rId74"/>
    <p:sldId id="408" r:id="rId75"/>
    <p:sldId id="409" r:id="rId76"/>
    <p:sldId id="410" r:id="rId77"/>
    <p:sldId id="411" r:id="rId78"/>
    <p:sldId id="412" r:id="rId79"/>
    <p:sldId id="413" r:id="rId80"/>
    <p:sldId id="414" r:id="rId81"/>
    <p:sldId id="415" r:id="rId82"/>
    <p:sldId id="416" r:id="rId83"/>
    <p:sldId id="417" r:id="rId84"/>
    <p:sldId id="418" r:id="rId85"/>
    <p:sldId id="419" r:id="rId86"/>
    <p:sldId id="420" r:id="rId87"/>
    <p:sldId id="421" r:id="rId88"/>
    <p:sldId id="422" r:id="rId89"/>
    <p:sldId id="423" r:id="rId90"/>
    <p:sldId id="424" r:id="rId91"/>
    <p:sldId id="458" r:id="rId92"/>
    <p:sldId id="459" r:id="rId93"/>
    <p:sldId id="460" r:id="rId94"/>
    <p:sldId id="461" r:id="rId95"/>
    <p:sldId id="462" r:id="rId96"/>
    <p:sldId id="463" r:id="rId97"/>
    <p:sldId id="464" r:id="rId98"/>
    <p:sldId id="465" r:id="rId99"/>
    <p:sldId id="441" r:id="rId100"/>
    <p:sldId id="429" r:id="rId101"/>
    <p:sldId id="428" r:id="rId102"/>
    <p:sldId id="430" r:id="rId103"/>
    <p:sldId id="457" r:id="rId104"/>
  </p:sldIdLst>
  <p:sldSz cx="12192000" cy="6858000"/>
  <p:notesSz cx="6805613" cy="9939338"/>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WINZI, Pauline Ngina" initials="MPN" lastIdx="1" clrIdx="0">
    <p:extLst>
      <p:ext uri="{19B8F6BF-5375-455C-9EA6-DF929625EA0E}">
        <p15:presenceInfo xmlns:p15="http://schemas.microsoft.com/office/powerpoint/2012/main" userId="S-1-5-21-1446143339-2250552318-1255726049-2019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71"/>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4660"/>
  </p:normalViewPr>
  <p:slideViewPr>
    <p:cSldViewPr snapToGrid="0">
      <p:cViewPr varScale="1">
        <p:scale>
          <a:sx n="73" d="100"/>
          <a:sy n="73" d="100"/>
        </p:scale>
        <p:origin x="558" y="6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164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openxmlformats.org/officeDocument/2006/relationships/commentAuthors" Target="commentAuthors.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presProps" Target="presProp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viewProps" Target="viewProp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ser\Desktop\UG%20SCH%20SUB%20IUs%20MAPPING_2016-TODATE.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640426992712505E-2"/>
          <c:y val="3.1084683485083899E-2"/>
          <c:w val="0.91348661478214899"/>
          <c:h val="0.71572591537878505"/>
        </c:manualLayout>
      </c:layout>
      <c:barChart>
        <c:barDir val="col"/>
        <c:grouping val="clustered"/>
        <c:varyColors val="0"/>
        <c:ser>
          <c:idx val="0"/>
          <c:order val="0"/>
          <c:tx>
            <c:strRef>
              <c:f>'Sm %'!$B$2</c:f>
              <c:strCache>
                <c:ptCount val="1"/>
                <c:pt idx="0">
                  <c:v>Zone 1</c:v>
                </c:pt>
              </c:strCache>
            </c:strRef>
          </c:tx>
          <c:spPr>
            <a:solidFill>
              <a:srgbClr val="C00000"/>
            </a:solidFill>
          </c:spPr>
          <c:invertIfNegative val="0"/>
          <c:cat>
            <c:strRef>
              <c:f>'Sm %'!$A$3:$A$28</c:f>
              <c:strCache>
                <c:ptCount val="26"/>
                <c:pt idx="0">
                  <c:v>Amolator</c:v>
                </c:pt>
                <c:pt idx="1">
                  <c:v>Amuru</c:v>
                </c:pt>
                <c:pt idx="2">
                  <c:v>Arua</c:v>
                </c:pt>
                <c:pt idx="3">
                  <c:v>Buikwe</c:v>
                </c:pt>
                <c:pt idx="4">
                  <c:v>Bunyangabu</c:v>
                </c:pt>
                <c:pt idx="5">
                  <c:v>Busia</c:v>
                </c:pt>
                <c:pt idx="6">
                  <c:v>Buvuma</c:v>
                </c:pt>
                <c:pt idx="7">
                  <c:v>Gomba</c:v>
                </c:pt>
                <c:pt idx="8">
                  <c:v>Gulu</c:v>
                </c:pt>
                <c:pt idx="9">
                  <c:v>Kabarole</c:v>
                </c:pt>
                <c:pt idx="10">
                  <c:v>Kagadi</c:v>
                </c:pt>
                <c:pt idx="11">
                  <c:v>Kakumiro</c:v>
                </c:pt>
                <c:pt idx="12">
                  <c:v>Kalangala</c:v>
                </c:pt>
                <c:pt idx="13">
                  <c:v>Kayunga</c:v>
                </c:pt>
                <c:pt idx="14">
                  <c:v>Kibaale</c:v>
                </c:pt>
                <c:pt idx="15">
                  <c:v>Kitgum</c:v>
                </c:pt>
                <c:pt idx="16">
                  <c:v>Lira</c:v>
                </c:pt>
                <c:pt idx="17">
                  <c:v>Mayuge</c:v>
                </c:pt>
                <c:pt idx="18">
                  <c:v>Masaka</c:v>
                </c:pt>
                <c:pt idx="19">
                  <c:v>Mityana</c:v>
                </c:pt>
                <c:pt idx="20">
                  <c:v>Mpigi</c:v>
                </c:pt>
                <c:pt idx="21">
                  <c:v>Mukono</c:v>
                </c:pt>
                <c:pt idx="22">
                  <c:v>Nwoya</c:v>
                </c:pt>
                <c:pt idx="23">
                  <c:v>Omoro</c:v>
                </c:pt>
                <c:pt idx="24">
                  <c:v>Pader</c:v>
                </c:pt>
                <c:pt idx="25">
                  <c:v>Wakiso</c:v>
                </c:pt>
              </c:strCache>
            </c:strRef>
          </c:cat>
          <c:val>
            <c:numRef>
              <c:f>'Sm %'!$B$3:$B$28</c:f>
              <c:numCache>
                <c:formatCode>0.0%</c:formatCode>
                <c:ptCount val="26"/>
                <c:pt idx="0">
                  <c:v>0.154</c:v>
                </c:pt>
                <c:pt idx="1">
                  <c:v>5.1999999999999998E-2</c:v>
                </c:pt>
                <c:pt idx="2">
                  <c:v>0.19800000000000001</c:v>
                </c:pt>
                <c:pt idx="3">
                  <c:v>0.26100000000000001</c:v>
                </c:pt>
                <c:pt idx="4">
                  <c:v>1.2999999999999999E-2</c:v>
                </c:pt>
                <c:pt idx="5">
                  <c:v>0.14000000000000001</c:v>
                </c:pt>
                <c:pt idx="6">
                  <c:v>0.45</c:v>
                </c:pt>
                <c:pt idx="7">
                  <c:v>8.0000000000000192E-3</c:v>
                </c:pt>
                <c:pt idx="8">
                  <c:v>0.151</c:v>
                </c:pt>
                <c:pt idx="9">
                  <c:v>0.05</c:v>
                </c:pt>
                <c:pt idx="10">
                  <c:v>0.46200000000000002</c:v>
                </c:pt>
                <c:pt idx="12">
                  <c:v>0.35</c:v>
                </c:pt>
                <c:pt idx="13">
                  <c:v>4.9000000000000099E-2</c:v>
                </c:pt>
                <c:pt idx="15">
                  <c:v>3.1E-2</c:v>
                </c:pt>
                <c:pt idx="16">
                  <c:v>0.16600000000000001</c:v>
                </c:pt>
                <c:pt idx="17">
                  <c:v>0.45500000000000002</c:v>
                </c:pt>
                <c:pt idx="18">
                  <c:v>0.09</c:v>
                </c:pt>
                <c:pt idx="19">
                  <c:v>1.6E-2</c:v>
                </c:pt>
                <c:pt idx="20">
                  <c:v>0.05</c:v>
                </c:pt>
                <c:pt idx="21">
                  <c:v>0.28999999999999998</c:v>
                </c:pt>
                <c:pt idx="22">
                  <c:v>1.4E-2</c:v>
                </c:pt>
                <c:pt idx="23">
                  <c:v>0.154</c:v>
                </c:pt>
                <c:pt idx="24">
                  <c:v>1.7000000000000001E-2</c:v>
                </c:pt>
                <c:pt idx="25">
                  <c:v>4.5999999999999999E-2</c:v>
                </c:pt>
              </c:numCache>
            </c:numRef>
          </c:val>
          <c:extLst>
            <c:ext xmlns:c16="http://schemas.microsoft.com/office/drawing/2014/chart" uri="{C3380CC4-5D6E-409C-BE32-E72D297353CC}">
              <c16:uniqueId val="{00000000-4E7C-499A-A787-748C560B2D91}"/>
            </c:ext>
          </c:extLst>
        </c:ser>
        <c:ser>
          <c:idx val="1"/>
          <c:order val="1"/>
          <c:tx>
            <c:strRef>
              <c:f>'Sm %'!$C$2</c:f>
              <c:strCache>
                <c:ptCount val="1"/>
                <c:pt idx="0">
                  <c:v>Zone 2</c:v>
                </c:pt>
              </c:strCache>
            </c:strRef>
          </c:tx>
          <c:spPr>
            <a:solidFill>
              <a:schemeClr val="accent5"/>
            </a:solidFill>
          </c:spPr>
          <c:invertIfNegative val="0"/>
          <c:cat>
            <c:strRef>
              <c:f>'Sm %'!$A$3:$A$28</c:f>
              <c:strCache>
                <c:ptCount val="26"/>
                <c:pt idx="0">
                  <c:v>Amolator</c:v>
                </c:pt>
                <c:pt idx="1">
                  <c:v>Amuru</c:v>
                </c:pt>
                <c:pt idx="2">
                  <c:v>Arua</c:v>
                </c:pt>
                <c:pt idx="3">
                  <c:v>Buikwe</c:v>
                </c:pt>
                <c:pt idx="4">
                  <c:v>Bunyangabu</c:v>
                </c:pt>
                <c:pt idx="5">
                  <c:v>Busia</c:v>
                </c:pt>
                <c:pt idx="6">
                  <c:v>Buvuma</c:v>
                </c:pt>
                <c:pt idx="7">
                  <c:v>Gomba</c:v>
                </c:pt>
                <c:pt idx="8">
                  <c:v>Gulu</c:v>
                </c:pt>
                <c:pt idx="9">
                  <c:v>Kabarole</c:v>
                </c:pt>
                <c:pt idx="10">
                  <c:v>Kagadi</c:v>
                </c:pt>
                <c:pt idx="11">
                  <c:v>Kakumiro</c:v>
                </c:pt>
                <c:pt idx="12">
                  <c:v>Kalangala</c:v>
                </c:pt>
                <c:pt idx="13">
                  <c:v>Kayunga</c:v>
                </c:pt>
                <c:pt idx="14">
                  <c:v>Kibaale</c:v>
                </c:pt>
                <c:pt idx="15">
                  <c:v>Kitgum</c:v>
                </c:pt>
                <c:pt idx="16">
                  <c:v>Lira</c:v>
                </c:pt>
                <c:pt idx="17">
                  <c:v>Mayuge</c:v>
                </c:pt>
                <c:pt idx="18">
                  <c:v>Masaka</c:v>
                </c:pt>
                <c:pt idx="19">
                  <c:v>Mityana</c:v>
                </c:pt>
                <c:pt idx="20">
                  <c:v>Mpigi</c:v>
                </c:pt>
                <c:pt idx="21">
                  <c:v>Mukono</c:v>
                </c:pt>
                <c:pt idx="22">
                  <c:v>Nwoya</c:v>
                </c:pt>
                <c:pt idx="23">
                  <c:v>Omoro</c:v>
                </c:pt>
                <c:pt idx="24">
                  <c:v>Pader</c:v>
                </c:pt>
                <c:pt idx="25">
                  <c:v>Wakiso</c:v>
                </c:pt>
              </c:strCache>
            </c:strRef>
          </c:cat>
          <c:val>
            <c:numRef>
              <c:f>'Sm %'!$C$3:$C$28</c:f>
              <c:numCache>
                <c:formatCode>0.0%</c:formatCode>
                <c:ptCount val="26"/>
                <c:pt idx="0" formatCode="General">
                  <c:v>0</c:v>
                </c:pt>
                <c:pt idx="1">
                  <c:v>6.4000000000000098E-2</c:v>
                </c:pt>
                <c:pt idx="2">
                  <c:v>0.24299999999999999</c:v>
                </c:pt>
                <c:pt idx="3">
                  <c:v>5.6000000000000001E-2</c:v>
                </c:pt>
                <c:pt idx="4">
                  <c:v>7.0000000000000097E-3</c:v>
                </c:pt>
                <c:pt idx="5">
                  <c:v>0.02</c:v>
                </c:pt>
                <c:pt idx="6">
                  <c:v>0</c:v>
                </c:pt>
                <c:pt idx="7">
                  <c:v>8.0000000000000192E-3</c:v>
                </c:pt>
                <c:pt idx="8">
                  <c:v>0.109</c:v>
                </c:pt>
                <c:pt idx="9">
                  <c:v>1.4999999999999999E-2</c:v>
                </c:pt>
                <c:pt idx="10">
                  <c:v>2.3E-2</c:v>
                </c:pt>
                <c:pt idx="11">
                  <c:v>3.0000000000000001E-3</c:v>
                </c:pt>
                <c:pt idx="12">
                  <c:v>0</c:v>
                </c:pt>
                <c:pt idx="13">
                  <c:v>0.13700000000000001</c:v>
                </c:pt>
                <c:pt idx="14">
                  <c:v>0</c:v>
                </c:pt>
                <c:pt idx="15">
                  <c:v>5.3999999999999999E-2</c:v>
                </c:pt>
                <c:pt idx="16">
                  <c:v>4.2999999999999997E-2</c:v>
                </c:pt>
                <c:pt idx="17">
                  <c:v>0.23699999999999999</c:v>
                </c:pt>
                <c:pt idx="18">
                  <c:v>0.01</c:v>
                </c:pt>
                <c:pt idx="19">
                  <c:v>8.0000000000000192E-3</c:v>
                </c:pt>
                <c:pt idx="20">
                  <c:v>0</c:v>
                </c:pt>
                <c:pt idx="21">
                  <c:v>0.02</c:v>
                </c:pt>
                <c:pt idx="22">
                  <c:v>1.4E-2</c:v>
                </c:pt>
                <c:pt idx="23">
                  <c:v>5.0999999999999997E-2</c:v>
                </c:pt>
                <c:pt idx="24">
                  <c:v>6.6000000000000003E-2</c:v>
                </c:pt>
                <c:pt idx="25">
                  <c:v>8.9999999999999993E-3</c:v>
                </c:pt>
              </c:numCache>
            </c:numRef>
          </c:val>
          <c:extLst>
            <c:ext xmlns:c16="http://schemas.microsoft.com/office/drawing/2014/chart" uri="{C3380CC4-5D6E-409C-BE32-E72D297353CC}">
              <c16:uniqueId val="{00000001-4E7C-499A-A787-748C560B2D91}"/>
            </c:ext>
          </c:extLst>
        </c:ser>
        <c:ser>
          <c:idx val="2"/>
          <c:order val="2"/>
          <c:tx>
            <c:strRef>
              <c:f>'Sm %'!$D$2</c:f>
              <c:strCache>
                <c:ptCount val="1"/>
                <c:pt idx="0">
                  <c:v>Zone 3</c:v>
                </c:pt>
              </c:strCache>
            </c:strRef>
          </c:tx>
          <c:spPr>
            <a:solidFill>
              <a:srgbClr val="FFFF00"/>
            </a:solidFill>
          </c:spPr>
          <c:invertIfNegative val="0"/>
          <c:cat>
            <c:strRef>
              <c:f>'Sm %'!$A$3:$A$28</c:f>
              <c:strCache>
                <c:ptCount val="26"/>
                <c:pt idx="0">
                  <c:v>Amolator</c:v>
                </c:pt>
                <c:pt idx="1">
                  <c:v>Amuru</c:v>
                </c:pt>
                <c:pt idx="2">
                  <c:v>Arua</c:v>
                </c:pt>
                <c:pt idx="3">
                  <c:v>Buikwe</c:v>
                </c:pt>
                <c:pt idx="4">
                  <c:v>Bunyangabu</c:v>
                </c:pt>
                <c:pt idx="5">
                  <c:v>Busia</c:v>
                </c:pt>
                <c:pt idx="6">
                  <c:v>Buvuma</c:v>
                </c:pt>
                <c:pt idx="7">
                  <c:v>Gomba</c:v>
                </c:pt>
                <c:pt idx="8">
                  <c:v>Gulu</c:v>
                </c:pt>
                <c:pt idx="9">
                  <c:v>Kabarole</c:v>
                </c:pt>
                <c:pt idx="10">
                  <c:v>Kagadi</c:v>
                </c:pt>
                <c:pt idx="11">
                  <c:v>Kakumiro</c:v>
                </c:pt>
                <c:pt idx="12">
                  <c:v>Kalangala</c:v>
                </c:pt>
                <c:pt idx="13">
                  <c:v>Kayunga</c:v>
                </c:pt>
                <c:pt idx="14">
                  <c:v>Kibaale</c:v>
                </c:pt>
                <c:pt idx="15">
                  <c:v>Kitgum</c:v>
                </c:pt>
                <c:pt idx="16">
                  <c:v>Lira</c:v>
                </c:pt>
                <c:pt idx="17">
                  <c:v>Mayuge</c:v>
                </c:pt>
                <c:pt idx="18">
                  <c:v>Masaka</c:v>
                </c:pt>
                <c:pt idx="19">
                  <c:v>Mityana</c:v>
                </c:pt>
                <c:pt idx="20">
                  <c:v>Mpigi</c:v>
                </c:pt>
                <c:pt idx="21">
                  <c:v>Mukono</c:v>
                </c:pt>
                <c:pt idx="22">
                  <c:v>Nwoya</c:v>
                </c:pt>
                <c:pt idx="23">
                  <c:v>Omoro</c:v>
                </c:pt>
                <c:pt idx="24">
                  <c:v>Pader</c:v>
                </c:pt>
                <c:pt idx="25">
                  <c:v>Wakiso</c:v>
                </c:pt>
              </c:strCache>
            </c:strRef>
          </c:cat>
          <c:val>
            <c:numRef>
              <c:f>'Sm %'!$D$3:$D$28</c:f>
              <c:numCache>
                <c:formatCode>0.0%</c:formatCode>
                <c:ptCount val="26"/>
                <c:pt idx="0" formatCode="General">
                  <c:v>0</c:v>
                </c:pt>
                <c:pt idx="1">
                  <c:v>9.1999999999999998E-2</c:v>
                </c:pt>
                <c:pt idx="2">
                  <c:v>0.14699999999999999</c:v>
                </c:pt>
                <c:pt idx="3">
                  <c:v>5.3999999999999999E-2</c:v>
                </c:pt>
                <c:pt idx="4">
                  <c:v>0</c:v>
                </c:pt>
                <c:pt idx="5">
                  <c:v>8.0000000000000099E-2</c:v>
                </c:pt>
                <c:pt idx="6">
                  <c:v>0</c:v>
                </c:pt>
                <c:pt idx="7">
                  <c:v>8.0000000000000192E-3</c:v>
                </c:pt>
                <c:pt idx="8">
                  <c:v>5.3999999999999999E-2</c:v>
                </c:pt>
                <c:pt idx="9">
                  <c:v>0.01</c:v>
                </c:pt>
                <c:pt idx="10">
                  <c:v>1.7000000000000001E-2</c:v>
                </c:pt>
                <c:pt idx="11">
                  <c:v>0</c:v>
                </c:pt>
                <c:pt idx="12">
                  <c:v>0</c:v>
                </c:pt>
                <c:pt idx="13">
                  <c:v>3.4000000000000002E-2</c:v>
                </c:pt>
                <c:pt idx="14">
                  <c:v>3.0000000000000001E-3</c:v>
                </c:pt>
                <c:pt idx="15">
                  <c:v>1.0999999999999999E-2</c:v>
                </c:pt>
                <c:pt idx="16">
                  <c:v>5.7000000000000002E-2</c:v>
                </c:pt>
                <c:pt idx="17">
                  <c:v>0.184</c:v>
                </c:pt>
                <c:pt idx="18">
                  <c:v>0.01</c:v>
                </c:pt>
                <c:pt idx="19">
                  <c:v>3.0000000000000001E-3</c:v>
                </c:pt>
                <c:pt idx="20">
                  <c:v>0.02</c:v>
                </c:pt>
                <c:pt idx="21">
                  <c:v>0.02</c:v>
                </c:pt>
                <c:pt idx="22">
                  <c:v>3.6999999999999998E-2</c:v>
                </c:pt>
                <c:pt idx="23">
                  <c:v>0.02</c:v>
                </c:pt>
                <c:pt idx="24">
                  <c:v>5.7000000000000002E-2</c:v>
                </c:pt>
                <c:pt idx="25">
                  <c:v>3.0000000000000001E-3</c:v>
                </c:pt>
              </c:numCache>
            </c:numRef>
          </c:val>
          <c:extLst>
            <c:ext xmlns:c16="http://schemas.microsoft.com/office/drawing/2014/chart" uri="{C3380CC4-5D6E-409C-BE32-E72D297353CC}">
              <c16:uniqueId val="{00000002-4E7C-499A-A787-748C560B2D91}"/>
            </c:ext>
          </c:extLst>
        </c:ser>
        <c:dLbls>
          <c:showLegendKey val="0"/>
          <c:showVal val="0"/>
          <c:showCatName val="0"/>
          <c:showSerName val="0"/>
          <c:showPercent val="0"/>
          <c:showBubbleSize val="0"/>
        </c:dLbls>
        <c:gapWidth val="150"/>
        <c:axId val="99733888"/>
        <c:axId val="99735424"/>
      </c:barChart>
      <c:catAx>
        <c:axId val="99733888"/>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en-GB" sz="1000" b="0" i="0" u="none" strike="noStrike" kern="1200" baseline="0">
                <a:solidFill>
                  <a:schemeClr val="tx1"/>
                </a:solidFill>
                <a:latin typeface="+mn-lt"/>
                <a:ea typeface="+mn-ea"/>
                <a:cs typeface="+mn-cs"/>
              </a:defRPr>
            </a:pPr>
            <a:endParaRPr lang="en-US"/>
          </a:p>
        </c:txPr>
        <c:crossAx val="99735424"/>
        <c:crosses val="autoZero"/>
        <c:auto val="1"/>
        <c:lblAlgn val="ctr"/>
        <c:lblOffset val="100"/>
        <c:noMultiLvlLbl val="0"/>
      </c:catAx>
      <c:valAx>
        <c:axId val="99735424"/>
        <c:scaling>
          <c:orientation val="minMax"/>
        </c:scaling>
        <c:delete val="0"/>
        <c:axPos val="l"/>
        <c:majorGridlines/>
        <c:title>
          <c:tx>
            <c:rich>
              <a:bodyPr rot="-5400000" spcFirstLastPara="0" vertOverflow="ellipsis" vert="horz" wrap="square" anchor="ctr" anchorCtr="1"/>
              <a:lstStyle/>
              <a:p>
                <a:pPr>
                  <a:defRPr lang="en-GB" sz="1000" b="1" i="0" u="none" strike="noStrike" kern="1200" baseline="0">
                    <a:solidFill>
                      <a:schemeClr val="tx1"/>
                    </a:solidFill>
                    <a:latin typeface="+mn-lt"/>
                    <a:ea typeface="+mn-ea"/>
                    <a:cs typeface="+mn-cs"/>
                  </a:defRPr>
                </a:pPr>
                <a:r>
                  <a:rPr lang="en-US"/>
                  <a:t>Prevalence (%)</a:t>
                </a:r>
              </a:p>
            </c:rich>
          </c:tx>
          <c:overlay val="0"/>
        </c:title>
        <c:numFmt formatCode="0.0%" sourceLinked="1"/>
        <c:majorTickMark val="out"/>
        <c:minorTickMark val="none"/>
        <c:tickLblPos val="nextTo"/>
        <c:txPr>
          <a:bodyPr rot="-60000000" spcFirstLastPara="0" vertOverflow="ellipsis" vert="horz" wrap="square" anchor="ctr" anchorCtr="1"/>
          <a:lstStyle/>
          <a:p>
            <a:pPr>
              <a:defRPr lang="en-GB" sz="1200" b="0" i="0" u="none" strike="noStrike" kern="1200" baseline="0">
                <a:solidFill>
                  <a:schemeClr val="tx1"/>
                </a:solidFill>
                <a:latin typeface="+mn-lt"/>
                <a:ea typeface="+mn-ea"/>
                <a:cs typeface="+mn-cs"/>
              </a:defRPr>
            </a:pPr>
            <a:endParaRPr lang="en-US"/>
          </a:p>
        </c:txPr>
        <c:crossAx val="99733888"/>
        <c:crosses val="autoZero"/>
        <c:crossBetween val="between"/>
      </c:valAx>
    </c:plotArea>
    <c:legend>
      <c:legendPos val="b"/>
      <c:layout>
        <c:manualLayout>
          <c:xMode val="edge"/>
          <c:yMode val="edge"/>
          <c:x val="0.28837153910894497"/>
          <c:y val="0.88449442021186198"/>
          <c:w val="0.48240352085267102"/>
          <c:h val="8.6728601370871905E-2"/>
        </c:manualLayout>
      </c:layout>
      <c:overlay val="0"/>
      <c:txPr>
        <a:bodyPr rot="0" spcFirstLastPara="0" vertOverflow="ellipsis" vert="horz" wrap="square" anchor="ctr" anchorCtr="1"/>
        <a:lstStyle/>
        <a:p>
          <a:pPr>
            <a:defRPr lang="en-GB" sz="1600" b="0" i="0" u="none" strike="noStrike" kern="1200" baseline="0">
              <a:solidFill>
                <a:schemeClr val="tx1"/>
              </a:solidFill>
              <a:latin typeface="+mn-lt"/>
              <a:ea typeface="+mn-ea"/>
              <a:cs typeface="+mn-cs"/>
            </a:defRPr>
          </a:pPr>
          <a:endParaRPr lang="en-US"/>
        </a:p>
      </c:txPr>
    </c:legend>
    <c:plotVisOnly val="1"/>
    <c:dispBlanksAs val="gap"/>
    <c:showDLblsOverMax val="0"/>
  </c:chart>
  <c:txPr>
    <a:bodyPr/>
    <a:lstStyle/>
    <a:p>
      <a:pPr>
        <a:defRPr lang="en-US"/>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c:v>
                </c:pt>
              </c:strCache>
            </c:strRef>
          </c:tx>
          <c:explosion val="6"/>
          <c:dPt>
            <c:idx val="0"/>
            <c:bubble3D val="0"/>
            <c:spPr>
              <a:solidFill>
                <a:srgbClr val="0000FF"/>
              </a:solidFill>
              <a:ln w="19050">
                <a:solidFill>
                  <a:schemeClr val="lt1"/>
                </a:solidFill>
              </a:ln>
              <a:effectLst/>
            </c:spPr>
            <c:extLst>
              <c:ext xmlns:c16="http://schemas.microsoft.com/office/drawing/2014/chart" uri="{C3380CC4-5D6E-409C-BE32-E72D297353CC}">
                <c16:uniqueId val="{00000001-27DA-4000-BDA2-D27B33AC0902}"/>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27DA-4000-BDA2-D27B33AC0902}"/>
              </c:ext>
            </c:extLst>
          </c:dPt>
          <c:dPt>
            <c:idx val="2"/>
            <c:bubble3D val="0"/>
            <c:spPr>
              <a:solidFill>
                <a:srgbClr val="009900"/>
              </a:solidFill>
              <a:ln w="19050">
                <a:solidFill>
                  <a:schemeClr val="lt1"/>
                </a:solidFill>
              </a:ln>
              <a:effectLst/>
            </c:spPr>
            <c:extLst>
              <c:ext xmlns:c16="http://schemas.microsoft.com/office/drawing/2014/chart" uri="{C3380CC4-5D6E-409C-BE32-E72D297353CC}">
                <c16:uniqueId val="{00000005-27DA-4000-BDA2-D27B33AC0902}"/>
              </c:ext>
            </c:extLst>
          </c:dPt>
          <c:dPt>
            <c:idx val="3"/>
            <c:bubble3D val="0"/>
            <c:spPr>
              <a:solidFill>
                <a:srgbClr val="66FF66"/>
              </a:solidFill>
              <a:ln w="19050">
                <a:solidFill>
                  <a:schemeClr val="lt1"/>
                </a:solidFill>
              </a:ln>
              <a:effectLst/>
            </c:spPr>
            <c:extLst>
              <c:ext xmlns:c16="http://schemas.microsoft.com/office/drawing/2014/chart" uri="{C3380CC4-5D6E-409C-BE32-E72D297353CC}">
                <c16:uniqueId val="{00000007-27DA-4000-BDA2-D27B33AC0902}"/>
              </c:ext>
            </c:extLst>
          </c:dPt>
          <c:dPt>
            <c:idx val="4"/>
            <c:bubble3D val="0"/>
            <c:spPr>
              <a:solidFill>
                <a:srgbClr val="FFFF00"/>
              </a:solidFill>
              <a:ln w="19050">
                <a:solidFill>
                  <a:schemeClr val="lt1"/>
                </a:solidFill>
              </a:ln>
              <a:effectLst/>
            </c:spPr>
            <c:extLst>
              <c:ext xmlns:c16="http://schemas.microsoft.com/office/drawing/2014/chart" uri="{C3380CC4-5D6E-409C-BE32-E72D297353CC}">
                <c16:uniqueId val="{00000009-27DA-4000-BDA2-D27B33AC0902}"/>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27DA-4000-BDA2-D27B33AC0902}"/>
              </c:ext>
            </c:extLst>
          </c:dPt>
          <c:dLbls>
            <c:dLbl>
              <c:idx val="0"/>
              <c:layout>
                <c:manualLayout>
                  <c:x val="-3.488694391437374E-2"/>
                  <c:y val="3.8601637219010657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DA-4000-BDA2-D27B33AC0902}"/>
                </c:ext>
              </c:extLst>
            </c:dLbl>
            <c:dLbl>
              <c:idx val="1"/>
              <c:layout>
                <c:manualLayout>
                  <c:x val="-3.5108797973122823E-2"/>
                  <c:y val="1.85913814951370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DA-4000-BDA2-D27B33AC0902}"/>
                </c:ext>
              </c:extLst>
            </c:dLbl>
            <c:dLbl>
              <c:idx val="4"/>
              <c:layout>
                <c:manualLayout>
                  <c:x val="-0.134526141394197"/>
                  <c:y val="-8.978839730708919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7DA-4000-BDA2-D27B33AC0902}"/>
                </c:ext>
              </c:extLst>
            </c:dLbl>
            <c:dLbl>
              <c:idx val="5"/>
              <c:layout>
                <c:manualLayout>
                  <c:x val="0.28206276274035302"/>
                  <c:y val="-7.19330680734139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7DA-4000-BDA2-D27B33AC090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JRF + JRSM + AW + EPIRF</c:v>
                </c:pt>
                <c:pt idx="1">
                  <c:v>JRF + JRSM + AW</c:v>
                </c:pt>
                <c:pt idx="2">
                  <c:v>JRF + JRSM + EPIRF</c:v>
                </c:pt>
                <c:pt idx="3">
                  <c:v>JRF + JRSM</c:v>
                </c:pt>
                <c:pt idx="4">
                  <c:v>JRF</c:v>
                </c:pt>
                <c:pt idx="5">
                  <c:v>Not submitted</c:v>
                </c:pt>
              </c:strCache>
            </c:strRef>
          </c:cat>
          <c:val>
            <c:numRef>
              <c:f>Sheet1!$B$2:$B$7</c:f>
              <c:numCache>
                <c:formatCode>General</c:formatCode>
                <c:ptCount val="6"/>
                <c:pt idx="0">
                  <c:v>4</c:v>
                </c:pt>
                <c:pt idx="1">
                  <c:v>3</c:v>
                </c:pt>
                <c:pt idx="2">
                  <c:v>2</c:v>
                </c:pt>
                <c:pt idx="3">
                  <c:v>4</c:v>
                </c:pt>
                <c:pt idx="4">
                  <c:v>8</c:v>
                </c:pt>
                <c:pt idx="5">
                  <c:v>28</c:v>
                </c:pt>
              </c:numCache>
            </c:numRef>
          </c:val>
          <c:extLst>
            <c:ext xmlns:c16="http://schemas.microsoft.com/office/drawing/2014/chart" uri="{C3380CC4-5D6E-409C-BE32-E72D297353CC}">
              <c16:uniqueId val="{0000000C-27DA-4000-BDA2-D27B33AC09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6BC12A-88E1-4509-BBFE-1B967C00A0C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53723168-ECBF-4245-A07C-138F741DCDB7}">
      <dgm:prSet phldrT="[Text]" custT="1"/>
      <dgm:spPr/>
      <dgm:t>
        <a:bodyPr/>
        <a:lstStyle/>
        <a:p>
          <a:r>
            <a:rPr lang="fr-CH" sz="1200" b="1" dirty="0"/>
            <a:t>JAP </a:t>
          </a:r>
          <a:r>
            <a:rPr lang="fr-CH" sz="1200" b="1" dirty="0" err="1"/>
            <a:t>submission</a:t>
          </a:r>
          <a:endParaRPr lang="en-US" sz="1200" b="1" dirty="0"/>
        </a:p>
      </dgm:t>
    </dgm:pt>
    <dgm:pt modelId="{A9347258-1C0C-4058-91AB-C911100D4B5F}" type="parTrans" cxnId="{E3175AFF-0711-42AD-898A-4FF39944AE6A}">
      <dgm:prSet/>
      <dgm:spPr/>
      <dgm:t>
        <a:bodyPr/>
        <a:lstStyle/>
        <a:p>
          <a:endParaRPr lang="en-US"/>
        </a:p>
      </dgm:t>
    </dgm:pt>
    <dgm:pt modelId="{0993ECF1-32A7-4852-AF3A-6B5731EE3B5E}" type="sibTrans" cxnId="{E3175AFF-0711-42AD-898A-4FF39944AE6A}">
      <dgm:prSet/>
      <dgm:spPr/>
      <dgm:t>
        <a:bodyPr/>
        <a:lstStyle/>
        <a:p>
          <a:endParaRPr lang="en-US"/>
        </a:p>
      </dgm:t>
    </dgm:pt>
    <dgm:pt modelId="{41650D34-687E-4D9B-8041-304F166CF673}">
      <dgm:prSet phldrT="[Text]" custT="1"/>
      <dgm:spPr/>
      <dgm:t>
        <a:bodyPr/>
        <a:lstStyle/>
        <a:p>
          <a:r>
            <a:rPr lang="fr-CH" sz="1200" b="1" dirty="0" err="1"/>
            <a:t>Review</a:t>
          </a:r>
          <a:r>
            <a:rPr lang="fr-CH" sz="1200" b="1" dirty="0"/>
            <a:t> &amp; Clearance</a:t>
          </a:r>
          <a:endParaRPr lang="en-US" sz="1200" b="1" dirty="0"/>
        </a:p>
      </dgm:t>
    </dgm:pt>
    <dgm:pt modelId="{FA7C9DD7-FFD0-4E78-8A8C-525584C40757}" type="parTrans" cxnId="{00A00FB8-CC4F-4A22-9683-B8A0F316F6A0}">
      <dgm:prSet/>
      <dgm:spPr/>
      <dgm:t>
        <a:bodyPr/>
        <a:lstStyle/>
        <a:p>
          <a:endParaRPr lang="en-US"/>
        </a:p>
      </dgm:t>
    </dgm:pt>
    <dgm:pt modelId="{79DC483E-FFDE-4B81-A4D4-71EF46815407}" type="sibTrans" cxnId="{00A00FB8-CC4F-4A22-9683-B8A0F316F6A0}">
      <dgm:prSet/>
      <dgm:spPr/>
      <dgm:t>
        <a:bodyPr/>
        <a:lstStyle/>
        <a:p>
          <a:endParaRPr lang="en-US"/>
        </a:p>
      </dgm:t>
    </dgm:pt>
    <dgm:pt modelId="{75AD1AE5-AB90-423B-B76D-47C2DCE850B2}">
      <dgm:prSet phldrT="[Text]" custT="1"/>
      <dgm:spPr/>
      <dgm:t>
        <a:bodyPr/>
        <a:lstStyle/>
        <a:p>
          <a:r>
            <a:rPr lang="fr-CH" sz="1200" b="1" dirty="0" err="1"/>
            <a:t>Purchase</a:t>
          </a:r>
          <a:r>
            <a:rPr lang="fr-CH" sz="1200" b="1" dirty="0"/>
            <a:t> </a:t>
          </a:r>
          <a:r>
            <a:rPr lang="fr-CH" sz="1200" b="1" dirty="0" err="1"/>
            <a:t>Ordering</a:t>
          </a:r>
          <a:endParaRPr lang="en-US" sz="1200" b="1" dirty="0"/>
        </a:p>
      </dgm:t>
    </dgm:pt>
    <dgm:pt modelId="{C8F27545-593F-4800-898B-0CA94B8EAAD1}" type="parTrans" cxnId="{F015B2DC-3B07-40C2-9FA2-D32E0BB29AB1}">
      <dgm:prSet/>
      <dgm:spPr/>
      <dgm:t>
        <a:bodyPr/>
        <a:lstStyle/>
        <a:p>
          <a:endParaRPr lang="en-US"/>
        </a:p>
      </dgm:t>
    </dgm:pt>
    <dgm:pt modelId="{14AB56D9-98FE-439B-9891-DC063DFAE09B}" type="sibTrans" cxnId="{F015B2DC-3B07-40C2-9FA2-D32E0BB29AB1}">
      <dgm:prSet/>
      <dgm:spPr/>
      <dgm:t>
        <a:bodyPr/>
        <a:lstStyle/>
        <a:p>
          <a:endParaRPr lang="en-US"/>
        </a:p>
      </dgm:t>
    </dgm:pt>
    <dgm:pt modelId="{377BADAF-61AB-4F3E-94C1-6D9AD221A955}">
      <dgm:prSet phldrT="[Text]" custT="1"/>
      <dgm:spPr/>
      <dgm:t>
        <a:bodyPr/>
        <a:lstStyle/>
        <a:p>
          <a:r>
            <a:rPr lang="fr-CH" sz="1200" b="1" dirty="0"/>
            <a:t>Pharma production</a:t>
          </a:r>
          <a:endParaRPr lang="en-US" sz="1200" b="1" dirty="0"/>
        </a:p>
      </dgm:t>
    </dgm:pt>
    <dgm:pt modelId="{6718804E-A14D-40CD-9D3F-182279A6AECE}" type="parTrans" cxnId="{3468D41C-AF97-43E5-B4FE-34552497EDA6}">
      <dgm:prSet/>
      <dgm:spPr/>
      <dgm:t>
        <a:bodyPr/>
        <a:lstStyle/>
        <a:p>
          <a:endParaRPr lang="en-US"/>
        </a:p>
      </dgm:t>
    </dgm:pt>
    <dgm:pt modelId="{535FCFED-096A-4DF8-8466-B73E9A767BF6}" type="sibTrans" cxnId="{3468D41C-AF97-43E5-B4FE-34552497EDA6}">
      <dgm:prSet/>
      <dgm:spPr/>
      <dgm:t>
        <a:bodyPr/>
        <a:lstStyle/>
        <a:p>
          <a:endParaRPr lang="en-US"/>
        </a:p>
      </dgm:t>
    </dgm:pt>
    <dgm:pt modelId="{BC15FA0D-DCE2-4ADC-B00D-952255D0EBA3}">
      <dgm:prSet phldrT="[Text]" custT="1"/>
      <dgm:spPr/>
      <dgm:t>
        <a:bodyPr/>
        <a:lstStyle/>
        <a:p>
          <a:r>
            <a:rPr lang="fr-CH" sz="1200" b="1" dirty="0"/>
            <a:t>Green light</a:t>
          </a:r>
          <a:endParaRPr lang="en-US" sz="1200" b="1" dirty="0"/>
        </a:p>
      </dgm:t>
    </dgm:pt>
    <dgm:pt modelId="{ED023772-BEC4-4071-AF9A-F07E09AF5C70}" type="parTrans" cxnId="{EEB65779-A0F9-401F-B068-9B03F8B62ED5}">
      <dgm:prSet/>
      <dgm:spPr/>
      <dgm:t>
        <a:bodyPr/>
        <a:lstStyle/>
        <a:p>
          <a:endParaRPr lang="en-US"/>
        </a:p>
      </dgm:t>
    </dgm:pt>
    <dgm:pt modelId="{9C7006CA-60D8-4187-B766-5D3C0A66FAE0}" type="sibTrans" cxnId="{EEB65779-A0F9-401F-B068-9B03F8B62ED5}">
      <dgm:prSet/>
      <dgm:spPr/>
      <dgm:t>
        <a:bodyPr/>
        <a:lstStyle/>
        <a:p>
          <a:endParaRPr lang="en-US"/>
        </a:p>
      </dgm:t>
    </dgm:pt>
    <dgm:pt modelId="{071CC8E8-65C3-4058-BECD-6950C22EB1BA}">
      <dgm:prSet phldrT="[Text]" custT="1"/>
      <dgm:spPr/>
      <dgm:t>
        <a:bodyPr/>
        <a:lstStyle/>
        <a:p>
          <a:r>
            <a:rPr lang="fr-CH" sz="1200" b="1" dirty="0"/>
            <a:t>Shipping</a:t>
          </a:r>
          <a:endParaRPr lang="en-US" sz="1200" b="1" dirty="0"/>
        </a:p>
      </dgm:t>
    </dgm:pt>
    <dgm:pt modelId="{E44B5DB4-F7BB-41DC-8863-2DF52C092478}" type="parTrans" cxnId="{173824CF-DED4-4988-8F6D-ACAEB18A42E8}">
      <dgm:prSet/>
      <dgm:spPr/>
      <dgm:t>
        <a:bodyPr/>
        <a:lstStyle/>
        <a:p>
          <a:endParaRPr lang="en-US"/>
        </a:p>
      </dgm:t>
    </dgm:pt>
    <dgm:pt modelId="{BB7B7DB5-1772-41FF-8C98-0A95B65A4930}" type="sibTrans" cxnId="{173824CF-DED4-4988-8F6D-ACAEB18A42E8}">
      <dgm:prSet/>
      <dgm:spPr/>
      <dgm:t>
        <a:bodyPr/>
        <a:lstStyle/>
        <a:p>
          <a:endParaRPr lang="en-US"/>
        </a:p>
      </dgm:t>
    </dgm:pt>
    <dgm:pt modelId="{D0CFF913-DA19-43C9-8B37-FF7B1C365536}">
      <dgm:prSet phldrT="[Text]" custT="1"/>
      <dgm:spPr/>
      <dgm:t>
        <a:bodyPr/>
        <a:lstStyle/>
        <a:p>
          <a:r>
            <a:rPr lang="fr-CH" sz="1200" b="1" dirty="0"/>
            <a:t>Customs clearance</a:t>
          </a:r>
          <a:endParaRPr lang="en-US" sz="1200" b="1" dirty="0"/>
        </a:p>
      </dgm:t>
    </dgm:pt>
    <dgm:pt modelId="{3C6726B1-0C35-48A3-9A69-58198C1055BB}" type="parTrans" cxnId="{0FD4A4D8-ABE4-471E-9B52-1205A18A1416}">
      <dgm:prSet/>
      <dgm:spPr/>
      <dgm:t>
        <a:bodyPr/>
        <a:lstStyle/>
        <a:p>
          <a:endParaRPr lang="en-US"/>
        </a:p>
      </dgm:t>
    </dgm:pt>
    <dgm:pt modelId="{C03CCECE-2CE4-4778-8976-3B24A8C5CFD1}" type="sibTrans" cxnId="{0FD4A4D8-ABE4-471E-9B52-1205A18A1416}">
      <dgm:prSet/>
      <dgm:spPr/>
      <dgm:t>
        <a:bodyPr/>
        <a:lstStyle/>
        <a:p>
          <a:endParaRPr lang="en-US"/>
        </a:p>
      </dgm:t>
    </dgm:pt>
    <dgm:pt modelId="{09EE7DAB-85A5-4D72-A49A-F43BD64912E5}">
      <dgm:prSet phldrT="[Text]" custT="1"/>
      <dgm:spPr/>
      <dgm:t>
        <a:bodyPr/>
        <a:lstStyle/>
        <a:p>
          <a:r>
            <a:rPr lang="fr-CH" sz="1200" b="1" dirty="0"/>
            <a:t>MDA</a:t>
          </a:r>
          <a:endParaRPr lang="en-US" sz="1200" b="1" dirty="0"/>
        </a:p>
      </dgm:t>
    </dgm:pt>
    <dgm:pt modelId="{44713588-7D96-4F44-9EE9-05CF4976D94E}" type="parTrans" cxnId="{5A40A716-01B3-4BCC-AC86-57733B0DEAD6}">
      <dgm:prSet/>
      <dgm:spPr/>
      <dgm:t>
        <a:bodyPr/>
        <a:lstStyle/>
        <a:p>
          <a:endParaRPr lang="en-US"/>
        </a:p>
      </dgm:t>
    </dgm:pt>
    <dgm:pt modelId="{3E43CF96-5F8A-436C-B496-5D627ED058AA}" type="sibTrans" cxnId="{5A40A716-01B3-4BCC-AC86-57733B0DEAD6}">
      <dgm:prSet/>
      <dgm:spPr/>
      <dgm:t>
        <a:bodyPr/>
        <a:lstStyle/>
        <a:p>
          <a:endParaRPr lang="en-US"/>
        </a:p>
      </dgm:t>
    </dgm:pt>
    <dgm:pt modelId="{5CECAE41-2A88-4CD4-9047-041952A5E176}">
      <dgm:prSet phldrT="[Text]" custT="1"/>
      <dgm:spPr/>
      <dgm:t>
        <a:bodyPr/>
        <a:lstStyle/>
        <a:p>
          <a:r>
            <a:rPr lang="fr-CH" sz="1200" b="1" dirty="0"/>
            <a:t>Country </a:t>
          </a:r>
        </a:p>
        <a:p>
          <a:r>
            <a:rPr lang="fr-CH" sz="1200" b="1" dirty="0"/>
            <a:t>Warehouse</a:t>
          </a:r>
          <a:endParaRPr lang="en-US" sz="1200" b="1" dirty="0"/>
        </a:p>
      </dgm:t>
    </dgm:pt>
    <dgm:pt modelId="{E86B9C8D-9579-4EEE-A90D-488BB2A5F172}" type="parTrans" cxnId="{9E314FDF-41CC-4542-898C-F1D7BEA56154}">
      <dgm:prSet/>
      <dgm:spPr/>
      <dgm:t>
        <a:bodyPr/>
        <a:lstStyle/>
        <a:p>
          <a:endParaRPr lang="en-US"/>
        </a:p>
      </dgm:t>
    </dgm:pt>
    <dgm:pt modelId="{A64AD75C-DAB2-46A2-8AA6-42A1F29D4597}" type="sibTrans" cxnId="{9E314FDF-41CC-4542-898C-F1D7BEA56154}">
      <dgm:prSet/>
      <dgm:spPr/>
      <dgm:t>
        <a:bodyPr/>
        <a:lstStyle/>
        <a:p>
          <a:endParaRPr lang="en-US"/>
        </a:p>
      </dgm:t>
    </dgm:pt>
    <dgm:pt modelId="{A211156C-807A-4F0C-AE17-56AF369D7A5A}">
      <dgm:prSet phldrT="[Text]" custT="1"/>
      <dgm:spPr/>
      <dgm:t>
        <a:bodyPr/>
        <a:lstStyle/>
        <a:p>
          <a:r>
            <a:rPr lang="fr-CH" sz="1200" b="1" dirty="0"/>
            <a:t>In-country distribution</a:t>
          </a:r>
          <a:endParaRPr lang="en-US" sz="1200" b="1" dirty="0"/>
        </a:p>
      </dgm:t>
    </dgm:pt>
    <dgm:pt modelId="{A280C0A0-60EA-4BFA-962C-0F5913E365AF}" type="parTrans" cxnId="{397C495E-0636-4D2E-B684-4397E3FCF9AA}">
      <dgm:prSet/>
      <dgm:spPr/>
      <dgm:t>
        <a:bodyPr/>
        <a:lstStyle/>
        <a:p>
          <a:endParaRPr lang="en-US"/>
        </a:p>
      </dgm:t>
    </dgm:pt>
    <dgm:pt modelId="{DD76DB90-1599-442B-9656-841E17290241}" type="sibTrans" cxnId="{397C495E-0636-4D2E-B684-4397E3FCF9AA}">
      <dgm:prSet/>
      <dgm:spPr/>
      <dgm:t>
        <a:bodyPr/>
        <a:lstStyle/>
        <a:p>
          <a:endParaRPr lang="en-US"/>
        </a:p>
      </dgm:t>
    </dgm:pt>
    <dgm:pt modelId="{DE904FEC-84FE-448D-BED9-CC1531CEA9B5}">
      <dgm:prSet phldrT="[Text]" custT="1"/>
      <dgm:spPr/>
      <dgm:t>
        <a:bodyPr/>
        <a:lstStyle/>
        <a:p>
          <a:r>
            <a:rPr lang="en-US" sz="1200" b="1" dirty="0"/>
            <a:t>Quantification and Forecasting</a:t>
          </a:r>
        </a:p>
      </dgm:t>
    </dgm:pt>
    <dgm:pt modelId="{D1B0C8BD-2D98-444C-9CA7-FFA469C421E9}" type="parTrans" cxnId="{7BD6DE8F-FB7D-4797-8B12-A5492C613A00}">
      <dgm:prSet/>
      <dgm:spPr/>
      <dgm:t>
        <a:bodyPr/>
        <a:lstStyle/>
        <a:p>
          <a:endParaRPr lang="fr-FR"/>
        </a:p>
      </dgm:t>
    </dgm:pt>
    <dgm:pt modelId="{98E01F23-B58D-4FC3-982F-3910806E11AA}" type="sibTrans" cxnId="{7BD6DE8F-FB7D-4797-8B12-A5492C613A00}">
      <dgm:prSet/>
      <dgm:spPr/>
      <dgm:t>
        <a:bodyPr/>
        <a:lstStyle/>
        <a:p>
          <a:endParaRPr lang="fr-FR"/>
        </a:p>
      </dgm:t>
    </dgm:pt>
    <dgm:pt modelId="{D45A87E6-C5FD-419A-9638-2971528B4A1D}" type="pres">
      <dgm:prSet presAssocID="{BB6BC12A-88E1-4509-BBFE-1B967C00A0CF}" presName="cycle" presStyleCnt="0">
        <dgm:presLayoutVars>
          <dgm:dir/>
          <dgm:resizeHandles val="exact"/>
        </dgm:presLayoutVars>
      </dgm:prSet>
      <dgm:spPr/>
      <dgm:t>
        <a:bodyPr/>
        <a:lstStyle/>
        <a:p>
          <a:endParaRPr lang="en-US"/>
        </a:p>
      </dgm:t>
    </dgm:pt>
    <dgm:pt modelId="{8D5DCD0F-7F47-43A9-9463-2FC4C013E07B}" type="pres">
      <dgm:prSet presAssocID="{53723168-ECBF-4245-A07C-138F741DCDB7}" presName="node" presStyleLbl="node1" presStyleIdx="0" presStyleCnt="11" custScaleX="151856">
        <dgm:presLayoutVars>
          <dgm:bulletEnabled val="1"/>
        </dgm:presLayoutVars>
      </dgm:prSet>
      <dgm:spPr/>
      <dgm:t>
        <a:bodyPr/>
        <a:lstStyle/>
        <a:p>
          <a:endParaRPr lang="en-US"/>
        </a:p>
      </dgm:t>
    </dgm:pt>
    <dgm:pt modelId="{D20D3AC3-C1CC-4A9B-A199-D730A52AD757}" type="pres">
      <dgm:prSet presAssocID="{53723168-ECBF-4245-A07C-138F741DCDB7}" presName="spNode" presStyleCnt="0"/>
      <dgm:spPr/>
    </dgm:pt>
    <dgm:pt modelId="{83530D40-3F21-4C0D-BA9A-53BBF6E34846}" type="pres">
      <dgm:prSet presAssocID="{0993ECF1-32A7-4852-AF3A-6B5731EE3B5E}" presName="sibTrans" presStyleLbl="sibTrans1D1" presStyleIdx="0" presStyleCnt="11"/>
      <dgm:spPr/>
      <dgm:t>
        <a:bodyPr/>
        <a:lstStyle/>
        <a:p>
          <a:endParaRPr lang="en-US"/>
        </a:p>
      </dgm:t>
    </dgm:pt>
    <dgm:pt modelId="{A05AFB30-BE06-4814-A00B-00C31B09E067}" type="pres">
      <dgm:prSet presAssocID="{41650D34-687E-4D9B-8041-304F166CF673}" presName="node" presStyleLbl="node1" presStyleIdx="1" presStyleCnt="11" custScaleX="173974" custRadScaleRad="102925" custRadScaleInc="23726">
        <dgm:presLayoutVars>
          <dgm:bulletEnabled val="1"/>
        </dgm:presLayoutVars>
      </dgm:prSet>
      <dgm:spPr/>
      <dgm:t>
        <a:bodyPr/>
        <a:lstStyle/>
        <a:p>
          <a:endParaRPr lang="en-US"/>
        </a:p>
      </dgm:t>
    </dgm:pt>
    <dgm:pt modelId="{B4AC9D7C-2474-40FF-9A2B-7A7869CE4EC6}" type="pres">
      <dgm:prSet presAssocID="{41650D34-687E-4D9B-8041-304F166CF673}" presName="spNode" presStyleCnt="0"/>
      <dgm:spPr/>
    </dgm:pt>
    <dgm:pt modelId="{41116608-8EE3-4FC2-99D8-06819490D0F5}" type="pres">
      <dgm:prSet presAssocID="{79DC483E-FFDE-4B81-A4D4-71EF46815407}" presName="sibTrans" presStyleLbl="sibTrans1D1" presStyleIdx="1" presStyleCnt="11"/>
      <dgm:spPr/>
      <dgm:t>
        <a:bodyPr/>
        <a:lstStyle/>
        <a:p>
          <a:endParaRPr lang="en-US"/>
        </a:p>
      </dgm:t>
    </dgm:pt>
    <dgm:pt modelId="{9DC019FE-A07E-48BA-9C53-6D0A6786563A}" type="pres">
      <dgm:prSet presAssocID="{75AD1AE5-AB90-423B-B76D-47C2DCE850B2}" presName="node" presStyleLbl="node1" presStyleIdx="2" presStyleCnt="11" custScaleX="163635" custScaleY="91326">
        <dgm:presLayoutVars>
          <dgm:bulletEnabled val="1"/>
        </dgm:presLayoutVars>
      </dgm:prSet>
      <dgm:spPr/>
      <dgm:t>
        <a:bodyPr/>
        <a:lstStyle/>
        <a:p>
          <a:endParaRPr lang="en-US"/>
        </a:p>
      </dgm:t>
    </dgm:pt>
    <dgm:pt modelId="{C3710CC1-DD6C-4FE0-AF39-B12A04BF1F59}" type="pres">
      <dgm:prSet presAssocID="{75AD1AE5-AB90-423B-B76D-47C2DCE850B2}" presName="spNode" presStyleCnt="0"/>
      <dgm:spPr/>
    </dgm:pt>
    <dgm:pt modelId="{1948C9B4-9A00-4640-BAE1-91210104D1F0}" type="pres">
      <dgm:prSet presAssocID="{14AB56D9-98FE-439B-9891-DC063DFAE09B}" presName="sibTrans" presStyleLbl="sibTrans1D1" presStyleIdx="2" presStyleCnt="11"/>
      <dgm:spPr/>
      <dgm:t>
        <a:bodyPr/>
        <a:lstStyle/>
        <a:p>
          <a:endParaRPr lang="en-US"/>
        </a:p>
      </dgm:t>
    </dgm:pt>
    <dgm:pt modelId="{F4B7EE31-C3E3-4E5E-898E-B61908E79CFC}" type="pres">
      <dgm:prSet presAssocID="{377BADAF-61AB-4F3E-94C1-6D9AD221A955}" presName="node" presStyleLbl="node1" presStyleIdx="3" presStyleCnt="11" custScaleX="152867">
        <dgm:presLayoutVars>
          <dgm:bulletEnabled val="1"/>
        </dgm:presLayoutVars>
      </dgm:prSet>
      <dgm:spPr/>
      <dgm:t>
        <a:bodyPr/>
        <a:lstStyle/>
        <a:p>
          <a:endParaRPr lang="en-US"/>
        </a:p>
      </dgm:t>
    </dgm:pt>
    <dgm:pt modelId="{852756A1-5E49-463F-B1B4-0F18159E482A}" type="pres">
      <dgm:prSet presAssocID="{377BADAF-61AB-4F3E-94C1-6D9AD221A955}" presName="spNode" presStyleCnt="0"/>
      <dgm:spPr/>
    </dgm:pt>
    <dgm:pt modelId="{7DF841BA-015F-430A-8475-8439888F9A4F}" type="pres">
      <dgm:prSet presAssocID="{535FCFED-096A-4DF8-8466-B73E9A767BF6}" presName="sibTrans" presStyleLbl="sibTrans1D1" presStyleIdx="3" presStyleCnt="11"/>
      <dgm:spPr/>
      <dgm:t>
        <a:bodyPr/>
        <a:lstStyle/>
        <a:p>
          <a:endParaRPr lang="en-US"/>
        </a:p>
      </dgm:t>
    </dgm:pt>
    <dgm:pt modelId="{BF64D6C1-01CD-44A4-9BCB-6E3B6758ED65}" type="pres">
      <dgm:prSet presAssocID="{BC15FA0D-DCE2-4ADC-B00D-952255D0EBA3}" presName="node" presStyleLbl="node1" presStyleIdx="4" presStyleCnt="11" custScaleX="166802">
        <dgm:presLayoutVars>
          <dgm:bulletEnabled val="1"/>
        </dgm:presLayoutVars>
      </dgm:prSet>
      <dgm:spPr/>
      <dgm:t>
        <a:bodyPr/>
        <a:lstStyle/>
        <a:p>
          <a:endParaRPr lang="en-US"/>
        </a:p>
      </dgm:t>
    </dgm:pt>
    <dgm:pt modelId="{87B68957-80E7-416C-AFB4-326D7E34C351}" type="pres">
      <dgm:prSet presAssocID="{BC15FA0D-DCE2-4ADC-B00D-952255D0EBA3}" presName="spNode" presStyleCnt="0"/>
      <dgm:spPr/>
    </dgm:pt>
    <dgm:pt modelId="{868547C3-23DC-4FDA-A8B1-895079357115}" type="pres">
      <dgm:prSet presAssocID="{9C7006CA-60D8-4187-B766-5D3C0A66FAE0}" presName="sibTrans" presStyleLbl="sibTrans1D1" presStyleIdx="4" presStyleCnt="11"/>
      <dgm:spPr/>
      <dgm:t>
        <a:bodyPr/>
        <a:lstStyle/>
        <a:p>
          <a:endParaRPr lang="en-US"/>
        </a:p>
      </dgm:t>
    </dgm:pt>
    <dgm:pt modelId="{0859D4EC-4B7E-4D81-9576-63FE3DE98CDC}" type="pres">
      <dgm:prSet presAssocID="{071CC8E8-65C3-4058-BECD-6950C22EB1BA}" presName="node" presStyleLbl="node1" presStyleIdx="5" presStyleCnt="11" custScaleX="109304">
        <dgm:presLayoutVars>
          <dgm:bulletEnabled val="1"/>
        </dgm:presLayoutVars>
      </dgm:prSet>
      <dgm:spPr/>
      <dgm:t>
        <a:bodyPr/>
        <a:lstStyle/>
        <a:p>
          <a:endParaRPr lang="en-US"/>
        </a:p>
      </dgm:t>
    </dgm:pt>
    <dgm:pt modelId="{B2575F9C-6C15-4D33-92C7-C05C4E7A4ECE}" type="pres">
      <dgm:prSet presAssocID="{071CC8E8-65C3-4058-BECD-6950C22EB1BA}" presName="spNode" presStyleCnt="0"/>
      <dgm:spPr/>
    </dgm:pt>
    <dgm:pt modelId="{F070A92D-1D73-4468-A1C6-14FB32566B38}" type="pres">
      <dgm:prSet presAssocID="{BB7B7DB5-1772-41FF-8C98-0A95B65A4930}" presName="sibTrans" presStyleLbl="sibTrans1D1" presStyleIdx="5" presStyleCnt="11"/>
      <dgm:spPr/>
      <dgm:t>
        <a:bodyPr/>
        <a:lstStyle/>
        <a:p>
          <a:endParaRPr lang="en-US"/>
        </a:p>
      </dgm:t>
    </dgm:pt>
    <dgm:pt modelId="{5D7D3FC8-7422-4171-9997-535C12E6B716}" type="pres">
      <dgm:prSet presAssocID="{D0CFF913-DA19-43C9-8B37-FF7B1C365536}" presName="node" presStyleLbl="node1" presStyleIdx="6" presStyleCnt="11" custScaleX="153494">
        <dgm:presLayoutVars>
          <dgm:bulletEnabled val="1"/>
        </dgm:presLayoutVars>
      </dgm:prSet>
      <dgm:spPr/>
      <dgm:t>
        <a:bodyPr/>
        <a:lstStyle/>
        <a:p>
          <a:endParaRPr lang="en-US"/>
        </a:p>
      </dgm:t>
    </dgm:pt>
    <dgm:pt modelId="{F8C9C82D-014A-473D-A855-9A23734694D9}" type="pres">
      <dgm:prSet presAssocID="{D0CFF913-DA19-43C9-8B37-FF7B1C365536}" presName="spNode" presStyleCnt="0"/>
      <dgm:spPr/>
    </dgm:pt>
    <dgm:pt modelId="{7FC02F5E-6FDC-4251-88DA-67B2240EE6B7}" type="pres">
      <dgm:prSet presAssocID="{C03CCECE-2CE4-4778-8976-3B24A8C5CFD1}" presName="sibTrans" presStyleLbl="sibTrans1D1" presStyleIdx="6" presStyleCnt="11"/>
      <dgm:spPr/>
      <dgm:t>
        <a:bodyPr/>
        <a:lstStyle/>
        <a:p>
          <a:endParaRPr lang="en-US"/>
        </a:p>
      </dgm:t>
    </dgm:pt>
    <dgm:pt modelId="{2594FBF8-30A9-4974-A911-4BA3B9369980}" type="pres">
      <dgm:prSet presAssocID="{5CECAE41-2A88-4CD4-9047-041952A5E176}" presName="node" presStyleLbl="node1" presStyleIdx="7" presStyleCnt="11" custScaleX="156900">
        <dgm:presLayoutVars>
          <dgm:bulletEnabled val="1"/>
        </dgm:presLayoutVars>
      </dgm:prSet>
      <dgm:spPr/>
      <dgm:t>
        <a:bodyPr/>
        <a:lstStyle/>
        <a:p>
          <a:endParaRPr lang="en-US"/>
        </a:p>
      </dgm:t>
    </dgm:pt>
    <dgm:pt modelId="{52B23B26-4F77-4275-8EBE-A6FD3BC8574A}" type="pres">
      <dgm:prSet presAssocID="{5CECAE41-2A88-4CD4-9047-041952A5E176}" presName="spNode" presStyleCnt="0"/>
      <dgm:spPr/>
    </dgm:pt>
    <dgm:pt modelId="{F01A0D0D-5929-474A-A344-748852E0421C}" type="pres">
      <dgm:prSet presAssocID="{A64AD75C-DAB2-46A2-8AA6-42A1F29D4597}" presName="sibTrans" presStyleLbl="sibTrans1D1" presStyleIdx="7" presStyleCnt="11"/>
      <dgm:spPr/>
      <dgm:t>
        <a:bodyPr/>
        <a:lstStyle/>
        <a:p>
          <a:endParaRPr lang="en-US"/>
        </a:p>
      </dgm:t>
    </dgm:pt>
    <dgm:pt modelId="{D1793640-933D-4042-99A0-9CBCE6E5AC37}" type="pres">
      <dgm:prSet presAssocID="{A211156C-807A-4F0C-AE17-56AF369D7A5A}" presName="node" presStyleLbl="node1" presStyleIdx="8" presStyleCnt="11" custScaleX="169866">
        <dgm:presLayoutVars>
          <dgm:bulletEnabled val="1"/>
        </dgm:presLayoutVars>
      </dgm:prSet>
      <dgm:spPr/>
      <dgm:t>
        <a:bodyPr/>
        <a:lstStyle/>
        <a:p>
          <a:endParaRPr lang="en-US"/>
        </a:p>
      </dgm:t>
    </dgm:pt>
    <dgm:pt modelId="{C88E4042-64BD-4FB8-B828-033DE4E219C7}" type="pres">
      <dgm:prSet presAssocID="{A211156C-807A-4F0C-AE17-56AF369D7A5A}" presName="spNode" presStyleCnt="0"/>
      <dgm:spPr/>
    </dgm:pt>
    <dgm:pt modelId="{BC34A7CF-393C-4D55-BB12-9F03C7180988}" type="pres">
      <dgm:prSet presAssocID="{DD76DB90-1599-442B-9656-841E17290241}" presName="sibTrans" presStyleLbl="sibTrans1D1" presStyleIdx="8" presStyleCnt="11"/>
      <dgm:spPr/>
      <dgm:t>
        <a:bodyPr/>
        <a:lstStyle/>
        <a:p>
          <a:endParaRPr lang="en-US"/>
        </a:p>
      </dgm:t>
    </dgm:pt>
    <dgm:pt modelId="{9CE93901-4A2E-4D77-8EBA-205018F1108B}" type="pres">
      <dgm:prSet presAssocID="{09EE7DAB-85A5-4D72-A49A-F43BD64912E5}" presName="node" presStyleLbl="node1" presStyleIdx="9" presStyleCnt="11">
        <dgm:presLayoutVars>
          <dgm:bulletEnabled val="1"/>
        </dgm:presLayoutVars>
      </dgm:prSet>
      <dgm:spPr/>
      <dgm:t>
        <a:bodyPr/>
        <a:lstStyle/>
        <a:p>
          <a:endParaRPr lang="en-US"/>
        </a:p>
      </dgm:t>
    </dgm:pt>
    <dgm:pt modelId="{D0B087FB-0197-4EBE-AB39-1DF7CE352C30}" type="pres">
      <dgm:prSet presAssocID="{09EE7DAB-85A5-4D72-A49A-F43BD64912E5}" presName="spNode" presStyleCnt="0"/>
      <dgm:spPr/>
    </dgm:pt>
    <dgm:pt modelId="{5215DAB8-B5BE-42B7-B24B-F98F517E0531}" type="pres">
      <dgm:prSet presAssocID="{3E43CF96-5F8A-436C-B496-5D627ED058AA}" presName="sibTrans" presStyleLbl="sibTrans1D1" presStyleIdx="9" presStyleCnt="11"/>
      <dgm:spPr/>
      <dgm:t>
        <a:bodyPr/>
        <a:lstStyle/>
        <a:p>
          <a:endParaRPr lang="en-US"/>
        </a:p>
      </dgm:t>
    </dgm:pt>
    <dgm:pt modelId="{D9A0773A-22F7-4778-A260-640893E23B73}" type="pres">
      <dgm:prSet presAssocID="{DE904FEC-84FE-448D-BED9-CC1531CEA9B5}" presName="node" presStyleLbl="node1" presStyleIdx="10" presStyleCnt="11" custScaleX="163485" custScaleY="94289" custRadScaleRad="100772" custRadScaleInc="-18197">
        <dgm:presLayoutVars>
          <dgm:bulletEnabled val="1"/>
        </dgm:presLayoutVars>
      </dgm:prSet>
      <dgm:spPr/>
      <dgm:t>
        <a:bodyPr/>
        <a:lstStyle/>
        <a:p>
          <a:endParaRPr lang="en-US"/>
        </a:p>
      </dgm:t>
    </dgm:pt>
    <dgm:pt modelId="{C4C036C9-8211-4919-AF48-BEF7FDEDC382}" type="pres">
      <dgm:prSet presAssocID="{DE904FEC-84FE-448D-BED9-CC1531CEA9B5}" presName="spNode" presStyleCnt="0"/>
      <dgm:spPr/>
    </dgm:pt>
    <dgm:pt modelId="{F78E1D29-B644-4BEC-95CD-526917C16A35}" type="pres">
      <dgm:prSet presAssocID="{98E01F23-B58D-4FC3-982F-3910806E11AA}" presName="sibTrans" presStyleLbl="sibTrans1D1" presStyleIdx="10" presStyleCnt="11"/>
      <dgm:spPr/>
      <dgm:t>
        <a:bodyPr/>
        <a:lstStyle/>
        <a:p>
          <a:endParaRPr lang="en-US"/>
        </a:p>
      </dgm:t>
    </dgm:pt>
  </dgm:ptLst>
  <dgm:cxnLst>
    <dgm:cxn modelId="{F015B2DC-3B07-40C2-9FA2-D32E0BB29AB1}" srcId="{BB6BC12A-88E1-4509-BBFE-1B967C00A0CF}" destId="{75AD1AE5-AB90-423B-B76D-47C2DCE850B2}" srcOrd="2" destOrd="0" parTransId="{C8F27545-593F-4800-898B-0CA94B8EAAD1}" sibTransId="{14AB56D9-98FE-439B-9891-DC063DFAE09B}"/>
    <dgm:cxn modelId="{00A00FB8-CC4F-4A22-9683-B8A0F316F6A0}" srcId="{BB6BC12A-88E1-4509-BBFE-1B967C00A0CF}" destId="{41650D34-687E-4D9B-8041-304F166CF673}" srcOrd="1" destOrd="0" parTransId="{FA7C9DD7-FFD0-4E78-8A8C-525584C40757}" sibTransId="{79DC483E-FFDE-4B81-A4D4-71EF46815407}"/>
    <dgm:cxn modelId="{173824CF-DED4-4988-8F6D-ACAEB18A42E8}" srcId="{BB6BC12A-88E1-4509-BBFE-1B967C00A0CF}" destId="{071CC8E8-65C3-4058-BECD-6950C22EB1BA}" srcOrd="5" destOrd="0" parTransId="{E44B5DB4-F7BB-41DC-8863-2DF52C092478}" sibTransId="{BB7B7DB5-1772-41FF-8C98-0A95B65A4930}"/>
    <dgm:cxn modelId="{ED008A97-B685-47A0-BF30-DAA5B96EDDE2}" type="presOf" srcId="{071CC8E8-65C3-4058-BECD-6950C22EB1BA}" destId="{0859D4EC-4B7E-4D81-9576-63FE3DE98CDC}" srcOrd="0" destOrd="0" presId="urn:microsoft.com/office/officeart/2005/8/layout/cycle6"/>
    <dgm:cxn modelId="{337852F9-31A8-4B43-BB00-EDCD816CF193}" type="presOf" srcId="{DE904FEC-84FE-448D-BED9-CC1531CEA9B5}" destId="{D9A0773A-22F7-4778-A260-640893E23B73}" srcOrd="0" destOrd="0" presId="urn:microsoft.com/office/officeart/2005/8/layout/cycle6"/>
    <dgm:cxn modelId="{0C1C6FD7-5C45-4155-AC24-1A2ED016BF7C}" type="presOf" srcId="{9C7006CA-60D8-4187-B766-5D3C0A66FAE0}" destId="{868547C3-23DC-4FDA-A8B1-895079357115}" srcOrd="0" destOrd="0" presId="urn:microsoft.com/office/officeart/2005/8/layout/cycle6"/>
    <dgm:cxn modelId="{437A1BF7-A80D-4EE1-B3D9-9B226A77C5AB}" type="presOf" srcId="{41650D34-687E-4D9B-8041-304F166CF673}" destId="{A05AFB30-BE06-4814-A00B-00C31B09E067}" srcOrd="0" destOrd="0" presId="urn:microsoft.com/office/officeart/2005/8/layout/cycle6"/>
    <dgm:cxn modelId="{9E832137-35A6-4A55-88E3-E318DFEC0BBA}" type="presOf" srcId="{75AD1AE5-AB90-423B-B76D-47C2DCE850B2}" destId="{9DC019FE-A07E-48BA-9C53-6D0A6786563A}" srcOrd="0" destOrd="0" presId="urn:microsoft.com/office/officeart/2005/8/layout/cycle6"/>
    <dgm:cxn modelId="{0FD4A4D8-ABE4-471E-9B52-1205A18A1416}" srcId="{BB6BC12A-88E1-4509-BBFE-1B967C00A0CF}" destId="{D0CFF913-DA19-43C9-8B37-FF7B1C365536}" srcOrd="6" destOrd="0" parTransId="{3C6726B1-0C35-48A3-9A69-58198C1055BB}" sibTransId="{C03CCECE-2CE4-4778-8976-3B24A8C5CFD1}"/>
    <dgm:cxn modelId="{397C495E-0636-4D2E-B684-4397E3FCF9AA}" srcId="{BB6BC12A-88E1-4509-BBFE-1B967C00A0CF}" destId="{A211156C-807A-4F0C-AE17-56AF369D7A5A}" srcOrd="8" destOrd="0" parTransId="{A280C0A0-60EA-4BFA-962C-0F5913E365AF}" sibTransId="{DD76DB90-1599-442B-9656-841E17290241}"/>
    <dgm:cxn modelId="{7BD6DE8F-FB7D-4797-8B12-A5492C613A00}" srcId="{BB6BC12A-88E1-4509-BBFE-1B967C00A0CF}" destId="{DE904FEC-84FE-448D-BED9-CC1531CEA9B5}" srcOrd="10" destOrd="0" parTransId="{D1B0C8BD-2D98-444C-9CA7-FFA469C421E9}" sibTransId="{98E01F23-B58D-4FC3-982F-3910806E11AA}"/>
    <dgm:cxn modelId="{3468D41C-AF97-43E5-B4FE-34552497EDA6}" srcId="{BB6BC12A-88E1-4509-BBFE-1B967C00A0CF}" destId="{377BADAF-61AB-4F3E-94C1-6D9AD221A955}" srcOrd="3" destOrd="0" parTransId="{6718804E-A14D-40CD-9D3F-182279A6AECE}" sibTransId="{535FCFED-096A-4DF8-8466-B73E9A767BF6}"/>
    <dgm:cxn modelId="{7CCBADF5-8075-4B9E-9118-D06536202456}" type="presOf" srcId="{DD76DB90-1599-442B-9656-841E17290241}" destId="{BC34A7CF-393C-4D55-BB12-9F03C7180988}" srcOrd="0" destOrd="0" presId="urn:microsoft.com/office/officeart/2005/8/layout/cycle6"/>
    <dgm:cxn modelId="{BE3CC174-7195-45DD-9905-3129FC56D1D3}" type="presOf" srcId="{0993ECF1-32A7-4852-AF3A-6B5731EE3B5E}" destId="{83530D40-3F21-4C0D-BA9A-53BBF6E34846}" srcOrd="0" destOrd="0" presId="urn:microsoft.com/office/officeart/2005/8/layout/cycle6"/>
    <dgm:cxn modelId="{3C19B6F4-3647-408B-B831-B8A98D15F568}" type="presOf" srcId="{A64AD75C-DAB2-46A2-8AA6-42A1F29D4597}" destId="{F01A0D0D-5929-474A-A344-748852E0421C}" srcOrd="0" destOrd="0" presId="urn:microsoft.com/office/officeart/2005/8/layout/cycle6"/>
    <dgm:cxn modelId="{9E8D3349-C5F0-4539-B644-4E546B0859BA}" type="presOf" srcId="{D0CFF913-DA19-43C9-8B37-FF7B1C365536}" destId="{5D7D3FC8-7422-4171-9997-535C12E6B716}" srcOrd="0" destOrd="0" presId="urn:microsoft.com/office/officeart/2005/8/layout/cycle6"/>
    <dgm:cxn modelId="{D70539A4-31B4-4D47-B9D8-E78A4E7E2F81}" type="presOf" srcId="{98E01F23-B58D-4FC3-982F-3910806E11AA}" destId="{F78E1D29-B644-4BEC-95CD-526917C16A35}" srcOrd="0" destOrd="0" presId="urn:microsoft.com/office/officeart/2005/8/layout/cycle6"/>
    <dgm:cxn modelId="{448D4049-CB1C-43E2-9174-C39AD01138AB}" type="presOf" srcId="{53723168-ECBF-4245-A07C-138F741DCDB7}" destId="{8D5DCD0F-7F47-43A9-9463-2FC4C013E07B}" srcOrd="0" destOrd="0" presId="urn:microsoft.com/office/officeart/2005/8/layout/cycle6"/>
    <dgm:cxn modelId="{40C78934-5FC9-405F-808A-98F5E4B65469}" type="presOf" srcId="{C03CCECE-2CE4-4778-8976-3B24A8C5CFD1}" destId="{7FC02F5E-6FDC-4251-88DA-67B2240EE6B7}" srcOrd="0" destOrd="0" presId="urn:microsoft.com/office/officeart/2005/8/layout/cycle6"/>
    <dgm:cxn modelId="{52244243-7B21-413A-8441-850A8FF96F46}" type="presOf" srcId="{BB7B7DB5-1772-41FF-8C98-0A95B65A4930}" destId="{F070A92D-1D73-4468-A1C6-14FB32566B38}" srcOrd="0" destOrd="0" presId="urn:microsoft.com/office/officeart/2005/8/layout/cycle6"/>
    <dgm:cxn modelId="{7BF1D902-C1FB-453A-BDCC-3AF1BBEB9A58}" type="presOf" srcId="{3E43CF96-5F8A-436C-B496-5D627ED058AA}" destId="{5215DAB8-B5BE-42B7-B24B-F98F517E0531}" srcOrd="0" destOrd="0" presId="urn:microsoft.com/office/officeart/2005/8/layout/cycle6"/>
    <dgm:cxn modelId="{311956C3-9FAA-455A-8CAB-C79C2B2A330F}" type="presOf" srcId="{BC15FA0D-DCE2-4ADC-B00D-952255D0EBA3}" destId="{BF64D6C1-01CD-44A4-9BCB-6E3B6758ED65}" srcOrd="0" destOrd="0" presId="urn:microsoft.com/office/officeart/2005/8/layout/cycle6"/>
    <dgm:cxn modelId="{9E314FDF-41CC-4542-898C-F1D7BEA56154}" srcId="{BB6BC12A-88E1-4509-BBFE-1B967C00A0CF}" destId="{5CECAE41-2A88-4CD4-9047-041952A5E176}" srcOrd="7" destOrd="0" parTransId="{E86B9C8D-9579-4EEE-A90D-488BB2A5F172}" sibTransId="{A64AD75C-DAB2-46A2-8AA6-42A1F29D4597}"/>
    <dgm:cxn modelId="{E3175AFF-0711-42AD-898A-4FF39944AE6A}" srcId="{BB6BC12A-88E1-4509-BBFE-1B967C00A0CF}" destId="{53723168-ECBF-4245-A07C-138F741DCDB7}" srcOrd="0" destOrd="0" parTransId="{A9347258-1C0C-4058-91AB-C911100D4B5F}" sibTransId="{0993ECF1-32A7-4852-AF3A-6B5731EE3B5E}"/>
    <dgm:cxn modelId="{5BA0305F-5F48-4017-A9EC-D94618F11D7B}" type="presOf" srcId="{377BADAF-61AB-4F3E-94C1-6D9AD221A955}" destId="{F4B7EE31-C3E3-4E5E-898E-B61908E79CFC}" srcOrd="0" destOrd="0" presId="urn:microsoft.com/office/officeart/2005/8/layout/cycle6"/>
    <dgm:cxn modelId="{1F44D392-6A51-45D0-9486-AA8DCE52C0E7}" type="presOf" srcId="{BB6BC12A-88E1-4509-BBFE-1B967C00A0CF}" destId="{D45A87E6-C5FD-419A-9638-2971528B4A1D}" srcOrd="0" destOrd="0" presId="urn:microsoft.com/office/officeart/2005/8/layout/cycle6"/>
    <dgm:cxn modelId="{05003375-F844-46BC-A476-DF45BE947442}" type="presOf" srcId="{5CECAE41-2A88-4CD4-9047-041952A5E176}" destId="{2594FBF8-30A9-4974-A911-4BA3B9369980}" srcOrd="0" destOrd="0" presId="urn:microsoft.com/office/officeart/2005/8/layout/cycle6"/>
    <dgm:cxn modelId="{40FAE2C4-3FD4-465F-9CE6-9BCB98B22807}" type="presOf" srcId="{09EE7DAB-85A5-4D72-A49A-F43BD64912E5}" destId="{9CE93901-4A2E-4D77-8EBA-205018F1108B}" srcOrd="0" destOrd="0" presId="urn:microsoft.com/office/officeart/2005/8/layout/cycle6"/>
    <dgm:cxn modelId="{688AB0BF-BA7E-43D5-A706-6EFBB2FE8C06}" type="presOf" srcId="{535FCFED-096A-4DF8-8466-B73E9A767BF6}" destId="{7DF841BA-015F-430A-8475-8439888F9A4F}" srcOrd="0" destOrd="0" presId="urn:microsoft.com/office/officeart/2005/8/layout/cycle6"/>
    <dgm:cxn modelId="{EEB65779-A0F9-401F-B068-9B03F8B62ED5}" srcId="{BB6BC12A-88E1-4509-BBFE-1B967C00A0CF}" destId="{BC15FA0D-DCE2-4ADC-B00D-952255D0EBA3}" srcOrd="4" destOrd="0" parTransId="{ED023772-BEC4-4071-AF9A-F07E09AF5C70}" sibTransId="{9C7006CA-60D8-4187-B766-5D3C0A66FAE0}"/>
    <dgm:cxn modelId="{5A40A716-01B3-4BCC-AC86-57733B0DEAD6}" srcId="{BB6BC12A-88E1-4509-BBFE-1B967C00A0CF}" destId="{09EE7DAB-85A5-4D72-A49A-F43BD64912E5}" srcOrd="9" destOrd="0" parTransId="{44713588-7D96-4F44-9EE9-05CF4976D94E}" sibTransId="{3E43CF96-5F8A-436C-B496-5D627ED058AA}"/>
    <dgm:cxn modelId="{E911D6A5-1688-4035-8EDD-5D6D2DC5AB46}" type="presOf" srcId="{A211156C-807A-4F0C-AE17-56AF369D7A5A}" destId="{D1793640-933D-4042-99A0-9CBCE6E5AC37}" srcOrd="0" destOrd="0" presId="urn:microsoft.com/office/officeart/2005/8/layout/cycle6"/>
    <dgm:cxn modelId="{C5326BD1-9B8C-479D-BC8F-448A0AA723B3}" type="presOf" srcId="{79DC483E-FFDE-4B81-A4D4-71EF46815407}" destId="{41116608-8EE3-4FC2-99D8-06819490D0F5}" srcOrd="0" destOrd="0" presId="urn:microsoft.com/office/officeart/2005/8/layout/cycle6"/>
    <dgm:cxn modelId="{AE9C4C36-44A4-4236-B8BB-0702E666F8A3}" type="presOf" srcId="{14AB56D9-98FE-439B-9891-DC063DFAE09B}" destId="{1948C9B4-9A00-4640-BAE1-91210104D1F0}" srcOrd="0" destOrd="0" presId="urn:microsoft.com/office/officeart/2005/8/layout/cycle6"/>
    <dgm:cxn modelId="{0791CFF8-DB8C-41CF-B5CE-8A109937FCF3}" type="presParOf" srcId="{D45A87E6-C5FD-419A-9638-2971528B4A1D}" destId="{8D5DCD0F-7F47-43A9-9463-2FC4C013E07B}" srcOrd="0" destOrd="0" presId="urn:microsoft.com/office/officeart/2005/8/layout/cycle6"/>
    <dgm:cxn modelId="{C5667990-1E7E-48B7-96F6-D1362A616EA3}" type="presParOf" srcId="{D45A87E6-C5FD-419A-9638-2971528B4A1D}" destId="{D20D3AC3-C1CC-4A9B-A199-D730A52AD757}" srcOrd="1" destOrd="0" presId="urn:microsoft.com/office/officeart/2005/8/layout/cycle6"/>
    <dgm:cxn modelId="{397FF529-1BF2-46CF-AD03-F49C8539D05A}" type="presParOf" srcId="{D45A87E6-C5FD-419A-9638-2971528B4A1D}" destId="{83530D40-3F21-4C0D-BA9A-53BBF6E34846}" srcOrd="2" destOrd="0" presId="urn:microsoft.com/office/officeart/2005/8/layout/cycle6"/>
    <dgm:cxn modelId="{CC2A271B-3A83-4089-BD69-7284C69F4A3D}" type="presParOf" srcId="{D45A87E6-C5FD-419A-9638-2971528B4A1D}" destId="{A05AFB30-BE06-4814-A00B-00C31B09E067}" srcOrd="3" destOrd="0" presId="urn:microsoft.com/office/officeart/2005/8/layout/cycle6"/>
    <dgm:cxn modelId="{02734413-9F5E-4631-953F-8409F1A31CEA}" type="presParOf" srcId="{D45A87E6-C5FD-419A-9638-2971528B4A1D}" destId="{B4AC9D7C-2474-40FF-9A2B-7A7869CE4EC6}" srcOrd="4" destOrd="0" presId="urn:microsoft.com/office/officeart/2005/8/layout/cycle6"/>
    <dgm:cxn modelId="{C39C14F1-5014-4417-84EE-D1A228279FEB}" type="presParOf" srcId="{D45A87E6-C5FD-419A-9638-2971528B4A1D}" destId="{41116608-8EE3-4FC2-99D8-06819490D0F5}" srcOrd="5" destOrd="0" presId="urn:microsoft.com/office/officeart/2005/8/layout/cycle6"/>
    <dgm:cxn modelId="{F9ED92E7-BC44-4C7B-A005-89FF244DC1C1}" type="presParOf" srcId="{D45A87E6-C5FD-419A-9638-2971528B4A1D}" destId="{9DC019FE-A07E-48BA-9C53-6D0A6786563A}" srcOrd="6" destOrd="0" presId="urn:microsoft.com/office/officeart/2005/8/layout/cycle6"/>
    <dgm:cxn modelId="{6CAA90F1-8191-47E7-A4F9-2B0B5E84BEA1}" type="presParOf" srcId="{D45A87E6-C5FD-419A-9638-2971528B4A1D}" destId="{C3710CC1-DD6C-4FE0-AF39-B12A04BF1F59}" srcOrd="7" destOrd="0" presId="urn:microsoft.com/office/officeart/2005/8/layout/cycle6"/>
    <dgm:cxn modelId="{F8557B44-506F-4397-B49C-D14A6849A84A}" type="presParOf" srcId="{D45A87E6-C5FD-419A-9638-2971528B4A1D}" destId="{1948C9B4-9A00-4640-BAE1-91210104D1F0}" srcOrd="8" destOrd="0" presId="urn:microsoft.com/office/officeart/2005/8/layout/cycle6"/>
    <dgm:cxn modelId="{8DB8AF02-F050-4595-8E83-3B044FA1E152}" type="presParOf" srcId="{D45A87E6-C5FD-419A-9638-2971528B4A1D}" destId="{F4B7EE31-C3E3-4E5E-898E-B61908E79CFC}" srcOrd="9" destOrd="0" presId="urn:microsoft.com/office/officeart/2005/8/layout/cycle6"/>
    <dgm:cxn modelId="{0B2B5707-45AA-4BF7-82E4-9C2DD4FBF93C}" type="presParOf" srcId="{D45A87E6-C5FD-419A-9638-2971528B4A1D}" destId="{852756A1-5E49-463F-B1B4-0F18159E482A}" srcOrd="10" destOrd="0" presId="urn:microsoft.com/office/officeart/2005/8/layout/cycle6"/>
    <dgm:cxn modelId="{80A005CD-9526-4544-9EE2-C94AE8EA876D}" type="presParOf" srcId="{D45A87E6-C5FD-419A-9638-2971528B4A1D}" destId="{7DF841BA-015F-430A-8475-8439888F9A4F}" srcOrd="11" destOrd="0" presId="urn:microsoft.com/office/officeart/2005/8/layout/cycle6"/>
    <dgm:cxn modelId="{D4401694-46B0-4AE8-A0B4-9C415E7B3E12}" type="presParOf" srcId="{D45A87E6-C5FD-419A-9638-2971528B4A1D}" destId="{BF64D6C1-01CD-44A4-9BCB-6E3B6758ED65}" srcOrd="12" destOrd="0" presId="urn:microsoft.com/office/officeart/2005/8/layout/cycle6"/>
    <dgm:cxn modelId="{F4823077-3BB0-4585-B5FA-78B6D8D32941}" type="presParOf" srcId="{D45A87E6-C5FD-419A-9638-2971528B4A1D}" destId="{87B68957-80E7-416C-AFB4-326D7E34C351}" srcOrd="13" destOrd="0" presId="urn:microsoft.com/office/officeart/2005/8/layout/cycle6"/>
    <dgm:cxn modelId="{D445A053-9E9A-434D-B4D5-1A3F846F9257}" type="presParOf" srcId="{D45A87E6-C5FD-419A-9638-2971528B4A1D}" destId="{868547C3-23DC-4FDA-A8B1-895079357115}" srcOrd="14" destOrd="0" presId="urn:microsoft.com/office/officeart/2005/8/layout/cycle6"/>
    <dgm:cxn modelId="{790B347E-F117-4546-BD07-96DD19A7D381}" type="presParOf" srcId="{D45A87E6-C5FD-419A-9638-2971528B4A1D}" destId="{0859D4EC-4B7E-4D81-9576-63FE3DE98CDC}" srcOrd="15" destOrd="0" presId="urn:microsoft.com/office/officeart/2005/8/layout/cycle6"/>
    <dgm:cxn modelId="{9B0EAB20-23B5-4B99-9EDC-2DDFCECF138E}" type="presParOf" srcId="{D45A87E6-C5FD-419A-9638-2971528B4A1D}" destId="{B2575F9C-6C15-4D33-92C7-C05C4E7A4ECE}" srcOrd="16" destOrd="0" presId="urn:microsoft.com/office/officeart/2005/8/layout/cycle6"/>
    <dgm:cxn modelId="{8535102B-5E2F-4E65-B9F5-1A71A3C07039}" type="presParOf" srcId="{D45A87E6-C5FD-419A-9638-2971528B4A1D}" destId="{F070A92D-1D73-4468-A1C6-14FB32566B38}" srcOrd="17" destOrd="0" presId="urn:microsoft.com/office/officeart/2005/8/layout/cycle6"/>
    <dgm:cxn modelId="{C1139DAF-A9B0-4769-8F49-08B0F8600905}" type="presParOf" srcId="{D45A87E6-C5FD-419A-9638-2971528B4A1D}" destId="{5D7D3FC8-7422-4171-9997-535C12E6B716}" srcOrd="18" destOrd="0" presId="urn:microsoft.com/office/officeart/2005/8/layout/cycle6"/>
    <dgm:cxn modelId="{A19A6793-21A7-42AC-9BA9-A0B7EA7F244C}" type="presParOf" srcId="{D45A87E6-C5FD-419A-9638-2971528B4A1D}" destId="{F8C9C82D-014A-473D-A855-9A23734694D9}" srcOrd="19" destOrd="0" presId="urn:microsoft.com/office/officeart/2005/8/layout/cycle6"/>
    <dgm:cxn modelId="{A7A97C91-754A-44B9-BC47-B67A1DD6BC3C}" type="presParOf" srcId="{D45A87E6-C5FD-419A-9638-2971528B4A1D}" destId="{7FC02F5E-6FDC-4251-88DA-67B2240EE6B7}" srcOrd="20" destOrd="0" presId="urn:microsoft.com/office/officeart/2005/8/layout/cycle6"/>
    <dgm:cxn modelId="{7C0A48ED-D77F-47D7-952E-2EF1C4770B8B}" type="presParOf" srcId="{D45A87E6-C5FD-419A-9638-2971528B4A1D}" destId="{2594FBF8-30A9-4974-A911-4BA3B9369980}" srcOrd="21" destOrd="0" presId="urn:microsoft.com/office/officeart/2005/8/layout/cycle6"/>
    <dgm:cxn modelId="{0E5C8C0F-6168-4095-8526-551299985140}" type="presParOf" srcId="{D45A87E6-C5FD-419A-9638-2971528B4A1D}" destId="{52B23B26-4F77-4275-8EBE-A6FD3BC8574A}" srcOrd="22" destOrd="0" presId="urn:microsoft.com/office/officeart/2005/8/layout/cycle6"/>
    <dgm:cxn modelId="{D823483B-1D17-4B3D-BE79-7F4538BE6856}" type="presParOf" srcId="{D45A87E6-C5FD-419A-9638-2971528B4A1D}" destId="{F01A0D0D-5929-474A-A344-748852E0421C}" srcOrd="23" destOrd="0" presId="urn:microsoft.com/office/officeart/2005/8/layout/cycle6"/>
    <dgm:cxn modelId="{DD83C30B-A20E-45C0-9C0B-6D00F27A3925}" type="presParOf" srcId="{D45A87E6-C5FD-419A-9638-2971528B4A1D}" destId="{D1793640-933D-4042-99A0-9CBCE6E5AC37}" srcOrd="24" destOrd="0" presId="urn:microsoft.com/office/officeart/2005/8/layout/cycle6"/>
    <dgm:cxn modelId="{B1693EEB-4CF2-4830-A977-B772D3C10854}" type="presParOf" srcId="{D45A87E6-C5FD-419A-9638-2971528B4A1D}" destId="{C88E4042-64BD-4FB8-B828-033DE4E219C7}" srcOrd="25" destOrd="0" presId="urn:microsoft.com/office/officeart/2005/8/layout/cycle6"/>
    <dgm:cxn modelId="{4B04A735-2B42-40D2-B05B-382FB9135C82}" type="presParOf" srcId="{D45A87E6-C5FD-419A-9638-2971528B4A1D}" destId="{BC34A7CF-393C-4D55-BB12-9F03C7180988}" srcOrd="26" destOrd="0" presId="urn:microsoft.com/office/officeart/2005/8/layout/cycle6"/>
    <dgm:cxn modelId="{B2808758-1791-4D1C-ABE3-A1079CF23D86}" type="presParOf" srcId="{D45A87E6-C5FD-419A-9638-2971528B4A1D}" destId="{9CE93901-4A2E-4D77-8EBA-205018F1108B}" srcOrd="27" destOrd="0" presId="urn:microsoft.com/office/officeart/2005/8/layout/cycle6"/>
    <dgm:cxn modelId="{5D0FF8DC-5DEC-451C-8C16-2BD1542B8CDD}" type="presParOf" srcId="{D45A87E6-C5FD-419A-9638-2971528B4A1D}" destId="{D0B087FB-0197-4EBE-AB39-1DF7CE352C30}" srcOrd="28" destOrd="0" presId="urn:microsoft.com/office/officeart/2005/8/layout/cycle6"/>
    <dgm:cxn modelId="{312D49E9-9FD4-48DE-B7D5-E3F28EEF7795}" type="presParOf" srcId="{D45A87E6-C5FD-419A-9638-2971528B4A1D}" destId="{5215DAB8-B5BE-42B7-B24B-F98F517E0531}" srcOrd="29" destOrd="0" presId="urn:microsoft.com/office/officeart/2005/8/layout/cycle6"/>
    <dgm:cxn modelId="{66D355AE-EF90-457E-8F8D-99E2358086FC}" type="presParOf" srcId="{D45A87E6-C5FD-419A-9638-2971528B4A1D}" destId="{D9A0773A-22F7-4778-A260-640893E23B73}" srcOrd="30" destOrd="0" presId="urn:microsoft.com/office/officeart/2005/8/layout/cycle6"/>
    <dgm:cxn modelId="{D4293DDB-A943-4C44-835D-DAF8DECE6318}" type="presParOf" srcId="{D45A87E6-C5FD-419A-9638-2971528B4A1D}" destId="{C4C036C9-8211-4919-AF48-BEF7FDEDC382}" srcOrd="31" destOrd="0" presId="urn:microsoft.com/office/officeart/2005/8/layout/cycle6"/>
    <dgm:cxn modelId="{892EC250-BA7F-4BC6-8365-22A1A42785FD}" type="presParOf" srcId="{D45A87E6-C5FD-419A-9638-2971528B4A1D}" destId="{F78E1D29-B644-4BEC-95CD-526917C16A35}" srcOrd="32"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DCD0F-7F47-43A9-9463-2FC4C013E07B}">
      <dsp:nvSpPr>
        <dsp:cNvPr id="0" name=""/>
        <dsp:cNvSpPr/>
      </dsp:nvSpPr>
      <dsp:spPr>
        <a:xfrm>
          <a:off x="3558971" y="3662"/>
          <a:ext cx="109215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JAP </a:t>
          </a:r>
          <a:r>
            <a:rPr lang="fr-CH" sz="1200" b="1" kern="1200" dirty="0" err="1"/>
            <a:t>submission</a:t>
          </a:r>
          <a:endParaRPr lang="en-US" sz="1200" b="1" kern="1200" dirty="0"/>
        </a:p>
      </dsp:txBody>
      <dsp:txXfrm>
        <a:off x="3581792" y="26483"/>
        <a:ext cx="1046509" cy="421839"/>
      </dsp:txXfrm>
    </dsp:sp>
    <dsp:sp modelId="{83530D40-3F21-4C0D-BA9A-53BBF6E34846}">
      <dsp:nvSpPr>
        <dsp:cNvPr id="0" name=""/>
        <dsp:cNvSpPr/>
      </dsp:nvSpPr>
      <dsp:spPr>
        <a:xfrm>
          <a:off x="2462270" y="307777"/>
          <a:ext cx="4203445" cy="4203445"/>
        </a:xfrm>
        <a:custGeom>
          <a:avLst/>
          <a:gdLst/>
          <a:ahLst/>
          <a:cxnLst/>
          <a:rect l="0" t="0" r="0" b="0"/>
          <a:pathLst>
            <a:path>
              <a:moveTo>
                <a:pt x="2191676" y="1925"/>
              </a:moveTo>
              <a:arcTo wR="2101722" hR="2101722" stAng="16347180" swAng="45335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5AFB30-BE06-4814-A00B-00C31B09E067}">
      <dsp:nvSpPr>
        <dsp:cNvPr id="0" name=""/>
        <dsp:cNvSpPr/>
      </dsp:nvSpPr>
      <dsp:spPr>
        <a:xfrm>
          <a:off x="4729935" y="340257"/>
          <a:ext cx="1251224"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err="1"/>
            <a:t>Review</a:t>
          </a:r>
          <a:r>
            <a:rPr lang="fr-CH" sz="1200" b="1" kern="1200" dirty="0"/>
            <a:t> &amp; Clearance</a:t>
          </a:r>
          <a:endParaRPr lang="en-US" sz="1200" b="1" kern="1200" dirty="0"/>
        </a:p>
      </dsp:txBody>
      <dsp:txXfrm>
        <a:off x="4752756" y="363078"/>
        <a:ext cx="1205582" cy="421839"/>
      </dsp:txXfrm>
    </dsp:sp>
    <dsp:sp modelId="{41116608-8EE3-4FC2-99D8-06819490D0F5}">
      <dsp:nvSpPr>
        <dsp:cNvPr id="0" name=""/>
        <dsp:cNvSpPr/>
      </dsp:nvSpPr>
      <dsp:spPr>
        <a:xfrm>
          <a:off x="1886154" y="14143"/>
          <a:ext cx="4203445" cy="4203445"/>
        </a:xfrm>
        <a:custGeom>
          <a:avLst/>
          <a:gdLst/>
          <a:ahLst/>
          <a:cxnLst/>
          <a:rect l="0" t="0" r="0" b="0"/>
          <a:pathLst>
            <a:path>
              <a:moveTo>
                <a:pt x="3749965" y="797677"/>
              </a:moveTo>
              <a:arcTo wR="2101722" hR="2101722" stAng="19298994" swAng="8373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C019FE-A07E-48BA-9C53-6D0A6786563A}">
      <dsp:nvSpPr>
        <dsp:cNvPr id="0" name=""/>
        <dsp:cNvSpPr/>
      </dsp:nvSpPr>
      <dsp:spPr>
        <a:xfrm>
          <a:off x="5428408" y="1252572"/>
          <a:ext cx="1176866" cy="4269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err="1"/>
            <a:t>Purchase</a:t>
          </a:r>
          <a:r>
            <a:rPr lang="fr-CH" sz="1200" b="1" kern="1200" dirty="0"/>
            <a:t> </a:t>
          </a:r>
          <a:r>
            <a:rPr lang="fr-CH" sz="1200" b="1" kern="1200" dirty="0" err="1"/>
            <a:t>Ordering</a:t>
          </a:r>
          <a:endParaRPr lang="en-US" sz="1200" b="1" kern="1200" dirty="0"/>
        </a:p>
      </dsp:txBody>
      <dsp:txXfrm>
        <a:off x="5449249" y="1273413"/>
        <a:ext cx="1135184" cy="385249"/>
      </dsp:txXfrm>
    </dsp:sp>
    <dsp:sp modelId="{1948C9B4-9A00-4640-BAE1-91210104D1F0}">
      <dsp:nvSpPr>
        <dsp:cNvPr id="0" name=""/>
        <dsp:cNvSpPr/>
      </dsp:nvSpPr>
      <dsp:spPr>
        <a:xfrm>
          <a:off x="2003324" y="237403"/>
          <a:ext cx="4203445" cy="4203445"/>
        </a:xfrm>
        <a:custGeom>
          <a:avLst/>
          <a:gdLst/>
          <a:ahLst/>
          <a:cxnLst/>
          <a:rect l="0" t="0" r="0" b="0"/>
          <a:pathLst>
            <a:path>
              <a:moveTo>
                <a:pt x="4099538" y="1449061"/>
              </a:moveTo>
              <a:arcTo wR="2101722" hR="2101722" stAng="20514506" swAng="118044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B7EE31-C3E3-4E5E-898E-B61908E79CFC}">
      <dsp:nvSpPr>
        <dsp:cNvPr id="0" name=""/>
        <dsp:cNvSpPr/>
      </dsp:nvSpPr>
      <dsp:spPr>
        <a:xfrm>
          <a:off x="5635666" y="2404491"/>
          <a:ext cx="1099422"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Pharma production</a:t>
          </a:r>
          <a:endParaRPr lang="en-US" sz="1200" b="1" kern="1200" dirty="0"/>
        </a:p>
      </dsp:txBody>
      <dsp:txXfrm>
        <a:off x="5658487" y="2427312"/>
        <a:ext cx="1053780" cy="421839"/>
      </dsp:txXfrm>
    </dsp:sp>
    <dsp:sp modelId="{7DF841BA-015F-430A-8475-8439888F9A4F}">
      <dsp:nvSpPr>
        <dsp:cNvPr id="0" name=""/>
        <dsp:cNvSpPr/>
      </dsp:nvSpPr>
      <dsp:spPr>
        <a:xfrm>
          <a:off x="2003324" y="237403"/>
          <a:ext cx="4203445" cy="4203445"/>
        </a:xfrm>
        <a:custGeom>
          <a:avLst/>
          <a:gdLst/>
          <a:ahLst/>
          <a:cxnLst/>
          <a:rect l="0" t="0" r="0" b="0"/>
          <a:pathLst>
            <a:path>
              <a:moveTo>
                <a:pt x="4133077" y="2641013"/>
              </a:moveTo>
              <a:arcTo wR="2101722" hR="2101722" stAng="892086" swAng="10729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64D6C1-01CD-44A4-9BCB-6E3B6758ED65}">
      <dsp:nvSpPr>
        <dsp:cNvPr id="0" name=""/>
        <dsp:cNvSpPr/>
      </dsp:nvSpPr>
      <dsp:spPr>
        <a:xfrm>
          <a:off x="5093601" y="3481720"/>
          <a:ext cx="1199643"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Green light</a:t>
          </a:r>
          <a:endParaRPr lang="en-US" sz="1200" b="1" kern="1200" dirty="0"/>
        </a:p>
      </dsp:txBody>
      <dsp:txXfrm>
        <a:off x="5116422" y="3504541"/>
        <a:ext cx="1154001" cy="421839"/>
      </dsp:txXfrm>
    </dsp:sp>
    <dsp:sp modelId="{868547C3-23DC-4FDA-A8B1-895079357115}">
      <dsp:nvSpPr>
        <dsp:cNvPr id="0" name=""/>
        <dsp:cNvSpPr/>
      </dsp:nvSpPr>
      <dsp:spPr>
        <a:xfrm>
          <a:off x="2003324" y="237403"/>
          <a:ext cx="4203445" cy="4203445"/>
        </a:xfrm>
        <a:custGeom>
          <a:avLst/>
          <a:gdLst/>
          <a:ahLst/>
          <a:cxnLst/>
          <a:rect l="0" t="0" r="0" b="0"/>
          <a:pathLst>
            <a:path>
              <a:moveTo>
                <a:pt x="3449226" y="3714629"/>
              </a:moveTo>
              <a:arcTo wR="2101722" hR="2101722" stAng="3007374" swAng="70822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59D4EC-4B7E-4D81-9576-63FE3DE98CDC}">
      <dsp:nvSpPr>
        <dsp:cNvPr id="0" name=""/>
        <dsp:cNvSpPr/>
      </dsp:nvSpPr>
      <dsp:spPr>
        <a:xfrm>
          <a:off x="4304112" y="4121973"/>
          <a:ext cx="786116"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Shipping</a:t>
          </a:r>
          <a:endParaRPr lang="en-US" sz="1200" b="1" kern="1200" dirty="0"/>
        </a:p>
      </dsp:txBody>
      <dsp:txXfrm>
        <a:off x="4326933" y="4144794"/>
        <a:ext cx="740474" cy="421839"/>
      </dsp:txXfrm>
    </dsp:sp>
    <dsp:sp modelId="{F070A92D-1D73-4468-A1C6-14FB32566B38}">
      <dsp:nvSpPr>
        <dsp:cNvPr id="0" name=""/>
        <dsp:cNvSpPr/>
      </dsp:nvSpPr>
      <dsp:spPr>
        <a:xfrm>
          <a:off x="2003324" y="237403"/>
          <a:ext cx="4203445" cy="4203445"/>
        </a:xfrm>
        <a:custGeom>
          <a:avLst/>
          <a:gdLst/>
          <a:ahLst/>
          <a:cxnLst/>
          <a:rect l="0" t="0" r="0" b="0"/>
          <a:pathLst>
            <a:path>
              <a:moveTo>
                <a:pt x="2298404" y="4194221"/>
              </a:moveTo>
              <a:arcTo wR="2101722" hR="2101722" stAng="5077819" swAng="38395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7D3FC8-7422-4171-9997-535C12E6B716}">
      <dsp:nvSpPr>
        <dsp:cNvPr id="0" name=""/>
        <dsp:cNvSpPr/>
      </dsp:nvSpPr>
      <dsp:spPr>
        <a:xfrm>
          <a:off x="2960957" y="4121973"/>
          <a:ext cx="110393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Customs clearance</a:t>
          </a:r>
          <a:endParaRPr lang="en-US" sz="1200" b="1" kern="1200" dirty="0"/>
        </a:p>
      </dsp:txBody>
      <dsp:txXfrm>
        <a:off x="2983778" y="4144794"/>
        <a:ext cx="1058289" cy="421839"/>
      </dsp:txXfrm>
    </dsp:sp>
    <dsp:sp modelId="{7FC02F5E-6FDC-4251-88DA-67B2240EE6B7}">
      <dsp:nvSpPr>
        <dsp:cNvPr id="0" name=""/>
        <dsp:cNvSpPr/>
      </dsp:nvSpPr>
      <dsp:spPr>
        <a:xfrm>
          <a:off x="2003324" y="237403"/>
          <a:ext cx="4203445" cy="4203445"/>
        </a:xfrm>
        <a:custGeom>
          <a:avLst/>
          <a:gdLst/>
          <a:ahLst/>
          <a:cxnLst/>
          <a:rect l="0" t="0" r="0" b="0"/>
          <a:pathLst>
            <a:path>
              <a:moveTo>
                <a:pt x="986263" y="3883011"/>
              </a:moveTo>
              <a:arcTo wR="2101722" hR="2101722" stAng="7323310" swAng="47171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94FBF8-30A9-4974-A911-4BA3B9369980}">
      <dsp:nvSpPr>
        <dsp:cNvPr id="0" name=""/>
        <dsp:cNvSpPr/>
      </dsp:nvSpPr>
      <dsp:spPr>
        <a:xfrm>
          <a:off x="1952457" y="3481720"/>
          <a:ext cx="1128427"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Country </a:t>
          </a:r>
        </a:p>
        <a:p>
          <a:pPr lvl="0" algn="ctr" defTabSz="533400">
            <a:lnSpc>
              <a:spcPct val="90000"/>
            </a:lnSpc>
            <a:spcBef>
              <a:spcPct val="0"/>
            </a:spcBef>
            <a:spcAft>
              <a:spcPct val="35000"/>
            </a:spcAft>
          </a:pPr>
          <a:r>
            <a:rPr lang="fr-CH" sz="1200" b="1" kern="1200" dirty="0"/>
            <a:t>Warehouse</a:t>
          </a:r>
          <a:endParaRPr lang="en-US" sz="1200" b="1" kern="1200" dirty="0"/>
        </a:p>
      </dsp:txBody>
      <dsp:txXfrm>
        <a:off x="1975278" y="3504541"/>
        <a:ext cx="1082785" cy="421839"/>
      </dsp:txXfrm>
    </dsp:sp>
    <dsp:sp modelId="{F01A0D0D-5929-474A-A344-748852E0421C}">
      <dsp:nvSpPr>
        <dsp:cNvPr id="0" name=""/>
        <dsp:cNvSpPr/>
      </dsp:nvSpPr>
      <dsp:spPr>
        <a:xfrm>
          <a:off x="2003324" y="237403"/>
          <a:ext cx="4203445" cy="4203445"/>
        </a:xfrm>
        <a:custGeom>
          <a:avLst/>
          <a:gdLst/>
          <a:ahLst/>
          <a:cxnLst/>
          <a:rect l="0" t="0" r="0" b="0"/>
          <a:pathLst>
            <a:path>
              <a:moveTo>
                <a:pt x="334102" y="3238717"/>
              </a:moveTo>
              <a:arcTo wR="2101722" hR="2101722" stAng="8834967" swAng="10729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793640-933D-4042-99A0-9CBCE6E5AC37}">
      <dsp:nvSpPr>
        <dsp:cNvPr id="0" name=""/>
        <dsp:cNvSpPr/>
      </dsp:nvSpPr>
      <dsp:spPr>
        <a:xfrm>
          <a:off x="1413877" y="2404491"/>
          <a:ext cx="1221679"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In-country distribution</a:t>
          </a:r>
          <a:endParaRPr lang="en-US" sz="1200" b="1" kern="1200" dirty="0"/>
        </a:p>
      </dsp:txBody>
      <dsp:txXfrm>
        <a:off x="1436698" y="2427312"/>
        <a:ext cx="1176037" cy="421839"/>
      </dsp:txXfrm>
    </dsp:sp>
    <dsp:sp modelId="{BC34A7CF-393C-4D55-BB12-9F03C7180988}">
      <dsp:nvSpPr>
        <dsp:cNvPr id="0" name=""/>
        <dsp:cNvSpPr/>
      </dsp:nvSpPr>
      <dsp:spPr>
        <a:xfrm>
          <a:off x="2003324" y="237403"/>
          <a:ext cx="4203445" cy="4203445"/>
        </a:xfrm>
        <a:custGeom>
          <a:avLst/>
          <a:gdLst/>
          <a:ahLst/>
          <a:cxnLst/>
          <a:rect l="0" t="0" r="0" b="0"/>
          <a:pathLst>
            <a:path>
              <a:moveTo>
                <a:pt x="807" y="2159975"/>
              </a:moveTo>
              <a:arcTo wR="2101722" hR="2101722" stAng="10704704" swAng="11462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E93901-4A2E-4D77-8EBA-205018F1108B}">
      <dsp:nvSpPr>
        <dsp:cNvPr id="0" name=""/>
        <dsp:cNvSpPr/>
      </dsp:nvSpPr>
      <dsp:spPr>
        <a:xfrm>
          <a:off x="1833652" y="1232298"/>
          <a:ext cx="71920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MDA</a:t>
          </a:r>
          <a:endParaRPr lang="en-US" sz="1200" b="1" kern="1200" dirty="0"/>
        </a:p>
      </dsp:txBody>
      <dsp:txXfrm>
        <a:off x="1856473" y="1255119"/>
        <a:ext cx="673559" cy="421839"/>
      </dsp:txXfrm>
    </dsp:sp>
    <dsp:sp modelId="{5215DAB8-B5BE-42B7-B24B-F98F517E0531}">
      <dsp:nvSpPr>
        <dsp:cNvPr id="0" name=""/>
        <dsp:cNvSpPr/>
      </dsp:nvSpPr>
      <dsp:spPr>
        <a:xfrm>
          <a:off x="2037403" y="180400"/>
          <a:ext cx="4203445" cy="4203445"/>
        </a:xfrm>
        <a:custGeom>
          <a:avLst/>
          <a:gdLst/>
          <a:ahLst/>
          <a:cxnLst/>
          <a:rect l="0" t="0" r="0" b="0"/>
          <a:pathLst>
            <a:path>
              <a:moveTo>
                <a:pt x="283574" y="1047409"/>
              </a:moveTo>
              <a:arcTo wR="2101722" hR="2101722" stAng="12606523" swAng="8332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A0773A-22F7-4778-A260-640893E23B73}">
      <dsp:nvSpPr>
        <dsp:cNvPr id="0" name=""/>
        <dsp:cNvSpPr/>
      </dsp:nvSpPr>
      <dsp:spPr>
        <a:xfrm>
          <a:off x="2311072" y="377736"/>
          <a:ext cx="1175787" cy="4407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Quantification and Forecasting</a:t>
          </a:r>
        </a:p>
      </dsp:txBody>
      <dsp:txXfrm>
        <a:off x="2332589" y="399253"/>
        <a:ext cx="1132753" cy="397749"/>
      </dsp:txXfrm>
    </dsp:sp>
    <dsp:sp modelId="{F78E1D29-B644-4BEC-95CD-526917C16A35}">
      <dsp:nvSpPr>
        <dsp:cNvPr id="0" name=""/>
        <dsp:cNvSpPr/>
      </dsp:nvSpPr>
      <dsp:spPr>
        <a:xfrm>
          <a:off x="1876144" y="267415"/>
          <a:ext cx="4203445" cy="4203445"/>
        </a:xfrm>
        <a:custGeom>
          <a:avLst/>
          <a:gdLst/>
          <a:ahLst/>
          <a:cxnLst/>
          <a:rect l="0" t="0" r="0" b="0"/>
          <a:pathLst>
            <a:path>
              <a:moveTo>
                <a:pt x="1432226" y="109484"/>
              </a:moveTo>
              <a:arcTo wR="2101722" hR="2101722" stAng="15085498" swAng="4204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emf"/></Relationships>
</file>

<file path=ppt/drawings/drawing1.xml><?xml version="1.0" encoding="utf-8"?>
<c:userShapes xmlns:c="http://schemas.openxmlformats.org/drawingml/2006/chart">
  <cdr:relSizeAnchor xmlns:cdr="http://schemas.openxmlformats.org/drawingml/2006/chartDrawing">
    <cdr:from>
      <cdr:x>0.06387</cdr:x>
      <cdr:y>0.60462</cdr:y>
    </cdr:from>
    <cdr:to>
      <cdr:x>0.98091</cdr:x>
      <cdr:y>0.60615</cdr:y>
    </cdr:to>
    <cdr:sp macro="" textlink="">
      <cdr:nvSpPr>
        <cdr:cNvPr id="2" name="Straight Connector 1"/>
        <cdr:cNvSpPr/>
      </cdr:nvSpPr>
      <cdr:spPr>
        <a:xfrm xmlns:a="http://schemas.openxmlformats.org/drawingml/2006/main">
          <a:off x="683151" y="2495549"/>
          <a:ext cx="9809198" cy="6350"/>
        </a:xfrm>
        <a:prstGeom xmlns:a="http://schemas.openxmlformats.org/drawingml/2006/main" prst="line">
          <a:avLst/>
        </a:prstGeom>
        <a:ln xmlns:a="http://schemas.openxmlformats.org/drawingml/2006/main">
          <a:prstDash val="dash"/>
        </a:ln>
      </cdr:spPr>
      <cdr:style>
        <a:lnRef xmlns:a="http://schemas.openxmlformats.org/drawingml/2006/main" idx="2">
          <a:schemeClr val="accent6"/>
        </a:lnRef>
        <a:fillRef xmlns:a="http://schemas.openxmlformats.org/drawingml/2006/main" idx="0">
          <a:schemeClr val="accent6"/>
        </a:fillRef>
        <a:effectRef xmlns:a="http://schemas.openxmlformats.org/drawingml/2006/main" idx="1">
          <a:schemeClr val="accent6"/>
        </a:effectRef>
        <a:fontRef xmlns:a="http://schemas.openxmlformats.org/drawingml/2006/main" idx="minor">
          <a:schemeClr val="tx1"/>
        </a:fontRef>
      </cdr:style>
    </cdr:sp>
  </cdr:relSizeAnchor>
  <cdr:relSizeAnchor xmlns:cdr="http://schemas.openxmlformats.org/drawingml/2006/chartDrawing">
    <cdr:from>
      <cdr:x>0.07272</cdr:x>
      <cdr:y>0.31692</cdr:y>
    </cdr:from>
    <cdr:to>
      <cdr:x>0.98753</cdr:x>
      <cdr:y>0.32308</cdr:y>
    </cdr:to>
    <cdr:sp macro="" textlink="">
      <cdr:nvSpPr>
        <cdr:cNvPr id="3" name="Straight Connector 2"/>
        <cdr:cNvSpPr/>
      </cdr:nvSpPr>
      <cdr:spPr>
        <a:xfrm xmlns:a="http://schemas.openxmlformats.org/drawingml/2006/main">
          <a:off x="777876" y="1308099"/>
          <a:ext cx="9785350" cy="25400"/>
        </a:xfrm>
        <a:prstGeom xmlns:a="http://schemas.openxmlformats.org/drawingml/2006/main" prst="line">
          <a:avLst/>
        </a:prstGeom>
        <a:ln xmlns:a="http://schemas.openxmlformats.org/drawingml/2006/main">
          <a:solidFill>
            <a:srgbClr val="FF0000"/>
          </a:solidFill>
          <a:prstDash val="dashDot"/>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sp>
  </cdr:relSizeAnchor>
  <cdr:relSizeAnchor xmlns:cdr="http://schemas.openxmlformats.org/drawingml/2006/chartDrawing">
    <cdr:from>
      <cdr:x>0.98219</cdr:x>
      <cdr:y>0.32615</cdr:y>
    </cdr:from>
    <cdr:to>
      <cdr:x>1</cdr:x>
      <cdr:y>0.60308</cdr:y>
    </cdr:to>
    <cdr:sp macro="" textlink="">
      <cdr:nvSpPr>
        <cdr:cNvPr id="4" name="Right Brace 3"/>
        <cdr:cNvSpPr/>
      </cdr:nvSpPr>
      <cdr:spPr>
        <a:xfrm xmlns:a="http://schemas.openxmlformats.org/drawingml/2006/main">
          <a:off x="10506076" y="1346199"/>
          <a:ext cx="190500" cy="1143000"/>
        </a:xfrm>
        <a:prstGeom xmlns:a="http://schemas.openxmlformats.org/drawingml/2006/main" prst="rightBrace">
          <a:avLst/>
        </a:prstGeom>
        <a:ln xmlns:a="http://schemas.openxmlformats.org/drawingml/2006/main" w="2857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vert="horz" wrap="none" lIns="45720" tIns="45720" rIns="45720" bIns="45720" anchor="t" anchorCtr="0">
          <a:norm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0.98516</cdr:x>
      <cdr:y>0.00615</cdr:y>
    </cdr:from>
    <cdr:to>
      <cdr:x>0.99644</cdr:x>
      <cdr:y>0.31846</cdr:y>
    </cdr:to>
    <cdr:sp macro="" textlink="">
      <cdr:nvSpPr>
        <cdr:cNvPr id="5" name="Right Brace 4"/>
        <cdr:cNvSpPr/>
      </cdr:nvSpPr>
      <cdr:spPr>
        <a:xfrm xmlns:a="http://schemas.openxmlformats.org/drawingml/2006/main">
          <a:off x="10537826" y="25399"/>
          <a:ext cx="120650" cy="1289050"/>
        </a:xfrm>
        <a:prstGeom xmlns:a="http://schemas.openxmlformats.org/drawingml/2006/main" prst="rightBrace">
          <a:avLst/>
        </a:prstGeom>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txBody>
        <a:bodyPr xmlns:a="http://schemas.openxmlformats.org/drawingml/2006/main" vertOverflow="clip" vert="horz" wrap="none" lIns="45720" tIns="45720" rIns="45720" bIns="45720" anchor="t" anchorCtr="0">
          <a:normAutofit/>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3BC40927-139B-4AD8-A09D-46C05E9E9FC2}" type="datetimeFigureOut">
              <a:rPr lang="en-US" smtClean="0"/>
              <a:t>7/14/2020</a:t>
            </a:fld>
            <a:endParaRPr lang="en-US"/>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385DAD68-1680-4B1E-8D78-F213A170FCD1}" type="slidenum">
              <a:rPr lang="en-US" smtClean="0"/>
              <a:t>‹#›</a:t>
            </a:fld>
            <a:endParaRPr lang="en-US"/>
          </a:p>
        </p:txBody>
      </p:sp>
    </p:spTree>
    <p:extLst>
      <p:ext uri="{BB962C8B-B14F-4D97-AF65-F5344CB8AC3E}">
        <p14:creationId xmlns:p14="http://schemas.microsoft.com/office/powerpoint/2010/main" val="1204406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82BF0BDD-6DCE-452E-8FC7-8045F9604CA8}" type="datetimeFigureOut">
              <a:rPr lang="en-GB" smtClean="0"/>
              <a:t>14/07/2020</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286E8213-6C2A-4731-ADDF-4A882C0DA2B2}" type="slidenum">
              <a:rPr lang="en-GB" smtClean="0"/>
              <a:t>‹#›</a:t>
            </a:fld>
            <a:endParaRPr lang="en-GB"/>
          </a:p>
        </p:txBody>
      </p:sp>
    </p:spTree>
    <p:extLst>
      <p:ext uri="{BB962C8B-B14F-4D97-AF65-F5344CB8AC3E}">
        <p14:creationId xmlns:p14="http://schemas.microsoft.com/office/powerpoint/2010/main" val="407039995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E4E4007-B5E3-48AB-A700-320AFC0FCDB6}"/>
              </a:ext>
            </a:extLst>
          </p:cNvPr>
          <p:cNvSpPr>
            <a:spLocks noGrp="1" noChangeArrowheads="1"/>
          </p:cNvSpPr>
          <p:nvPr>
            <p:ph type="hdr" sz="quarter"/>
          </p:nvPr>
        </p:nvSpPr>
        <p:spPr>
          <a:ln/>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World Health Organization</a:t>
            </a:r>
          </a:p>
        </p:txBody>
      </p:sp>
      <p:sp>
        <p:nvSpPr>
          <p:cNvPr id="5" name="Rectangle 3">
            <a:extLst>
              <a:ext uri="{FF2B5EF4-FFF2-40B4-BE49-F238E27FC236}">
                <a16:creationId xmlns:a16="http://schemas.microsoft.com/office/drawing/2014/main" id="{F130D0D9-464E-4DFC-87FC-71BC3893CC44}"/>
              </a:ext>
            </a:extLst>
          </p:cNvPr>
          <p:cNvSpPr>
            <a:spLocks noGrp="1" noChangeArrowheads="1"/>
          </p:cNvSpPr>
          <p:nvPr>
            <p:ph type="dt" idx="1"/>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56FE7939-8771-4C30-82B7-0C60ADA82ED4}" type="datetime3">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14 July, 2020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28BEE903-CF5A-455D-AF9C-89F0014BF659}"/>
              </a:ext>
            </a:extLst>
          </p:cNvPr>
          <p:cNvSpPr>
            <a:spLocks noGrp="1" noChangeArrowheads="1"/>
          </p:cNvSpPr>
          <p:nvPr>
            <p:ph type="sldNum" sz="quarter" idx="5"/>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0A12B3D2-6D16-451C-9015-E257FDF67A24}"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8834" name="Rectangle 2">
            <a:extLst>
              <a:ext uri="{FF2B5EF4-FFF2-40B4-BE49-F238E27FC236}">
                <a16:creationId xmlns:a16="http://schemas.microsoft.com/office/drawing/2014/main" id="{3EBD60CB-825D-4B4C-9BE9-56641FCCA73D}"/>
              </a:ext>
            </a:extLst>
          </p:cNvPr>
          <p:cNvSpPr>
            <a:spLocks noGrp="1" noRot="1" noChangeAspect="1" noChangeArrowheads="1" noTextEdit="1"/>
          </p:cNvSpPr>
          <p:nvPr>
            <p:ph type="sldImg"/>
          </p:nvPr>
        </p:nvSpPr>
        <p:spPr>
          <a:ln/>
        </p:spPr>
      </p:sp>
      <p:sp>
        <p:nvSpPr>
          <p:cNvPr id="248835" name="Rectangle 3">
            <a:extLst>
              <a:ext uri="{FF2B5EF4-FFF2-40B4-BE49-F238E27FC236}">
                <a16:creationId xmlns:a16="http://schemas.microsoft.com/office/drawing/2014/main" id="{34696C3F-BB43-425F-92B1-D1FBC772F29B}"/>
              </a:ext>
            </a:extLst>
          </p:cNvPr>
          <p:cNvSpPr>
            <a:spLocks noGrp="1" noChangeArrowheads="1"/>
          </p:cNvSpPr>
          <p:nvPr>
            <p:ph type="body" idx="1"/>
          </p:nvPr>
        </p:nvSpPr>
        <p:spPr/>
        <p:txBody>
          <a:bodyPr/>
          <a:lstStyle/>
          <a:p>
            <a:pPr algn="l" rtl="0"/>
            <a:endParaRPr lang="en-US" altLang="en-US"/>
          </a:p>
        </p:txBody>
      </p:sp>
    </p:spTree>
    <p:extLst>
      <p:ext uri="{BB962C8B-B14F-4D97-AF65-F5344CB8AC3E}">
        <p14:creationId xmlns:p14="http://schemas.microsoft.com/office/powerpoint/2010/main" val="412255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5BF6B-CF92-4259-A741-7B435BB18462}"/>
              </a:ext>
            </a:extLst>
          </p:cNvPr>
          <p:cNvSpPr>
            <a:spLocks noGrp="1" noChangeArrowheads="1"/>
          </p:cNvSpPr>
          <p:nvPr>
            <p:ph type="hdr" sz="quarter"/>
          </p:nvPr>
        </p:nvSpPr>
        <p:spPr>
          <a:ln/>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World Health Organization</a:t>
            </a:r>
          </a:p>
        </p:txBody>
      </p:sp>
      <p:sp>
        <p:nvSpPr>
          <p:cNvPr id="5" name="Rectangle 3">
            <a:extLst>
              <a:ext uri="{FF2B5EF4-FFF2-40B4-BE49-F238E27FC236}">
                <a16:creationId xmlns:a16="http://schemas.microsoft.com/office/drawing/2014/main" id="{1E523337-FDDF-44E1-9511-253DB879F93C}"/>
              </a:ext>
            </a:extLst>
          </p:cNvPr>
          <p:cNvSpPr>
            <a:spLocks noGrp="1" noChangeArrowheads="1"/>
          </p:cNvSpPr>
          <p:nvPr>
            <p:ph type="dt" idx="1"/>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AD35CF99-439D-446E-BD13-783390A12DD6}" type="datetime3">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14 July, 2020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B22031E5-F94A-4898-B66E-350D55053863}"/>
              </a:ext>
            </a:extLst>
          </p:cNvPr>
          <p:cNvSpPr>
            <a:spLocks noGrp="1" noChangeArrowheads="1"/>
          </p:cNvSpPr>
          <p:nvPr>
            <p:ph type="sldNum" sz="quarter" idx="5"/>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61744FCC-7F7A-4005-ABC2-E7A967811CF0}"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62" name="Rectangle 2">
            <a:extLst>
              <a:ext uri="{FF2B5EF4-FFF2-40B4-BE49-F238E27FC236}">
                <a16:creationId xmlns:a16="http://schemas.microsoft.com/office/drawing/2014/main" id="{EDC48186-F703-4FEF-A0DA-7AADEA03991E}"/>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4A726367-CFAE-48DD-B8A4-26B4128944D8}"/>
              </a:ext>
            </a:extLst>
          </p:cNvPr>
          <p:cNvSpPr>
            <a:spLocks noGrp="1" noChangeArrowheads="1"/>
          </p:cNvSpPr>
          <p:nvPr>
            <p:ph type="body" idx="1"/>
          </p:nvPr>
        </p:nvSpPr>
        <p:spPr>
          <a:ln/>
        </p:spPr>
        <p:txBody>
          <a:bodyPr lIns="0" tIns="0" rIns="0" bIns="0"/>
          <a:lstStyle/>
          <a:p>
            <a:pPr algn="l" rtl="0"/>
            <a:endParaRPr lang="en-US" altLang="en-US"/>
          </a:p>
        </p:txBody>
      </p:sp>
    </p:spTree>
    <p:extLst>
      <p:ext uri="{BB962C8B-B14F-4D97-AF65-F5344CB8AC3E}">
        <p14:creationId xmlns:p14="http://schemas.microsoft.com/office/powerpoint/2010/main" val="196112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ED4097D5-DC96-40EE-9DEB-10EA9373204A}"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247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txBox="1">
            <a:spLocks noGrp="1"/>
          </p:cNvSpPr>
          <p:nvPr>
            <p:ph type="body" idx="1"/>
          </p:nvPr>
        </p:nvSpPr>
        <p:spPr>
          <a:xfrm>
            <a:off x="680562" y="4783307"/>
            <a:ext cx="544449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9:notes"/>
          <p:cNvSpPr>
            <a:spLocks noGrp="1" noRot="1" noChangeAspect="1"/>
          </p:cNvSpPr>
          <p:nvPr>
            <p:ph type="sldImg" idx="2"/>
          </p:nvPr>
        </p:nvSpPr>
        <p:spPr>
          <a:xfrm>
            <a:off x="422275"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435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txBox="1">
            <a:spLocks noGrp="1"/>
          </p:cNvSpPr>
          <p:nvPr>
            <p:ph type="body" idx="1"/>
          </p:nvPr>
        </p:nvSpPr>
        <p:spPr>
          <a:xfrm>
            <a:off x="680562" y="4783307"/>
            <a:ext cx="544449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9:notes"/>
          <p:cNvSpPr>
            <a:spLocks noGrp="1" noRot="1" noChangeAspect="1"/>
          </p:cNvSpPr>
          <p:nvPr>
            <p:ph type="sldImg" idx="2"/>
          </p:nvPr>
        </p:nvSpPr>
        <p:spPr>
          <a:xfrm>
            <a:off x="422275"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2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4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46.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5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5.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9.xml"/><Relationship Id="rId7" Type="http://schemas.openxmlformats.org/officeDocument/2006/relationships/image" Target="../media/image26.emf"/><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28.emf"/><Relationship Id="rId5" Type="http://schemas.openxmlformats.org/officeDocument/2006/relationships/oleObject" Target="../embeddings/oleObject3.bin"/><Relationship Id="rId4"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9.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80.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9.xml"/><Relationship Id="rId6" Type="http://schemas.openxmlformats.org/officeDocument/2006/relationships/image" Target="../media/image15.jpe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93"/>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93" y="5903345"/>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152746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6"/>
            <a:ext cx="5839840" cy="2464955"/>
          </a:xfrm>
          <a:prstGeom prst="rect">
            <a:avLst/>
          </a:prstGeom>
        </p:spPr>
      </p:pic>
      <p:sp>
        <p:nvSpPr>
          <p:cNvPr id="2" name="TextBox 1"/>
          <p:cNvSpPr txBox="1"/>
          <p:nvPr userDrawn="1"/>
        </p:nvSpPr>
        <p:spPr>
          <a:xfrm>
            <a:off x="5347064" y="5037857"/>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287433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9" descr="NT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62676"/>
            <a:ext cx="12192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who_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01517" y="6358305"/>
            <a:ext cx="1247145" cy="28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6361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039" indent="0">
              <a:buNone/>
              <a:defRPr sz="1800">
                <a:solidFill>
                  <a:schemeClr val="tx1">
                    <a:tint val="75000"/>
                  </a:schemeClr>
                </a:solidFill>
              </a:defRPr>
            </a:lvl2pPr>
            <a:lvl3pPr marL="914077" indent="0">
              <a:buNone/>
              <a:defRPr sz="1600">
                <a:solidFill>
                  <a:schemeClr val="tx1">
                    <a:tint val="75000"/>
                  </a:schemeClr>
                </a:solidFill>
              </a:defRPr>
            </a:lvl3pPr>
            <a:lvl4pPr marL="1371116" indent="0">
              <a:buNone/>
              <a:defRPr sz="1400">
                <a:solidFill>
                  <a:schemeClr val="tx1">
                    <a:tint val="75000"/>
                  </a:schemeClr>
                </a:solidFill>
              </a:defRPr>
            </a:lvl4pPr>
            <a:lvl5pPr marL="1828155" indent="0">
              <a:buNone/>
              <a:defRPr sz="1400">
                <a:solidFill>
                  <a:schemeClr val="tx1">
                    <a:tint val="75000"/>
                  </a:schemeClr>
                </a:solidFill>
              </a:defRPr>
            </a:lvl5pPr>
            <a:lvl6pPr marL="2285192" indent="0">
              <a:buNone/>
              <a:defRPr sz="1400">
                <a:solidFill>
                  <a:schemeClr val="tx1">
                    <a:tint val="75000"/>
                  </a:schemeClr>
                </a:solidFill>
              </a:defRPr>
            </a:lvl6pPr>
            <a:lvl7pPr marL="2742232" indent="0">
              <a:buNone/>
              <a:defRPr sz="1400">
                <a:solidFill>
                  <a:schemeClr val="tx1">
                    <a:tint val="75000"/>
                  </a:schemeClr>
                </a:solidFill>
              </a:defRPr>
            </a:lvl7pPr>
            <a:lvl8pPr marL="3199271" indent="0">
              <a:buNone/>
              <a:defRPr sz="1400">
                <a:solidFill>
                  <a:schemeClr val="tx1">
                    <a:tint val="75000"/>
                  </a:schemeClr>
                </a:solidFill>
              </a:defRPr>
            </a:lvl8pPr>
            <a:lvl9pPr marL="36563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02759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22248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39" indent="0">
              <a:buNone/>
              <a:defRPr sz="2000" b="1"/>
            </a:lvl2pPr>
            <a:lvl3pPr marL="914077" indent="0">
              <a:buNone/>
              <a:defRPr sz="1800" b="1"/>
            </a:lvl3pPr>
            <a:lvl4pPr marL="1371116" indent="0">
              <a:buNone/>
              <a:defRPr sz="1600" b="1"/>
            </a:lvl4pPr>
            <a:lvl5pPr marL="1828155" indent="0">
              <a:buNone/>
              <a:defRPr sz="1600" b="1"/>
            </a:lvl5pPr>
            <a:lvl6pPr marL="2285192" indent="0">
              <a:buNone/>
              <a:defRPr sz="1600" b="1"/>
            </a:lvl6pPr>
            <a:lvl7pPr marL="2742232" indent="0">
              <a:buNone/>
              <a:defRPr sz="1600" b="1"/>
            </a:lvl7pPr>
            <a:lvl8pPr marL="3199271" indent="0">
              <a:buNone/>
              <a:defRPr sz="1600" b="1"/>
            </a:lvl8pPr>
            <a:lvl9pPr marL="365630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039" indent="0">
              <a:buNone/>
              <a:defRPr sz="2000" b="1"/>
            </a:lvl2pPr>
            <a:lvl3pPr marL="914077" indent="0">
              <a:buNone/>
              <a:defRPr sz="1800" b="1"/>
            </a:lvl3pPr>
            <a:lvl4pPr marL="1371116" indent="0">
              <a:buNone/>
              <a:defRPr sz="1600" b="1"/>
            </a:lvl4pPr>
            <a:lvl5pPr marL="1828155" indent="0">
              <a:buNone/>
              <a:defRPr sz="1600" b="1"/>
            </a:lvl5pPr>
            <a:lvl6pPr marL="2285192" indent="0">
              <a:buNone/>
              <a:defRPr sz="1600" b="1"/>
            </a:lvl6pPr>
            <a:lvl7pPr marL="2742232" indent="0">
              <a:buNone/>
              <a:defRPr sz="1600" b="1"/>
            </a:lvl7pPr>
            <a:lvl8pPr marL="3199271" indent="0">
              <a:buNone/>
              <a:defRPr sz="1600" b="1"/>
            </a:lvl8pPr>
            <a:lvl9pPr marL="36563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4917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2882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4966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400"/>
            </a:lvl1pPr>
            <a:lvl2pPr marL="457039" indent="0">
              <a:buNone/>
              <a:defRPr sz="1200"/>
            </a:lvl2pPr>
            <a:lvl3pPr marL="914077" indent="0">
              <a:buNone/>
              <a:defRPr sz="1000"/>
            </a:lvl3pPr>
            <a:lvl4pPr marL="1371116" indent="0">
              <a:buNone/>
              <a:defRPr sz="900"/>
            </a:lvl4pPr>
            <a:lvl5pPr marL="1828155" indent="0">
              <a:buNone/>
              <a:defRPr sz="900"/>
            </a:lvl5pPr>
            <a:lvl6pPr marL="2285192" indent="0">
              <a:buNone/>
              <a:defRPr sz="900"/>
            </a:lvl6pPr>
            <a:lvl7pPr marL="2742232" indent="0">
              <a:buNone/>
              <a:defRPr sz="900"/>
            </a:lvl7pPr>
            <a:lvl8pPr marL="3199271" indent="0">
              <a:buNone/>
              <a:defRPr sz="900"/>
            </a:lvl8pPr>
            <a:lvl9pPr marL="36563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333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39" indent="0">
              <a:buNone/>
              <a:defRPr sz="2800"/>
            </a:lvl2pPr>
            <a:lvl3pPr marL="914077" indent="0">
              <a:buNone/>
              <a:defRPr sz="2400"/>
            </a:lvl3pPr>
            <a:lvl4pPr marL="1371116" indent="0">
              <a:buNone/>
              <a:defRPr sz="2000"/>
            </a:lvl4pPr>
            <a:lvl5pPr marL="1828155" indent="0">
              <a:buNone/>
              <a:defRPr sz="2000"/>
            </a:lvl5pPr>
            <a:lvl6pPr marL="2285192" indent="0">
              <a:buNone/>
              <a:defRPr sz="2000"/>
            </a:lvl6pPr>
            <a:lvl7pPr marL="2742232" indent="0">
              <a:buNone/>
              <a:defRPr sz="2000"/>
            </a:lvl7pPr>
            <a:lvl8pPr marL="3199271" indent="0">
              <a:buNone/>
              <a:defRPr sz="2000"/>
            </a:lvl8pPr>
            <a:lvl9pPr marL="3656308"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39" indent="0">
              <a:buNone/>
              <a:defRPr sz="1200"/>
            </a:lvl2pPr>
            <a:lvl3pPr marL="914077" indent="0">
              <a:buNone/>
              <a:defRPr sz="1000"/>
            </a:lvl3pPr>
            <a:lvl4pPr marL="1371116" indent="0">
              <a:buNone/>
              <a:defRPr sz="900"/>
            </a:lvl4pPr>
            <a:lvl5pPr marL="1828155" indent="0">
              <a:buNone/>
              <a:defRPr sz="900"/>
            </a:lvl5pPr>
            <a:lvl6pPr marL="2285192" indent="0">
              <a:buNone/>
              <a:defRPr sz="900"/>
            </a:lvl6pPr>
            <a:lvl7pPr marL="2742232" indent="0">
              <a:buNone/>
              <a:defRPr sz="900"/>
            </a:lvl7pPr>
            <a:lvl8pPr marL="3199271" indent="0">
              <a:buNone/>
              <a:defRPr sz="900"/>
            </a:lvl8pPr>
            <a:lvl9pPr marL="36563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0861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36306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681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2058402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954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20AF0-B79B-47C6-A3B0-BA6A1C74EF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C1F476-9913-415F-BAD5-22E39E6A11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36728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8EEB-C1D3-4F54-8C6D-B7693F88947C}"/>
              </a:ext>
            </a:extLst>
          </p:cNvPr>
          <p:cNvSpPr>
            <a:spLocks noGrp="1"/>
          </p:cNvSpPr>
          <p:nvPr>
            <p:ph type="title"/>
          </p:nvPr>
        </p:nvSpPr>
        <p:spPr>
          <a:xfrm>
            <a:off x="832589" y="1709101"/>
            <a:ext cx="10514153" cy="2853780"/>
          </a:xfrm>
        </p:spPr>
        <p:txBody>
          <a:bodyPr anchor="b"/>
          <a:lstStyle>
            <a:lvl1pPr>
              <a:defRPr sz="5442"/>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0D4BEFA-4366-4D87-AF5B-D0ED260F77D3}"/>
              </a:ext>
            </a:extLst>
          </p:cNvPr>
          <p:cNvSpPr>
            <a:spLocks noGrp="1"/>
          </p:cNvSpPr>
          <p:nvPr>
            <p:ph type="body" idx="1"/>
          </p:nvPr>
        </p:nvSpPr>
        <p:spPr>
          <a:xfrm>
            <a:off x="832589" y="4588799"/>
            <a:ext cx="10514153" cy="1500322"/>
          </a:xfrm>
        </p:spPr>
        <p:txBody>
          <a:bodyPr/>
          <a:lstStyle>
            <a:lvl1pPr marL="0" indent="0">
              <a:buNone/>
              <a:defRPr sz="2177"/>
            </a:lvl1pPr>
            <a:lvl2pPr marL="414680" indent="0">
              <a:buNone/>
              <a:defRPr sz="1814"/>
            </a:lvl2pPr>
            <a:lvl3pPr marL="829361" indent="0">
              <a:buNone/>
              <a:defRPr sz="1633"/>
            </a:lvl3pPr>
            <a:lvl4pPr marL="1244041" indent="0">
              <a:buNone/>
              <a:defRPr sz="1451"/>
            </a:lvl4pPr>
            <a:lvl5pPr marL="1658722" indent="0">
              <a:buNone/>
              <a:defRPr sz="1451"/>
            </a:lvl5pPr>
            <a:lvl6pPr marL="2073402" indent="0">
              <a:buNone/>
              <a:defRPr sz="1451"/>
            </a:lvl6pPr>
            <a:lvl7pPr marL="2488082" indent="0">
              <a:buNone/>
              <a:defRPr sz="1451"/>
            </a:lvl7pPr>
            <a:lvl8pPr marL="2902763" indent="0">
              <a:buNone/>
              <a:defRPr sz="1451"/>
            </a:lvl8pPr>
            <a:lvl9pPr marL="3317443" indent="0">
              <a:buNone/>
              <a:defRPr sz="1451"/>
            </a:lvl9pPr>
          </a:lstStyle>
          <a:p>
            <a:pPr lvl="0"/>
            <a:r>
              <a:rPr lang="en-US"/>
              <a:t>Edit Master text styles</a:t>
            </a:r>
          </a:p>
        </p:txBody>
      </p:sp>
    </p:spTree>
    <p:extLst>
      <p:ext uri="{BB962C8B-B14F-4D97-AF65-F5344CB8AC3E}">
        <p14:creationId xmlns:p14="http://schemas.microsoft.com/office/powerpoint/2010/main" val="1852745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1906F-6388-4D58-9041-F254ECD4D1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227016-B322-4F3A-A00B-A6627F5612DC}"/>
              </a:ext>
            </a:extLst>
          </p:cNvPr>
          <p:cNvSpPr>
            <a:spLocks noGrp="1"/>
          </p:cNvSpPr>
          <p:nvPr>
            <p:ph sz="half" idx="1"/>
          </p:nvPr>
        </p:nvSpPr>
        <p:spPr>
          <a:xfrm>
            <a:off x="590053" y="1380815"/>
            <a:ext cx="5440789" cy="461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045688-A92B-4763-8A4E-9887EF6F9468}"/>
              </a:ext>
            </a:extLst>
          </p:cNvPr>
          <p:cNvSpPr>
            <a:spLocks noGrp="1"/>
          </p:cNvSpPr>
          <p:nvPr>
            <p:ph sz="half" idx="2"/>
          </p:nvPr>
        </p:nvSpPr>
        <p:spPr>
          <a:xfrm>
            <a:off x="6204599" y="1380815"/>
            <a:ext cx="5440789" cy="461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37928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B921-F1B9-4A07-9585-9AFAAEC6754A}"/>
              </a:ext>
            </a:extLst>
          </p:cNvPr>
          <p:cNvSpPr>
            <a:spLocks noGrp="1"/>
          </p:cNvSpPr>
          <p:nvPr>
            <p:ph type="title"/>
          </p:nvPr>
        </p:nvSpPr>
        <p:spPr>
          <a:xfrm>
            <a:off x="839830" y="365722"/>
            <a:ext cx="10515962" cy="1324661"/>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B72711-73F6-440F-BD47-1F2B9DD7EEBC}"/>
              </a:ext>
            </a:extLst>
          </p:cNvPr>
          <p:cNvSpPr>
            <a:spLocks noGrp="1"/>
          </p:cNvSpPr>
          <p:nvPr>
            <p:ph type="body" idx="1"/>
          </p:nvPr>
        </p:nvSpPr>
        <p:spPr>
          <a:xfrm>
            <a:off x="839830" y="1681744"/>
            <a:ext cx="5158432"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58F80CCF-02DE-4A00-B524-CF44C9BFC2FA}"/>
              </a:ext>
            </a:extLst>
          </p:cNvPr>
          <p:cNvSpPr>
            <a:spLocks noGrp="1"/>
          </p:cNvSpPr>
          <p:nvPr>
            <p:ph sz="half" idx="2"/>
          </p:nvPr>
        </p:nvSpPr>
        <p:spPr>
          <a:xfrm>
            <a:off x="839830" y="2505337"/>
            <a:ext cx="5158432" cy="368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30A2EF-4A31-4133-9E84-686E5DA7EB30}"/>
              </a:ext>
            </a:extLst>
          </p:cNvPr>
          <p:cNvSpPr>
            <a:spLocks noGrp="1"/>
          </p:cNvSpPr>
          <p:nvPr>
            <p:ph type="body" sz="quarter" idx="3"/>
          </p:nvPr>
        </p:nvSpPr>
        <p:spPr>
          <a:xfrm>
            <a:off x="6172019" y="1681744"/>
            <a:ext cx="5183772"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5ECE1B9C-7E98-4A94-A81E-21C62A2D06BE}"/>
              </a:ext>
            </a:extLst>
          </p:cNvPr>
          <p:cNvSpPr>
            <a:spLocks noGrp="1"/>
          </p:cNvSpPr>
          <p:nvPr>
            <p:ph sz="quarter" idx="4"/>
          </p:nvPr>
        </p:nvSpPr>
        <p:spPr>
          <a:xfrm>
            <a:off x="6172019" y="2505337"/>
            <a:ext cx="5183772" cy="368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8290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DF60-A2DA-48F7-88C5-2A73C7C855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988422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369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8752-C23A-40AE-80F1-2637E8331A93}"/>
              </a:ext>
            </a:extLst>
          </p:cNvPr>
          <p:cNvSpPr>
            <a:spLocks noGrp="1"/>
          </p:cNvSpPr>
          <p:nvPr>
            <p:ph type="title"/>
          </p:nvPr>
        </p:nvSpPr>
        <p:spPr>
          <a:xfrm>
            <a:off x="839829" y="457873"/>
            <a:ext cx="3933079" cy="1599672"/>
          </a:xfrm>
        </p:spPr>
        <p:txBody>
          <a:bodyPr anchor="b"/>
          <a:lstStyle>
            <a:lvl1pPr>
              <a:defRPr sz="2902"/>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0ED2A2-E9F7-42BE-89F4-0AF9E7E658B9}"/>
              </a:ext>
            </a:extLst>
          </p:cNvPr>
          <p:cNvSpPr>
            <a:spLocks noGrp="1"/>
          </p:cNvSpPr>
          <p:nvPr>
            <p:ph idx="1"/>
          </p:nvPr>
        </p:nvSpPr>
        <p:spPr>
          <a:xfrm>
            <a:off x="5183773" y="987736"/>
            <a:ext cx="6172019" cy="4873888"/>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0EAE299-F21E-4812-AE75-C40D37D43F60}"/>
              </a:ext>
            </a:extLst>
          </p:cNvPr>
          <p:cNvSpPr>
            <a:spLocks noGrp="1"/>
          </p:cNvSpPr>
          <p:nvPr>
            <p:ph type="body" sz="half" idx="2"/>
          </p:nvPr>
        </p:nvSpPr>
        <p:spPr>
          <a:xfrm>
            <a:off x="839829" y="2057544"/>
            <a:ext cx="3933079"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lang="en-US"/>
              <a:t>Edit Master text styles</a:t>
            </a:r>
          </a:p>
        </p:txBody>
      </p:sp>
    </p:spTree>
    <p:extLst>
      <p:ext uri="{BB962C8B-B14F-4D97-AF65-F5344CB8AC3E}">
        <p14:creationId xmlns:p14="http://schemas.microsoft.com/office/powerpoint/2010/main" val="39950024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744F-9360-4401-9CBB-53C8DFB69F90}"/>
              </a:ext>
            </a:extLst>
          </p:cNvPr>
          <p:cNvSpPr>
            <a:spLocks noGrp="1"/>
          </p:cNvSpPr>
          <p:nvPr>
            <p:ph type="title"/>
          </p:nvPr>
        </p:nvSpPr>
        <p:spPr>
          <a:xfrm>
            <a:off x="839829" y="457873"/>
            <a:ext cx="3933079" cy="1599672"/>
          </a:xfrm>
        </p:spPr>
        <p:txBody>
          <a:bodyPr anchor="b"/>
          <a:lstStyle>
            <a:lvl1pPr>
              <a:defRPr sz="2902"/>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359B79-339E-4419-8661-BBF1AC729AE4}"/>
              </a:ext>
            </a:extLst>
          </p:cNvPr>
          <p:cNvSpPr>
            <a:spLocks noGrp="1"/>
          </p:cNvSpPr>
          <p:nvPr>
            <p:ph type="pic" idx="1"/>
          </p:nvPr>
        </p:nvSpPr>
        <p:spPr>
          <a:xfrm>
            <a:off x="5183773" y="987736"/>
            <a:ext cx="6172019" cy="487388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r>
              <a:rPr lang="en-US"/>
              <a:t>Click icon to add picture</a:t>
            </a:r>
            <a:endParaRPr lang="en-GB"/>
          </a:p>
        </p:txBody>
      </p:sp>
      <p:sp>
        <p:nvSpPr>
          <p:cNvPr id="4" name="Text Placeholder 3">
            <a:extLst>
              <a:ext uri="{FF2B5EF4-FFF2-40B4-BE49-F238E27FC236}">
                <a16:creationId xmlns:a16="http://schemas.microsoft.com/office/drawing/2014/main" id="{CA2D171D-5AFC-4FB1-8FC9-B39D2D8D3D09}"/>
              </a:ext>
            </a:extLst>
          </p:cNvPr>
          <p:cNvSpPr>
            <a:spLocks noGrp="1"/>
          </p:cNvSpPr>
          <p:nvPr>
            <p:ph type="body" sz="half" idx="2"/>
          </p:nvPr>
        </p:nvSpPr>
        <p:spPr>
          <a:xfrm>
            <a:off x="839829" y="2057544"/>
            <a:ext cx="3933079"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lang="en-US"/>
              <a:t>Edit Master text styles</a:t>
            </a:r>
          </a:p>
        </p:txBody>
      </p:sp>
    </p:spTree>
    <p:extLst>
      <p:ext uri="{BB962C8B-B14F-4D97-AF65-F5344CB8AC3E}">
        <p14:creationId xmlns:p14="http://schemas.microsoft.com/office/powerpoint/2010/main" val="17966728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438D-C9BE-4B01-BA25-80B3D6E620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AA3351-6176-4C39-B9EC-0DE2DD470F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7280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824654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55016-A3FD-4CFD-81B2-517B9A935063}"/>
              </a:ext>
            </a:extLst>
          </p:cNvPr>
          <p:cNvSpPr>
            <a:spLocks noGrp="1"/>
          </p:cNvSpPr>
          <p:nvPr>
            <p:ph type="title" orient="vert"/>
          </p:nvPr>
        </p:nvSpPr>
        <p:spPr>
          <a:xfrm>
            <a:off x="9144000" y="1"/>
            <a:ext cx="3048000" cy="59926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62E412-24C7-4926-A4E6-58D6581E9AE6}"/>
              </a:ext>
            </a:extLst>
          </p:cNvPr>
          <p:cNvSpPr>
            <a:spLocks noGrp="1"/>
          </p:cNvSpPr>
          <p:nvPr>
            <p:ph type="body" orient="vert" idx="1"/>
          </p:nvPr>
        </p:nvSpPr>
        <p:spPr>
          <a:xfrm>
            <a:off x="0" y="1"/>
            <a:ext cx="8970242" cy="5992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2018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870097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443344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594276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881858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836588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7" y="273055"/>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7"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4064894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7"/>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6"/>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71755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1"/>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8"/>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4141647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281080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14/07/2020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255584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6"/>
              </a:buBlip>
              <a:defRPr/>
            </a:lvl1pPr>
            <a:lvl2pPr marL="514338" indent="-171446">
              <a:lnSpc>
                <a:spcPct val="100000"/>
              </a:lnSpc>
              <a:buFontTx/>
              <a:buBlip>
                <a:blip r:embed="rId6"/>
              </a:buBlip>
              <a:defRPr/>
            </a:lvl2pPr>
            <a:lvl3pPr marL="857229" indent="-171446">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868670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 !</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71250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89" y="59033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2882126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54555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2776502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1480651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1834022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1321181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31"/>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6" y="120648"/>
            <a:ext cx="979055" cy="563539"/>
          </a:xfrm>
          <a:prstGeom prst="rect">
            <a:avLst/>
          </a:prstGeom>
        </p:spPr>
      </p:pic>
    </p:spTree>
    <p:extLst>
      <p:ext uri="{BB962C8B-B14F-4D97-AF65-F5344CB8AC3E}">
        <p14:creationId xmlns:p14="http://schemas.microsoft.com/office/powerpoint/2010/main" val="342112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805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760512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710374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3178038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5858" y="57894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0" y="120848"/>
            <a:ext cx="1788119" cy="704412"/>
          </a:xfrm>
          <a:prstGeom prst="rect">
            <a:avLst/>
          </a:prstGeom>
        </p:spPr>
      </p:pic>
    </p:spTree>
    <p:extLst>
      <p:ext uri="{BB962C8B-B14F-4D97-AF65-F5344CB8AC3E}">
        <p14:creationId xmlns:p14="http://schemas.microsoft.com/office/powerpoint/2010/main" val="807161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484717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3188748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3696688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2752318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26461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4"/>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4"/>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1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55"/>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9545730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915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480671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685338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err="1">
                <a:solidFill>
                  <a:prstClr val="white"/>
                </a:solidFill>
                <a:latin typeface="Bradley Hand ITC" panose="03070402050302030203" pitchFamily="66" charset="0"/>
              </a:rPr>
              <a:t>Merci</a:t>
            </a:r>
            <a:r>
              <a:rPr lang="en-GB" sz="4800" b="1" dirty="0">
                <a:solidFill>
                  <a:prstClr val="white"/>
                </a:solidFill>
                <a:latin typeface="Bradley Hand ITC" panose="03070402050302030203" pitchFamily="66" charset="0"/>
              </a:rPr>
              <a:t> !</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3764939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89" y="59033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1439619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407010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2981026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3733864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3525792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87042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93"/>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951161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542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984923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7098233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2307173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re et contenu simple">
  <p:cSld name="Titre et contenu simpl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1393785" y="365138"/>
            <a:ext cx="10515600" cy="5917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9" name="Google Shape;89;p14"/>
          <p:cNvPicPr preferRelativeResize="0"/>
          <p:nvPr/>
        </p:nvPicPr>
        <p:blipFill rotWithShape="1">
          <a:blip r:embed="rId2">
            <a:alphaModFix/>
          </a:blip>
          <a:srcRect/>
          <a:stretch/>
        </p:blipFill>
        <p:spPr>
          <a:xfrm rot="-5400000">
            <a:off x="-2930735" y="2930741"/>
            <a:ext cx="6858005" cy="996525"/>
          </a:xfrm>
          <a:prstGeom prst="rect">
            <a:avLst/>
          </a:prstGeom>
          <a:noFill/>
          <a:ln>
            <a:noFill/>
          </a:ln>
        </p:spPr>
      </p:pic>
      <p:pic>
        <p:nvPicPr>
          <p:cNvPr id="90" name="Google Shape;90;p14"/>
          <p:cNvPicPr preferRelativeResize="0"/>
          <p:nvPr/>
        </p:nvPicPr>
        <p:blipFill rotWithShape="1">
          <a:blip r:embed="rId3">
            <a:alphaModFix/>
          </a:blip>
          <a:srcRect/>
          <a:stretch/>
        </p:blipFill>
        <p:spPr>
          <a:xfrm>
            <a:off x="138873" y="5741582"/>
            <a:ext cx="647419" cy="751309"/>
          </a:xfrm>
          <a:prstGeom prst="rect">
            <a:avLst/>
          </a:prstGeom>
          <a:noFill/>
          <a:ln>
            <a:noFill/>
          </a:ln>
        </p:spPr>
      </p:pic>
      <p:sp>
        <p:nvSpPr>
          <p:cNvPr id="91" name="Google Shape;91;p14"/>
          <p:cNvSpPr txBox="1">
            <a:spLocks noGrp="1"/>
          </p:cNvSpPr>
          <p:nvPr>
            <p:ph type="body" idx="1"/>
          </p:nvPr>
        </p:nvSpPr>
        <p:spPr>
          <a:xfrm>
            <a:off x="1393785" y="1358104"/>
            <a:ext cx="10515600" cy="5134775"/>
          </a:xfrm>
          <a:prstGeom prst="rect">
            <a:avLst/>
          </a:prstGeom>
          <a:noFill/>
          <a:ln>
            <a:noFill/>
          </a:ln>
        </p:spPr>
        <p:txBody>
          <a:bodyPr spcFirstLastPara="1" wrap="square" lIns="91425" tIns="45700" rIns="91425" bIns="45700" anchor="t" anchorCtr="0">
            <a:noAutofit/>
          </a:bodyPr>
          <a:lstStyle>
            <a:lvl1pPr marL="457200" lvl="0" indent="-361950" algn="l">
              <a:lnSpc>
                <a:spcPct val="150000"/>
              </a:lnSpc>
              <a:spcBef>
                <a:spcPts val="751"/>
              </a:spcBef>
              <a:spcAft>
                <a:spcPts val="0"/>
              </a:spcAft>
              <a:buClr>
                <a:srgbClr val="3A3838"/>
              </a:buClr>
              <a:buSzPts val="2100"/>
              <a:buFont typeface="Arimo"/>
              <a:buChar char="•"/>
              <a:defRPr/>
            </a:lvl1pPr>
            <a:lvl2pPr marL="914400" lvl="1" indent="-349250" algn="l">
              <a:lnSpc>
                <a:spcPct val="100000"/>
              </a:lnSpc>
              <a:spcBef>
                <a:spcPts val="375"/>
              </a:spcBef>
              <a:spcAft>
                <a:spcPts val="0"/>
              </a:spcAft>
              <a:buClr>
                <a:srgbClr val="3A3838"/>
              </a:buClr>
              <a:buSzPts val="1900"/>
              <a:buFont typeface="Arimo"/>
              <a:buChar char="•"/>
              <a:defRPr/>
            </a:lvl2pPr>
            <a:lvl3pPr marL="1371600" lvl="2" indent="-323850" algn="l">
              <a:lnSpc>
                <a:spcPct val="100000"/>
              </a:lnSpc>
              <a:spcBef>
                <a:spcPts val="375"/>
              </a:spcBef>
              <a:spcAft>
                <a:spcPts val="0"/>
              </a:spcAft>
              <a:buClr>
                <a:srgbClr val="3A3838"/>
              </a:buClr>
              <a:buSzPts val="1500"/>
              <a:buFont typeface="Arimo"/>
              <a:buChar char="•"/>
              <a:defRPr/>
            </a:lvl3pPr>
            <a:lvl4pPr marL="1828800" lvl="3" indent="-311150" algn="l">
              <a:lnSpc>
                <a:spcPct val="100000"/>
              </a:lnSpc>
              <a:spcBef>
                <a:spcPts val="375"/>
              </a:spcBef>
              <a:spcAft>
                <a:spcPts val="0"/>
              </a:spcAft>
              <a:buClr>
                <a:srgbClr val="3A3838"/>
              </a:buClr>
              <a:buSzPts val="1300"/>
              <a:buChar char="•"/>
              <a:defRPr/>
            </a:lvl4pPr>
            <a:lvl5pPr marL="2286000" lvl="4" indent="-311150" algn="l">
              <a:lnSpc>
                <a:spcPct val="100000"/>
              </a:lnSpc>
              <a:spcBef>
                <a:spcPts val="375"/>
              </a:spcBef>
              <a:spcAft>
                <a:spcPts val="0"/>
              </a:spcAft>
              <a:buClr>
                <a:srgbClr val="3A3838"/>
              </a:buClr>
              <a:buSzPts val="13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2" name="Google Shape;92;p14"/>
          <p:cNvPicPr preferRelativeResize="0"/>
          <p:nvPr/>
        </p:nvPicPr>
        <p:blipFill rotWithShape="1">
          <a:blip r:embed="rId4">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700852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Liste">
  <p:cSld name="Liste">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1393785" y="365138"/>
            <a:ext cx="10515600" cy="15864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5" name="Google Shape;105;p17"/>
          <p:cNvPicPr preferRelativeResize="0"/>
          <p:nvPr/>
        </p:nvPicPr>
        <p:blipFill rotWithShape="1">
          <a:blip r:embed="rId2">
            <a:alphaModFix/>
          </a:blip>
          <a:srcRect/>
          <a:stretch/>
        </p:blipFill>
        <p:spPr>
          <a:xfrm rot="-5400000">
            <a:off x="-2942979" y="2942979"/>
            <a:ext cx="6942120" cy="1056157"/>
          </a:xfrm>
          <a:prstGeom prst="rect">
            <a:avLst/>
          </a:prstGeom>
          <a:noFill/>
          <a:ln>
            <a:noFill/>
          </a:ln>
        </p:spPr>
      </p:pic>
      <p:pic>
        <p:nvPicPr>
          <p:cNvPr id="106" name="Google Shape;106;p17"/>
          <p:cNvPicPr preferRelativeResize="0"/>
          <p:nvPr/>
        </p:nvPicPr>
        <p:blipFill rotWithShape="1">
          <a:blip r:embed="rId3">
            <a:alphaModFix/>
          </a:blip>
          <a:srcRect/>
          <a:stretch/>
        </p:blipFill>
        <p:spPr>
          <a:xfrm>
            <a:off x="204373" y="5874330"/>
            <a:ext cx="647419" cy="784804"/>
          </a:xfrm>
          <a:prstGeom prst="rect">
            <a:avLst/>
          </a:prstGeom>
          <a:noFill/>
          <a:ln>
            <a:noFill/>
          </a:ln>
        </p:spPr>
      </p:pic>
      <p:sp>
        <p:nvSpPr>
          <p:cNvPr id="107" name="Google Shape;107;p17"/>
          <p:cNvSpPr txBox="1">
            <a:spLocks noGrp="1"/>
          </p:cNvSpPr>
          <p:nvPr>
            <p:ph type="body" idx="1"/>
          </p:nvPr>
        </p:nvSpPr>
        <p:spPr>
          <a:xfrm>
            <a:off x="1393785" y="2025431"/>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17"/>
          <p:cNvSpPr txBox="1">
            <a:spLocks noGrp="1"/>
          </p:cNvSpPr>
          <p:nvPr>
            <p:ph type="body" idx="2"/>
          </p:nvPr>
        </p:nvSpPr>
        <p:spPr>
          <a:xfrm>
            <a:off x="1936659" y="2618109"/>
            <a:ext cx="9426804" cy="38747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09" name="Google Shape;109;p17"/>
          <p:cNvPicPr preferRelativeResize="0"/>
          <p:nvPr/>
        </p:nvPicPr>
        <p:blipFill rotWithShape="1">
          <a:blip r:embed="rId4">
            <a:alphaModFix/>
          </a:blip>
          <a:srcRect/>
          <a:stretch/>
        </p:blipFill>
        <p:spPr>
          <a:xfrm>
            <a:off x="77119" y="120658"/>
            <a:ext cx="979055" cy="563539"/>
          </a:xfrm>
          <a:prstGeom prst="rect">
            <a:avLst/>
          </a:prstGeom>
          <a:noFill/>
          <a:ln>
            <a:noFill/>
          </a:ln>
        </p:spPr>
      </p:pic>
    </p:spTree>
    <p:extLst>
      <p:ext uri="{BB962C8B-B14F-4D97-AF65-F5344CB8AC3E}">
        <p14:creationId xmlns:p14="http://schemas.microsoft.com/office/powerpoint/2010/main" val="2193856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Liste et puces">
  <p:cSld name="Liste et puces">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1393785" y="365138"/>
            <a:ext cx="10515600" cy="5917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2" name="Google Shape;112;p18"/>
          <p:cNvPicPr preferRelativeResize="0"/>
          <p:nvPr/>
        </p:nvPicPr>
        <p:blipFill rotWithShape="1">
          <a:blip r:embed="rId2">
            <a:alphaModFix/>
          </a:blip>
          <a:srcRect/>
          <a:stretch/>
        </p:blipFill>
        <p:spPr>
          <a:xfrm rot="-5400000">
            <a:off x="-3017195" y="3017204"/>
            <a:ext cx="6942120" cy="907727"/>
          </a:xfrm>
          <a:prstGeom prst="rect">
            <a:avLst/>
          </a:prstGeom>
          <a:noFill/>
          <a:ln>
            <a:noFill/>
          </a:ln>
        </p:spPr>
      </p:pic>
      <p:pic>
        <p:nvPicPr>
          <p:cNvPr id="113" name="Google Shape;113;p18"/>
          <p:cNvPicPr preferRelativeResize="0"/>
          <p:nvPr/>
        </p:nvPicPr>
        <p:blipFill rotWithShape="1">
          <a:blip r:embed="rId3">
            <a:alphaModFix/>
          </a:blip>
          <a:srcRect/>
          <a:stretch/>
        </p:blipFill>
        <p:spPr>
          <a:xfrm>
            <a:off x="138873" y="362970"/>
            <a:ext cx="647419" cy="751309"/>
          </a:xfrm>
          <a:prstGeom prst="rect">
            <a:avLst/>
          </a:prstGeom>
          <a:noFill/>
          <a:ln>
            <a:noFill/>
          </a:ln>
        </p:spPr>
      </p:pic>
      <p:sp>
        <p:nvSpPr>
          <p:cNvPr id="114" name="Google Shape;114;p18"/>
          <p:cNvSpPr txBox="1">
            <a:spLocks noGrp="1"/>
          </p:cNvSpPr>
          <p:nvPr>
            <p:ph type="body" idx="1"/>
          </p:nvPr>
        </p:nvSpPr>
        <p:spPr>
          <a:xfrm>
            <a:off x="1392769" y="1358903"/>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18"/>
          <p:cNvSpPr txBox="1">
            <a:spLocks noGrp="1"/>
          </p:cNvSpPr>
          <p:nvPr>
            <p:ph type="body" idx="2"/>
          </p:nvPr>
        </p:nvSpPr>
        <p:spPr>
          <a:xfrm>
            <a:off x="1935639" y="1951580"/>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18"/>
          <p:cNvSpPr txBox="1">
            <a:spLocks noGrp="1"/>
          </p:cNvSpPr>
          <p:nvPr>
            <p:ph type="body" idx="3"/>
          </p:nvPr>
        </p:nvSpPr>
        <p:spPr>
          <a:xfrm>
            <a:off x="1392769" y="3212839"/>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18"/>
          <p:cNvSpPr txBox="1">
            <a:spLocks noGrp="1"/>
          </p:cNvSpPr>
          <p:nvPr>
            <p:ph type="body" idx="4"/>
          </p:nvPr>
        </p:nvSpPr>
        <p:spPr>
          <a:xfrm>
            <a:off x="1935639" y="3805519"/>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 name="Google Shape;118;p18"/>
          <p:cNvSpPr txBox="1">
            <a:spLocks noGrp="1"/>
          </p:cNvSpPr>
          <p:nvPr>
            <p:ph type="body" idx="5"/>
          </p:nvPr>
        </p:nvSpPr>
        <p:spPr>
          <a:xfrm>
            <a:off x="1392769" y="5066777"/>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18"/>
          <p:cNvSpPr txBox="1">
            <a:spLocks noGrp="1"/>
          </p:cNvSpPr>
          <p:nvPr>
            <p:ph type="body" idx="6"/>
          </p:nvPr>
        </p:nvSpPr>
        <p:spPr>
          <a:xfrm>
            <a:off x="1935639" y="5659459"/>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892627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913413" y="5218205"/>
            <a:ext cx="10515600" cy="71917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004E71"/>
              </a:buClr>
              <a:buSzPts val="3200"/>
              <a:buFont typeface="Arim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9"/>
          <p:cNvSpPr>
            <a:spLocks noGrp="1"/>
          </p:cNvSpPr>
          <p:nvPr>
            <p:ph type="pic" idx="2"/>
          </p:nvPr>
        </p:nvSpPr>
        <p:spPr>
          <a:xfrm>
            <a:off x="0" y="1"/>
            <a:ext cx="12192000" cy="4996532"/>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pic>
        <p:nvPicPr>
          <p:cNvPr id="123" name="Google Shape;123;p19"/>
          <p:cNvPicPr preferRelativeResize="0"/>
          <p:nvPr/>
        </p:nvPicPr>
        <p:blipFill rotWithShape="1">
          <a:blip r:embed="rId2">
            <a:alphaModFix/>
          </a:blip>
          <a:srcRect/>
          <a:stretch/>
        </p:blipFill>
        <p:spPr>
          <a:xfrm rot="10800000">
            <a:off x="0" y="6182897"/>
            <a:ext cx="12192000" cy="704531"/>
          </a:xfrm>
          <a:prstGeom prst="rect">
            <a:avLst/>
          </a:prstGeom>
          <a:noFill/>
          <a:ln>
            <a:noFill/>
          </a:ln>
        </p:spPr>
      </p:pic>
      <p:grpSp>
        <p:nvGrpSpPr>
          <p:cNvPr id="124" name="Google Shape;124;p19"/>
          <p:cNvGrpSpPr/>
          <p:nvPr/>
        </p:nvGrpSpPr>
        <p:grpSpPr>
          <a:xfrm>
            <a:off x="106614" y="6182899"/>
            <a:ext cx="11978785" cy="675111"/>
            <a:chOff x="1781576" y="4976626"/>
            <a:chExt cx="4844828" cy="140221"/>
          </a:xfrm>
        </p:grpSpPr>
        <p:pic>
          <p:nvPicPr>
            <p:cNvPr id="125" name="Google Shape;125;p19"/>
            <p:cNvPicPr preferRelativeResize="0"/>
            <p:nvPr/>
          </p:nvPicPr>
          <p:blipFill rotWithShape="1">
            <a:blip r:embed="rId3">
              <a:alphaModFix/>
            </a:blip>
            <a:srcRect/>
            <a:stretch/>
          </p:blipFill>
          <p:spPr>
            <a:xfrm>
              <a:off x="6095460" y="4977763"/>
              <a:ext cx="530944" cy="139084"/>
            </a:xfrm>
            <a:prstGeom prst="rect">
              <a:avLst/>
            </a:prstGeom>
            <a:noFill/>
            <a:ln>
              <a:noFill/>
            </a:ln>
          </p:spPr>
        </p:pic>
        <p:pic>
          <p:nvPicPr>
            <p:cNvPr id="126" name="Google Shape;126;p19"/>
            <p:cNvPicPr preferRelativeResize="0"/>
            <p:nvPr/>
          </p:nvPicPr>
          <p:blipFill rotWithShape="1">
            <a:blip r:embed="rId4">
              <a:alphaModFix/>
            </a:blip>
            <a:srcRect/>
            <a:stretch/>
          </p:blipFill>
          <p:spPr>
            <a:xfrm>
              <a:off x="1781576" y="4976626"/>
              <a:ext cx="509759" cy="125919"/>
            </a:xfrm>
            <a:prstGeom prst="rect">
              <a:avLst/>
            </a:prstGeom>
            <a:noFill/>
            <a:ln>
              <a:noFill/>
            </a:ln>
          </p:spPr>
        </p:pic>
      </p:grpSp>
    </p:spTree>
    <p:extLst>
      <p:ext uri="{BB962C8B-B14F-4D97-AF65-F5344CB8AC3E}">
        <p14:creationId xmlns:p14="http://schemas.microsoft.com/office/powerpoint/2010/main" val="37687209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rois contenus">
  <p:cSld name="Trois contenus">
    <p:spTree>
      <p:nvGrpSpPr>
        <p:cNvPr id="1" name="Shape 127"/>
        <p:cNvGrpSpPr/>
        <p:nvPr/>
      </p:nvGrpSpPr>
      <p:grpSpPr>
        <a:xfrm>
          <a:off x="0" y="0"/>
          <a:ext cx="0" cy="0"/>
          <a:chOff x="0" y="0"/>
          <a:chExt cx="0" cy="0"/>
        </a:xfrm>
      </p:grpSpPr>
      <p:sp>
        <p:nvSpPr>
          <p:cNvPr id="128" name="Google Shape;128;p20"/>
          <p:cNvSpPr>
            <a:spLocks noGrp="1"/>
          </p:cNvSpPr>
          <p:nvPr>
            <p:ph type="pic" idx="2"/>
          </p:nvPr>
        </p:nvSpPr>
        <p:spPr>
          <a:xfrm>
            <a:off x="838201"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9" name="Google Shape;129;p20"/>
          <p:cNvSpPr>
            <a:spLocks noGrp="1"/>
          </p:cNvSpPr>
          <p:nvPr>
            <p:ph type="pic" idx="3"/>
          </p:nvPr>
        </p:nvSpPr>
        <p:spPr>
          <a:xfrm>
            <a:off x="8228817"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0" name="Google Shape;130;p20"/>
          <p:cNvSpPr>
            <a:spLocks noGrp="1"/>
          </p:cNvSpPr>
          <p:nvPr>
            <p:ph type="pic" idx="4"/>
          </p:nvPr>
        </p:nvSpPr>
        <p:spPr>
          <a:xfrm>
            <a:off x="4533509"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1" name="Google Shape;131;p20"/>
          <p:cNvSpPr txBox="1">
            <a:spLocks noGrp="1"/>
          </p:cNvSpPr>
          <p:nvPr>
            <p:ph type="body" idx="1"/>
          </p:nvPr>
        </p:nvSpPr>
        <p:spPr>
          <a:xfrm>
            <a:off x="8241385" y="3782486"/>
            <a:ext cx="3132667"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 name="Google Shape;132;p20"/>
          <p:cNvSpPr txBox="1">
            <a:spLocks noGrp="1"/>
          </p:cNvSpPr>
          <p:nvPr>
            <p:ph type="body" idx="5"/>
          </p:nvPr>
        </p:nvSpPr>
        <p:spPr>
          <a:xfrm>
            <a:off x="4520941" y="3782486"/>
            <a:ext cx="3146195"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3" name="Google Shape;133;p20"/>
          <p:cNvSpPr txBox="1">
            <a:spLocks noGrp="1"/>
          </p:cNvSpPr>
          <p:nvPr>
            <p:ph type="body" idx="6"/>
          </p:nvPr>
        </p:nvSpPr>
        <p:spPr>
          <a:xfrm>
            <a:off x="825633" y="3782486"/>
            <a:ext cx="3146195"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20"/>
          <p:cNvSpPr txBox="1">
            <a:spLocks noGrp="1"/>
          </p:cNvSpPr>
          <p:nvPr>
            <p:ph type="title"/>
          </p:nvPr>
        </p:nvSpPr>
        <p:spPr>
          <a:xfrm>
            <a:off x="858451" y="766852"/>
            <a:ext cx="10515600" cy="9420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20"/>
          <p:cNvPicPr preferRelativeResize="0"/>
          <p:nvPr/>
        </p:nvPicPr>
        <p:blipFill rotWithShape="1">
          <a:blip r:embed="rId2">
            <a:alphaModFix/>
          </a:blip>
          <a:srcRect/>
          <a:stretch/>
        </p:blipFill>
        <p:spPr>
          <a:xfrm rot="10800000">
            <a:off x="0" y="-1866"/>
            <a:ext cx="12192000" cy="768707"/>
          </a:xfrm>
          <a:prstGeom prst="rect">
            <a:avLst/>
          </a:prstGeom>
          <a:noFill/>
          <a:ln>
            <a:noFill/>
          </a:ln>
        </p:spPr>
      </p:pic>
      <p:pic>
        <p:nvPicPr>
          <p:cNvPr id="136" name="Google Shape;136;p20"/>
          <p:cNvPicPr preferRelativeResize="0"/>
          <p:nvPr/>
        </p:nvPicPr>
        <p:blipFill rotWithShape="1">
          <a:blip r:embed="rId3">
            <a:alphaModFix/>
          </a:blip>
          <a:srcRect/>
          <a:stretch/>
        </p:blipFill>
        <p:spPr>
          <a:xfrm>
            <a:off x="11362445" y="10"/>
            <a:ext cx="685739" cy="795779"/>
          </a:xfrm>
          <a:prstGeom prst="rect">
            <a:avLst/>
          </a:prstGeom>
          <a:noFill/>
          <a:ln>
            <a:noFill/>
          </a:ln>
        </p:spPr>
      </p:pic>
    </p:spTree>
    <p:extLst>
      <p:ext uri="{BB962C8B-B14F-4D97-AF65-F5344CB8AC3E}">
        <p14:creationId xmlns:p14="http://schemas.microsoft.com/office/powerpoint/2010/main" val="155785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os et colonnes">
  <p:cSld name="Pictos et colonnes">
    <p:spTree>
      <p:nvGrpSpPr>
        <p:cNvPr id="1" name="Shape 137"/>
        <p:cNvGrpSpPr/>
        <p:nvPr/>
      </p:nvGrpSpPr>
      <p:grpSpPr>
        <a:xfrm>
          <a:off x="0" y="0"/>
          <a:ext cx="0" cy="0"/>
          <a:chOff x="0" y="0"/>
          <a:chExt cx="0" cy="0"/>
        </a:xfrm>
      </p:grpSpPr>
      <p:pic>
        <p:nvPicPr>
          <p:cNvPr id="138" name="Google Shape;138;p21"/>
          <p:cNvPicPr preferRelativeResize="0"/>
          <p:nvPr/>
        </p:nvPicPr>
        <p:blipFill rotWithShape="1">
          <a:blip r:embed="rId2">
            <a:alphaModFix/>
          </a:blip>
          <a:srcRect/>
          <a:stretch/>
        </p:blipFill>
        <p:spPr>
          <a:xfrm rot="10800000">
            <a:off x="0" y="-1862"/>
            <a:ext cx="12192000" cy="561943"/>
          </a:xfrm>
          <a:prstGeom prst="rect">
            <a:avLst/>
          </a:prstGeom>
          <a:noFill/>
          <a:ln>
            <a:noFill/>
          </a:ln>
        </p:spPr>
      </p:pic>
      <p:sp>
        <p:nvSpPr>
          <p:cNvPr id="139" name="Google Shape;139;p21"/>
          <p:cNvSpPr>
            <a:spLocks noGrp="1"/>
          </p:cNvSpPr>
          <p:nvPr>
            <p:ph type="pic" idx="2"/>
          </p:nvPr>
        </p:nvSpPr>
        <p:spPr>
          <a:xfrm>
            <a:off x="808255" y="2100177"/>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0" name="Google Shape;140;p21"/>
          <p:cNvSpPr txBox="1">
            <a:spLocks noGrp="1"/>
          </p:cNvSpPr>
          <p:nvPr>
            <p:ph type="body" idx="1"/>
          </p:nvPr>
        </p:nvSpPr>
        <p:spPr>
          <a:xfrm>
            <a:off x="1683971" y="2100188"/>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1" name="Google Shape;141;p21"/>
          <p:cNvSpPr txBox="1">
            <a:spLocks noGrp="1"/>
          </p:cNvSpPr>
          <p:nvPr>
            <p:ph type="title"/>
          </p:nvPr>
        </p:nvSpPr>
        <p:spPr>
          <a:xfrm>
            <a:off x="858451" y="766852"/>
            <a:ext cx="10515600" cy="9420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2" name="Google Shape;142;p21"/>
          <p:cNvPicPr preferRelativeResize="0"/>
          <p:nvPr/>
        </p:nvPicPr>
        <p:blipFill rotWithShape="1">
          <a:blip r:embed="rId3">
            <a:alphaModFix/>
          </a:blip>
          <a:srcRect/>
          <a:stretch/>
        </p:blipFill>
        <p:spPr>
          <a:xfrm>
            <a:off x="11677474" y="59187"/>
            <a:ext cx="370721" cy="430211"/>
          </a:xfrm>
          <a:prstGeom prst="rect">
            <a:avLst/>
          </a:prstGeom>
          <a:noFill/>
          <a:ln>
            <a:noFill/>
          </a:ln>
        </p:spPr>
      </p:pic>
      <p:sp>
        <p:nvSpPr>
          <p:cNvPr id="143" name="Google Shape;143;p21"/>
          <p:cNvSpPr>
            <a:spLocks noGrp="1"/>
          </p:cNvSpPr>
          <p:nvPr>
            <p:ph type="pic" idx="3"/>
          </p:nvPr>
        </p:nvSpPr>
        <p:spPr>
          <a:xfrm>
            <a:off x="808255" y="3671311"/>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1683971" y="3671321"/>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5" name="Google Shape;145;p21"/>
          <p:cNvSpPr>
            <a:spLocks noGrp="1"/>
          </p:cNvSpPr>
          <p:nvPr>
            <p:ph type="pic" idx="5"/>
          </p:nvPr>
        </p:nvSpPr>
        <p:spPr>
          <a:xfrm>
            <a:off x="808255" y="5242444"/>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6" name="Google Shape;146;p21"/>
          <p:cNvSpPr txBox="1">
            <a:spLocks noGrp="1"/>
          </p:cNvSpPr>
          <p:nvPr>
            <p:ph type="body" idx="6"/>
          </p:nvPr>
        </p:nvSpPr>
        <p:spPr>
          <a:xfrm>
            <a:off x="1683971" y="5242456"/>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7" name="Google Shape;147;p21"/>
          <p:cNvSpPr>
            <a:spLocks noGrp="1"/>
          </p:cNvSpPr>
          <p:nvPr>
            <p:ph type="pic" idx="7"/>
          </p:nvPr>
        </p:nvSpPr>
        <p:spPr>
          <a:xfrm>
            <a:off x="6338647" y="2100177"/>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8" name="Google Shape;148;p21"/>
          <p:cNvSpPr txBox="1">
            <a:spLocks noGrp="1"/>
          </p:cNvSpPr>
          <p:nvPr>
            <p:ph type="body" idx="8"/>
          </p:nvPr>
        </p:nvSpPr>
        <p:spPr>
          <a:xfrm>
            <a:off x="7214367" y="2100188"/>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21"/>
          <p:cNvSpPr>
            <a:spLocks noGrp="1"/>
          </p:cNvSpPr>
          <p:nvPr>
            <p:ph type="pic" idx="9"/>
          </p:nvPr>
        </p:nvSpPr>
        <p:spPr>
          <a:xfrm>
            <a:off x="6338647" y="3671311"/>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0" name="Google Shape;150;p21"/>
          <p:cNvSpPr txBox="1">
            <a:spLocks noGrp="1"/>
          </p:cNvSpPr>
          <p:nvPr>
            <p:ph type="body" idx="13"/>
          </p:nvPr>
        </p:nvSpPr>
        <p:spPr>
          <a:xfrm>
            <a:off x="7214367" y="3671321"/>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1" name="Google Shape;151;p21"/>
          <p:cNvSpPr>
            <a:spLocks noGrp="1"/>
          </p:cNvSpPr>
          <p:nvPr>
            <p:ph type="pic" idx="14"/>
          </p:nvPr>
        </p:nvSpPr>
        <p:spPr>
          <a:xfrm>
            <a:off x="6338647" y="5242444"/>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2" name="Google Shape;152;p21"/>
          <p:cNvSpPr txBox="1">
            <a:spLocks noGrp="1"/>
          </p:cNvSpPr>
          <p:nvPr>
            <p:ph type="body" idx="15"/>
          </p:nvPr>
        </p:nvSpPr>
        <p:spPr>
          <a:xfrm>
            <a:off x="7214367" y="5242456"/>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53" name="Google Shape;153;p21"/>
          <p:cNvPicPr preferRelativeResize="0"/>
          <p:nvPr/>
        </p:nvPicPr>
        <p:blipFill rotWithShape="1">
          <a:blip r:embed="rId4">
            <a:alphaModFix/>
          </a:blip>
          <a:srcRect/>
          <a:stretch/>
        </p:blipFill>
        <p:spPr>
          <a:xfrm>
            <a:off x="-15972" y="-43745"/>
            <a:ext cx="1032933" cy="666749"/>
          </a:xfrm>
          <a:prstGeom prst="rect">
            <a:avLst/>
          </a:prstGeom>
          <a:noFill/>
          <a:ln>
            <a:noFill/>
          </a:ln>
        </p:spPr>
      </p:pic>
    </p:spTree>
    <p:extLst>
      <p:ext uri="{BB962C8B-B14F-4D97-AF65-F5344CB8AC3E}">
        <p14:creationId xmlns:p14="http://schemas.microsoft.com/office/powerpoint/2010/main" val="11949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18541658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mage et liste">
  <p:cSld name="image et liste">
    <p:spTree>
      <p:nvGrpSpPr>
        <p:cNvPr id="1" name="Shape 154"/>
        <p:cNvGrpSpPr/>
        <p:nvPr/>
      </p:nvGrpSpPr>
      <p:grpSpPr>
        <a:xfrm>
          <a:off x="0" y="0"/>
          <a:ext cx="0" cy="0"/>
          <a:chOff x="0" y="0"/>
          <a:chExt cx="0" cy="0"/>
        </a:xfrm>
      </p:grpSpPr>
      <p:sp>
        <p:nvSpPr>
          <p:cNvPr id="155" name="Google Shape;155;p22"/>
          <p:cNvSpPr txBox="1">
            <a:spLocks noGrp="1"/>
          </p:cNvSpPr>
          <p:nvPr>
            <p:ph type="body" idx="1"/>
          </p:nvPr>
        </p:nvSpPr>
        <p:spPr>
          <a:xfrm>
            <a:off x="1" y="0"/>
            <a:ext cx="5853355" cy="6858000"/>
          </a:xfrm>
          <a:prstGeom prst="rect">
            <a:avLst/>
          </a:prstGeom>
          <a:solidFill>
            <a:srgbClr val="ACB8CA">
              <a:alpha val="9803"/>
            </a:srgbClr>
          </a:solidFill>
          <a:ln>
            <a:noFill/>
          </a:ln>
        </p:spPr>
        <p:txBody>
          <a:bodyPr spcFirstLastPara="1" wrap="square" lIns="91425" tIns="45700" rIns="91425" bIns="45700" anchor="b" anchorCtr="1">
            <a:noAutofit/>
          </a:bodyPr>
          <a:lstStyle>
            <a:lvl1pPr marL="457200" lvl="0" indent="-228600" algn="ctr">
              <a:lnSpc>
                <a:spcPct val="90000"/>
              </a:lnSpc>
              <a:spcBef>
                <a:spcPts val="751"/>
              </a:spcBef>
              <a:spcAft>
                <a:spcPts val="0"/>
              </a:spcAft>
              <a:buClr>
                <a:srgbClr val="3A3838"/>
              </a:buClr>
              <a:buSzPts val="2100"/>
              <a:buNone/>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p22"/>
          <p:cNvSpPr txBox="1">
            <a:spLocks noGrp="1"/>
          </p:cNvSpPr>
          <p:nvPr>
            <p:ph type="title"/>
          </p:nvPr>
        </p:nvSpPr>
        <p:spPr>
          <a:xfrm>
            <a:off x="1046599" y="172555"/>
            <a:ext cx="4710036" cy="131060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Arimo"/>
              <a:buNone/>
              <a:defRPr sz="24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2"/>
          <p:cNvSpPr>
            <a:spLocks noGrp="1"/>
          </p:cNvSpPr>
          <p:nvPr>
            <p:ph type="pic" idx="2"/>
          </p:nvPr>
        </p:nvSpPr>
        <p:spPr>
          <a:xfrm>
            <a:off x="6338647" y="281167"/>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8" name="Google Shape;158;p22"/>
          <p:cNvSpPr txBox="1">
            <a:spLocks noGrp="1"/>
          </p:cNvSpPr>
          <p:nvPr>
            <p:ph type="body" idx="3"/>
          </p:nvPr>
        </p:nvSpPr>
        <p:spPr>
          <a:xfrm>
            <a:off x="7214367" y="281168"/>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9" name="Google Shape;159;p22"/>
          <p:cNvSpPr>
            <a:spLocks noGrp="1"/>
          </p:cNvSpPr>
          <p:nvPr>
            <p:ph type="pic" idx="4"/>
          </p:nvPr>
        </p:nvSpPr>
        <p:spPr>
          <a:xfrm>
            <a:off x="6338647" y="118544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0" name="Google Shape;160;p22"/>
          <p:cNvSpPr txBox="1">
            <a:spLocks noGrp="1"/>
          </p:cNvSpPr>
          <p:nvPr>
            <p:ph type="body" idx="5"/>
          </p:nvPr>
        </p:nvSpPr>
        <p:spPr>
          <a:xfrm>
            <a:off x="7214367" y="1190091"/>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1" name="Google Shape;161;p22"/>
          <p:cNvSpPr>
            <a:spLocks noGrp="1"/>
          </p:cNvSpPr>
          <p:nvPr>
            <p:ph type="pic" idx="6"/>
          </p:nvPr>
        </p:nvSpPr>
        <p:spPr>
          <a:xfrm>
            <a:off x="6338647" y="2098607"/>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2" name="Google Shape;162;p22"/>
          <p:cNvSpPr txBox="1">
            <a:spLocks noGrp="1"/>
          </p:cNvSpPr>
          <p:nvPr>
            <p:ph type="body" idx="7"/>
          </p:nvPr>
        </p:nvSpPr>
        <p:spPr>
          <a:xfrm>
            <a:off x="7214367" y="2099015"/>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3" name="Google Shape;163;p22"/>
          <p:cNvSpPr>
            <a:spLocks noGrp="1"/>
          </p:cNvSpPr>
          <p:nvPr>
            <p:ph type="pic" idx="8"/>
          </p:nvPr>
        </p:nvSpPr>
        <p:spPr>
          <a:xfrm>
            <a:off x="6338647" y="301258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4" name="Google Shape;164;p22"/>
          <p:cNvSpPr txBox="1">
            <a:spLocks noGrp="1"/>
          </p:cNvSpPr>
          <p:nvPr>
            <p:ph type="body" idx="9"/>
          </p:nvPr>
        </p:nvSpPr>
        <p:spPr>
          <a:xfrm>
            <a:off x="7214367" y="3007936"/>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5" name="Google Shape;165;p22"/>
          <p:cNvSpPr>
            <a:spLocks noGrp="1"/>
          </p:cNvSpPr>
          <p:nvPr>
            <p:ph type="pic" idx="13"/>
          </p:nvPr>
        </p:nvSpPr>
        <p:spPr>
          <a:xfrm>
            <a:off x="6338647" y="3916859"/>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6" name="Google Shape;166;p22"/>
          <p:cNvSpPr txBox="1">
            <a:spLocks noGrp="1"/>
          </p:cNvSpPr>
          <p:nvPr>
            <p:ph type="body" idx="14"/>
          </p:nvPr>
        </p:nvSpPr>
        <p:spPr>
          <a:xfrm>
            <a:off x="7214367" y="3916859"/>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7" name="Google Shape;167;p22"/>
          <p:cNvSpPr>
            <a:spLocks noGrp="1"/>
          </p:cNvSpPr>
          <p:nvPr>
            <p:ph type="pic" idx="15"/>
          </p:nvPr>
        </p:nvSpPr>
        <p:spPr>
          <a:xfrm>
            <a:off x="6338647" y="4825781"/>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8" name="Google Shape;168;p22"/>
          <p:cNvSpPr txBox="1">
            <a:spLocks noGrp="1"/>
          </p:cNvSpPr>
          <p:nvPr>
            <p:ph type="body" idx="16"/>
          </p:nvPr>
        </p:nvSpPr>
        <p:spPr>
          <a:xfrm>
            <a:off x="7214367" y="4825781"/>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22"/>
          <p:cNvSpPr>
            <a:spLocks noGrp="1"/>
          </p:cNvSpPr>
          <p:nvPr>
            <p:ph type="pic" idx="17"/>
          </p:nvPr>
        </p:nvSpPr>
        <p:spPr>
          <a:xfrm>
            <a:off x="6338647" y="573470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0" name="Google Shape;170;p22"/>
          <p:cNvSpPr txBox="1">
            <a:spLocks noGrp="1"/>
          </p:cNvSpPr>
          <p:nvPr>
            <p:ph type="body" idx="18"/>
          </p:nvPr>
        </p:nvSpPr>
        <p:spPr>
          <a:xfrm>
            <a:off x="7214367" y="5734704"/>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71" name="Google Shape;171;p22"/>
          <p:cNvPicPr preferRelativeResize="0"/>
          <p:nvPr/>
        </p:nvPicPr>
        <p:blipFill rotWithShape="1">
          <a:blip r:embed="rId2">
            <a:alphaModFix/>
          </a:blip>
          <a:srcRect/>
          <a:stretch/>
        </p:blipFill>
        <p:spPr>
          <a:xfrm rot="-5400000">
            <a:off x="-2905697" y="2905713"/>
            <a:ext cx="6858000" cy="1046599"/>
          </a:xfrm>
          <a:prstGeom prst="rect">
            <a:avLst/>
          </a:prstGeom>
          <a:noFill/>
          <a:ln>
            <a:noFill/>
          </a:ln>
        </p:spPr>
      </p:pic>
      <p:pic>
        <p:nvPicPr>
          <p:cNvPr id="172" name="Google Shape;172;p22"/>
          <p:cNvPicPr preferRelativeResize="0"/>
          <p:nvPr/>
        </p:nvPicPr>
        <p:blipFill rotWithShape="1">
          <a:blip r:embed="rId3">
            <a:alphaModFix/>
          </a:blip>
          <a:srcRect/>
          <a:stretch/>
        </p:blipFill>
        <p:spPr>
          <a:xfrm>
            <a:off x="130157" y="6079066"/>
            <a:ext cx="647419" cy="751309"/>
          </a:xfrm>
          <a:prstGeom prst="rect">
            <a:avLst/>
          </a:prstGeom>
          <a:noFill/>
          <a:ln>
            <a:noFill/>
          </a:ln>
        </p:spPr>
      </p:pic>
      <p:pic>
        <p:nvPicPr>
          <p:cNvPr id="173" name="Google Shape;173;p22"/>
          <p:cNvPicPr preferRelativeResize="0"/>
          <p:nvPr/>
        </p:nvPicPr>
        <p:blipFill rotWithShape="1">
          <a:blip r:embed="rId4">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1011944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bjet et Légende">
  <p:cSld name="Objet et Légende">
    <p:spTree>
      <p:nvGrpSpPr>
        <p:cNvPr id="1" name="Shape 174"/>
        <p:cNvGrpSpPr/>
        <p:nvPr/>
      </p:nvGrpSpPr>
      <p:grpSpPr>
        <a:xfrm>
          <a:off x="0" y="0"/>
          <a:ext cx="0" cy="0"/>
          <a:chOff x="0" y="0"/>
          <a:chExt cx="0" cy="0"/>
        </a:xfrm>
      </p:grpSpPr>
      <p:pic>
        <p:nvPicPr>
          <p:cNvPr id="175" name="Google Shape;175;p23"/>
          <p:cNvPicPr preferRelativeResize="0"/>
          <p:nvPr/>
        </p:nvPicPr>
        <p:blipFill rotWithShape="1">
          <a:blip r:embed="rId2">
            <a:alphaModFix/>
          </a:blip>
          <a:srcRect/>
          <a:stretch/>
        </p:blipFill>
        <p:spPr>
          <a:xfrm rot="-5400000">
            <a:off x="-2924338" y="2875114"/>
            <a:ext cx="6858003" cy="1107779"/>
          </a:xfrm>
          <a:prstGeom prst="rect">
            <a:avLst/>
          </a:prstGeom>
          <a:noFill/>
          <a:ln>
            <a:noFill/>
          </a:ln>
        </p:spPr>
      </p:pic>
      <p:sp>
        <p:nvSpPr>
          <p:cNvPr id="176" name="Google Shape;176;p23"/>
          <p:cNvSpPr txBox="1">
            <a:spLocks noGrp="1"/>
          </p:cNvSpPr>
          <p:nvPr>
            <p:ph type="title"/>
          </p:nvPr>
        </p:nvSpPr>
        <p:spPr>
          <a:xfrm>
            <a:off x="1227145" y="4828308"/>
            <a:ext cx="577346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4E71"/>
              </a:buClr>
              <a:buSzPts val="2400"/>
              <a:buFont typeface="Arimo"/>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3"/>
          <p:cNvSpPr txBox="1">
            <a:spLocks noGrp="1"/>
          </p:cNvSpPr>
          <p:nvPr>
            <p:ph type="body" idx="1"/>
          </p:nvPr>
        </p:nvSpPr>
        <p:spPr>
          <a:xfrm>
            <a:off x="7526343" y="361030"/>
            <a:ext cx="4240784" cy="61359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200"/>
              <a:buNone/>
              <a:defRPr sz="1200"/>
            </a:lvl1pPr>
            <a:lvl2pPr marL="914400" lvl="1" indent="-228600" algn="l">
              <a:lnSpc>
                <a:spcPct val="90000"/>
              </a:lnSpc>
              <a:spcBef>
                <a:spcPts val="375"/>
              </a:spcBef>
              <a:spcAft>
                <a:spcPts val="0"/>
              </a:spcAft>
              <a:buClr>
                <a:srgbClr val="3A3838"/>
              </a:buClr>
              <a:buSzPts val="1100"/>
              <a:buNone/>
              <a:defRPr sz="1100"/>
            </a:lvl2pPr>
            <a:lvl3pPr marL="1371600" lvl="2" indent="-228600" algn="l">
              <a:lnSpc>
                <a:spcPct val="90000"/>
              </a:lnSpc>
              <a:spcBef>
                <a:spcPts val="375"/>
              </a:spcBef>
              <a:spcAft>
                <a:spcPts val="0"/>
              </a:spcAft>
              <a:buClr>
                <a:srgbClr val="3A3838"/>
              </a:buClr>
              <a:buSzPts val="900"/>
              <a:buNone/>
              <a:defRPr sz="900"/>
            </a:lvl3pPr>
            <a:lvl4pPr marL="1828800" lvl="3" indent="-228600" algn="l">
              <a:lnSpc>
                <a:spcPct val="90000"/>
              </a:lnSpc>
              <a:spcBef>
                <a:spcPts val="375"/>
              </a:spcBef>
              <a:spcAft>
                <a:spcPts val="0"/>
              </a:spcAft>
              <a:buClr>
                <a:srgbClr val="3A3838"/>
              </a:buClr>
              <a:buSzPts val="800"/>
              <a:buNone/>
              <a:defRPr sz="800"/>
            </a:lvl4pPr>
            <a:lvl5pPr marL="2286000" lvl="4" indent="-228600" algn="l">
              <a:lnSpc>
                <a:spcPct val="90000"/>
              </a:lnSpc>
              <a:spcBef>
                <a:spcPts val="375"/>
              </a:spcBef>
              <a:spcAft>
                <a:spcPts val="0"/>
              </a:spcAft>
              <a:buClr>
                <a:srgbClr val="3A3838"/>
              </a:buClr>
              <a:buSzPts val="800"/>
              <a:buNone/>
              <a:defRPr sz="800"/>
            </a:lvl5pPr>
            <a:lvl6pPr marL="2743200" lvl="5" indent="-228600" algn="l">
              <a:lnSpc>
                <a:spcPct val="90000"/>
              </a:lnSpc>
              <a:spcBef>
                <a:spcPts val="375"/>
              </a:spcBef>
              <a:spcAft>
                <a:spcPts val="0"/>
              </a:spcAft>
              <a:buClr>
                <a:schemeClr val="dk1"/>
              </a:buClr>
              <a:buSzPts val="800"/>
              <a:buNone/>
              <a:defRPr sz="800"/>
            </a:lvl6pPr>
            <a:lvl7pPr marL="3200400" lvl="6" indent="-228600" algn="l">
              <a:lnSpc>
                <a:spcPct val="90000"/>
              </a:lnSpc>
              <a:spcBef>
                <a:spcPts val="375"/>
              </a:spcBef>
              <a:spcAft>
                <a:spcPts val="0"/>
              </a:spcAft>
              <a:buClr>
                <a:schemeClr val="dk1"/>
              </a:buClr>
              <a:buSzPts val="800"/>
              <a:buNone/>
              <a:defRPr sz="800"/>
            </a:lvl7pPr>
            <a:lvl8pPr marL="3657600" lvl="7" indent="-228600" algn="l">
              <a:lnSpc>
                <a:spcPct val="90000"/>
              </a:lnSpc>
              <a:spcBef>
                <a:spcPts val="375"/>
              </a:spcBef>
              <a:spcAft>
                <a:spcPts val="0"/>
              </a:spcAft>
              <a:buClr>
                <a:schemeClr val="dk1"/>
              </a:buClr>
              <a:buSzPts val="800"/>
              <a:buNone/>
              <a:defRPr sz="800"/>
            </a:lvl8pPr>
            <a:lvl9pPr marL="4114800" lvl="8" indent="-228600" algn="l">
              <a:lnSpc>
                <a:spcPct val="90000"/>
              </a:lnSpc>
              <a:spcBef>
                <a:spcPts val="375"/>
              </a:spcBef>
              <a:spcAft>
                <a:spcPts val="0"/>
              </a:spcAft>
              <a:buClr>
                <a:schemeClr val="dk1"/>
              </a:buClr>
              <a:buSzPts val="800"/>
              <a:buNone/>
              <a:defRPr sz="800"/>
            </a:lvl9pPr>
          </a:lstStyle>
          <a:p>
            <a:endParaRPr/>
          </a:p>
        </p:txBody>
      </p:sp>
      <p:pic>
        <p:nvPicPr>
          <p:cNvPr id="178" name="Google Shape;178;p23"/>
          <p:cNvPicPr preferRelativeResize="0"/>
          <p:nvPr/>
        </p:nvPicPr>
        <p:blipFill rotWithShape="1">
          <a:blip r:embed="rId3">
            <a:alphaModFix/>
          </a:blip>
          <a:srcRect/>
          <a:stretch/>
        </p:blipFill>
        <p:spPr>
          <a:xfrm>
            <a:off x="166255" y="5745033"/>
            <a:ext cx="645396" cy="751949"/>
          </a:xfrm>
          <a:prstGeom prst="rect">
            <a:avLst/>
          </a:prstGeom>
          <a:noFill/>
          <a:ln>
            <a:noFill/>
          </a:ln>
        </p:spPr>
      </p:pic>
      <p:pic>
        <p:nvPicPr>
          <p:cNvPr id="179" name="Google Shape;179;p23" descr="C:\Users\garbadjirmaya\Documents\photos patruck\disk picture 36681.JPG"/>
          <p:cNvPicPr preferRelativeResize="0"/>
          <p:nvPr/>
        </p:nvPicPr>
        <p:blipFill rotWithShape="1">
          <a:blip r:embed="rId4">
            <a:alphaModFix/>
          </a:blip>
          <a:srcRect/>
          <a:stretch/>
        </p:blipFill>
        <p:spPr>
          <a:xfrm>
            <a:off x="1058555" y="-4"/>
            <a:ext cx="5942060" cy="4456547"/>
          </a:xfrm>
          <a:prstGeom prst="rect">
            <a:avLst/>
          </a:prstGeom>
          <a:noFill/>
          <a:ln>
            <a:noFill/>
          </a:ln>
        </p:spPr>
      </p:pic>
      <p:pic>
        <p:nvPicPr>
          <p:cNvPr id="180" name="Google Shape;180;p23"/>
          <p:cNvPicPr preferRelativeResize="0"/>
          <p:nvPr/>
        </p:nvPicPr>
        <p:blipFill rotWithShape="1">
          <a:blip r:embed="rId5">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7910171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328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3943504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7" y="4407426"/>
            <a:ext cx="10363924" cy="1362097"/>
          </a:xfrm>
        </p:spPr>
        <p:txBody>
          <a:bodyPr anchor="t"/>
          <a:lstStyle>
            <a:lvl1pPr algn="l">
              <a:defRPr sz="4667" b="1" cap="all"/>
            </a:lvl1pPr>
          </a:lstStyle>
          <a:p>
            <a:r>
              <a:rPr lang="en-US" altLang="ja-JP"/>
              <a:t>Click to edit Master title style</a:t>
            </a:r>
            <a:endParaRPr lang="ja-JP" altLang="en-US"/>
          </a:p>
        </p:txBody>
      </p:sp>
      <p:sp>
        <p:nvSpPr>
          <p:cNvPr id="3" name="Text Placeholder 2"/>
          <p:cNvSpPr>
            <a:spLocks noGrp="1"/>
          </p:cNvSpPr>
          <p:nvPr>
            <p:ph type="body" idx="1"/>
          </p:nvPr>
        </p:nvSpPr>
        <p:spPr>
          <a:xfrm>
            <a:off x="962927" y="2907058"/>
            <a:ext cx="10363924" cy="1500323"/>
          </a:xfrm>
        </p:spPr>
        <p:txBody>
          <a:bodyPr anchor="b"/>
          <a:lstStyle>
            <a:lvl1pPr marL="0" indent="0">
              <a:buNone/>
              <a:defRPr sz="2400"/>
            </a:lvl1pPr>
            <a:lvl2pPr marL="533371" indent="0">
              <a:buNone/>
              <a:defRPr sz="2133"/>
            </a:lvl2pPr>
            <a:lvl3pPr marL="1066739" indent="0">
              <a:buNone/>
              <a:defRPr sz="1867"/>
            </a:lvl3pPr>
            <a:lvl4pPr marL="1600111" indent="0">
              <a:buNone/>
              <a:defRPr sz="1600"/>
            </a:lvl4pPr>
            <a:lvl5pPr marL="2133483" indent="0">
              <a:buNone/>
              <a:defRPr sz="1600"/>
            </a:lvl5pPr>
            <a:lvl6pPr marL="2666852" indent="0">
              <a:buNone/>
              <a:defRPr sz="1600"/>
            </a:lvl6pPr>
            <a:lvl7pPr marL="3200224" indent="0">
              <a:buNone/>
              <a:defRPr sz="1600"/>
            </a:lvl7pPr>
            <a:lvl8pPr marL="3733592" indent="0">
              <a:buNone/>
              <a:defRPr sz="1600"/>
            </a:lvl8pPr>
            <a:lvl9pPr marL="4266963" indent="0">
              <a:buNone/>
              <a:defRPr sz="1600"/>
            </a:lvl9pPr>
          </a:lstStyle>
          <a:p>
            <a:pPr lvl="0"/>
            <a:r>
              <a:rPr lang="en-US" altLang="ja-JP"/>
              <a:t>Click to edit Master text styles</a:t>
            </a:r>
          </a:p>
        </p:txBody>
      </p:sp>
    </p:spTree>
    <p:extLst>
      <p:ext uri="{BB962C8B-B14F-4D97-AF65-F5344CB8AC3E}">
        <p14:creationId xmlns:p14="http://schemas.microsoft.com/office/powerpoint/2010/main" val="510100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590063" y="1380817"/>
            <a:ext cx="5440788" cy="4611835"/>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6204619" y="1380817"/>
            <a:ext cx="5440788" cy="4611835"/>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2573890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83" y="275017"/>
            <a:ext cx="10972076" cy="1143240"/>
          </a:xfrm>
        </p:spPr>
        <p:txBody>
          <a:bodyPr/>
          <a:lstStyle>
            <a:lvl1pPr>
              <a:defRPr/>
            </a:lvl1pPr>
          </a:lstStyle>
          <a:p>
            <a:r>
              <a:rPr lang="en-US" altLang="ja-JP"/>
              <a:t>Click to edit Master title style</a:t>
            </a:r>
            <a:endParaRPr lang="ja-JP" altLang="en-US"/>
          </a:p>
        </p:txBody>
      </p:sp>
      <p:sp>
        <p:nvSpPr>
          <p:cNvPr id="3" name="Text Placeholder 2"/>
          <p:cNvSpPr>
            <a:spLocks noGrp="1"/>
          </p:cNvSpPr>
          <p:nvPr>
            <p:ph type="body" idx="1"/>
          </p:nvPr>
        </p:nvSpPr>
        <p:spPr>
          <a:xfrm>
            <a:off x="609971" y="1534880"/>
            <a:ext cx="5386489" cy="639293"/>
          </a:xfrm>
        </p:spPr>
        <p:txBody>
          <a:bodyPr anchor="b"/>
          <a:lstStyle>
            <a:lvl1pPr marL="0" indent="0">
              <a:buNone/>
              <a:defRPr sz="2800" b="1"/>
            </a:lvl1pPr>
            <a:lvl2pPr marL="533371" indent="0">
              <a:buNone/>
              <a:defRPr sz="2400" b="1"/>
            </a:lvl2pPr>
            <a:lvl3pPr marL="1066739" indent="0">
              <a:buNone/>
              <a:defRPr sz="2133" b="1"/>
            </a:lvl3pPr>
            <a:lvl4pPr marL="1600111" indent="0">
              <a:buNone/>
              <a:defRPr sz="1867" b="1"/>
            </a:lvl4pPr>
            <a:lvl5pPr marL="2133483" indent="0">
              <a:buNone/>
              <a:defRPr sz="1867" b="1"/>
            </a:lvl5pPr>
            <a:lvl6pPr marL="2666852" indent="0">
              <a:buNone/>
              <a:defRPr sz="1867" b="1"/>
            </a:lvl6pPr>
            <a:lvl7pPr marL="3200224" indent="0">
              <a:buNone/>
              <a:defRPr sz="1867" b="1"/>
            </a:lvl7pPr>
            <a:lvl8pPr marL="3733592" indent="0">
              <a:buNone/>
              <a:defRPr sz="1867" b="1"/>
            </a:lvl8pPr>
            <a:lvl9pPr marL="4266963" indent="0">
              <a:buNone/>
              <a:defRPr sz="1867" b="1"/>
            </a:lvl9pPr>
          </a:lstStyle>
          <a:p>
            <a:pPr lvl="0"/>
            <a:r>
              <a:rPr lang="en-US" altLang="ja-JP"/>
              <a:t>Click to edit Master text styles</a:t>
            </a:r>
          </a:p>
        </p:txBody>
      </p:sp>
      <p:sp>
        <p:nvSpPr>
          <p:cNvPr id="4" name="Content Placeholder 3"/>
          <p:cNvSpPr>
            <a:spLocks noGrp="1"/>
          </p:cNvSpPr>
          <p:nvPr>
            <p:ph sz="half" idx="2"/>
          </p:nvPr>
        </p:nvSpPr>
        <p:spPr>
          <a:xfrm>
            <a:off x="609971" y="2174179"/>
            <a:ext cx="5386489" cy="3952385"/>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Placeholder 4"/>
          <p:cNvSpPr>
            <a:spLocks noGrp="1"/>
          </p:cNvSpPr>
          <p:nvPr>
            <p:ph type="body" sz="quarter" idx="3"/>
          </p:nvPr>
        </p:nvSpPr>
        <p:spPr>
          <a:xfrm>
            <a:off x="6193751" y="1534880"/>
            <a:ext cx="5388300" cy="639293"/>
          </a:xfrm>
        </p:spPr>
        <p:txBody>
          <a:bodyPr anchor="b"/>
          <a:lstStyle>
            <a:lvl1pPr marL="0" indent="0">
              <a:buNone/>
              <a:defRPr sz="2800" b="1"/>
            </a:lvl1pPr>
            <a:lvl2pPr marL="533371" indent="0">
              <a:buNone/>
              <a:defRPr sz="2400" b="1"/>
            </a:lvl2pPr>
            <a:lvl3pPr marL="1066739" indent="0">
              <a:buNone/>
              <a:defRPr sz="2133" b="1"/>
            </a:lvl3pPr>
            <a:lvl4pPr marL="1600111" indent="0">
              <a:buNone/>
              <a:defRPr sz="1867" b="1"/>
            </a:lvl4pPr>
            <a:lvl5pPr marL="2133483" indent="0">
              <a:buNone/>
              <a:defRPr sz="1867" b="1"/>
            </a:lvl5pPr>
            <a:lvl6pPr marL="2666852" indent="0">
              <a:buNone/>
              <a:defRPr sz="1867" b="1"/>
            </a:lvl6pPr>
            <a:lvl7pPr marL="3200224" indent="0">
              <a:buNone/>
              <a:defRPr sz="1867" b="1"/>
            </a:lvl7pPr>
            <a:lvl8pPr marL="3733592" indent="0">
              <a:buNone/>
              <a:defRPr sz="1867" b="1"/>
            </a:lvl8pPr>
            <a:lvl9pPr marL="4266963" indent="0">
              <a:buNone/>
              <a:defRPr sz="1867" b="1"/>
            </a:lvl9pPr>
          </a:lstStyle>
          <a:p>
            <a:pPr lvl="0"/>
            <a:r>
              <a:rPr lang="en-US" altLang="ja-JP"/>
              <a:t>Click to edit Master text styles</a:t>
            </a:r>
          </a:p>
        </p:txBody>
      </p:sp>
      <p:sp>
        <p:nvSpPr>
          <p:cNvPr id="6" name="Content Placeholder 5"/>
          <p:cNvSpPr>
            <a:spLocks noGrp="1"/>
          </p:cNvSpPr>
          <p:nvPr>
            <p:ph sz="quarter" idx="4"/>
          </p:nvPr>
        </p:nvSpPr>
        <p:spPr>
          <a:xfrm>
            <a:off x="6193751" y="2174179"/>
            <a:ext cx="5388300" cy="3952385"/>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4132985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Tree>
    <p:extLst>
      <p:ext uri="{BB962C8B-B14F-4D97-AF65-F5344CB8AC3E}">
        <p14:creationId xmlns:p14="http://schemas.microsoft.com/office/powerpoint/2010/main" val="3160588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693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79" y="273589"/>
            <a:ext cx="4010908" cy="1161959"/>
          </a:xfrm>
        </p:spPr>
        <p:txBody>
          <a:bodyPr anchor="b"/>
          <a:lstStyle>
            <a:lvl1pPr algn="l">
              <a:defRPr sz="2400" b="1"/>
            </a:lvl1pPr>
          </a:lstStyle>
          <a:p>
            <a:r>
              <a:rPr lang="en-US" altLang="ja-JP"/>
              <a:t>Click to edit Master title style</a:t>
            </a:r>
            <a:endParaRPr lang="ja-JP" altLang="en-US"/>
          </a:p>
        </p:txBody>
      </p:sp>
      <p:sp>
        <p:nvSpPr>
          <p:cNvPr id="3" name="Content Placeholder 2"/>
          <p:cNvSpPr>
            <a:spLocks noGrp="1"/>
          </p:cNvSpPr>
          <p:nvPr>
            <p:ph idx="1"/>
          </p:nvPr>
        </p:nvSpPr>
        <p:spPr>
          <a:xfrm>
            <a:off x="4767495" y="273573"/>
            <a:ext cx="6814561" cy="5852987"/>
          </a:xfrm>
        </p:spPr>
        <p:txBody>
          <a:bodyPr/>
          <a:lstStyle>
            <a:lvl1pPr>
              <a:defRPr sz="3733"/>
            </a:lvl1pPr>
            <a:lvl2pPr>
              <a:defRPr sz="3333"/>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609979" y="1435541"/>
            <a:ext cx="4010908" cy="4691027"/>
          </a:xfrm>
        </p:spPr>
        <p:txBody>
          <a:bodyPr/>
          <a:lstStyle>
            <a:lvl1pPr marL="0" indent="0">
              <a:buNone/>
              <a:defRPr sz="1600"/>
            </a:lvl1pPr>
            <a:lvl2pPr marL="533371" indent="0">
              <a:buNone/>
              <a:defRPr sz="1467"/>
            </a:lvl2pPr>
            <a:lvl3pPr marL="1066739" indent="0">
              <a:buNone/>
              <a:defRPr sz="1200"/>
            </a:lvl3pPr>
            <a:lvl4pPr marL="1600111" indent="0">
              <a:buNone/>
              <a:defRPr sz="1067"/>
            </a:lvl4pPr>
            <a:lvl5pPr marL="2133483" indent="0">
              <a:buNone/>
              <a:defRPr sz="1067"/>
            </a:lvl5pPr>
            <a:lvl6pPr marL="2666852" indent="0">
              <a:buNone/>
              <a:defRPr sz="1067"/>
            </a:lvl6pPr>
            <a:lvl7pPr marL="3200224" indent="0">
              <a:buNone/>
              <a:defRPr sz="1067"/>
            </a:lvl7pPr>
            <a:lvl8pPr marL="3733592" indent="0">
              <a:buNone/>
              <a:defRPr sz="1067"/>
            </a:lvl8pPr>
            <a:lvl9pPr marL="4266963" indent="0">
              <a:buNone/>
              <a:defRPr sz="1067"/>
            </a:lvl9pPr>
          </a:lstStyle>
          <a:p>
            <a:pPr lvl="0"/>
            <a:r>
              <a:rPr lang="en-US" altLang="ja-JP"/>
              <a:t>Click to edit Master text styles</a:t>
            </a:r>
          </a:p>
        </p:txBody>
      </p:sp>
    </p:spTree>
    <p:extLst>
      <p:ext uri="{BB962C8B-B14F-4D97-AF65-F5344CB8AC3E}">
        <p14:creationId xmlns:p14="http://schemas.microsoft.com/office/powerpoint/2010/main" val="114135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0"/>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8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72" y="59178"/>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52"/>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8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52"/>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4"/>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924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6" y="4800459"/>
            <a:ext cx="7315924" cy="567300"/>
          </a:xfrm>
        </p:spPr>
        <p:txBody>
          <a:bodyPr anchor="b"/>
          <a:lstStyle>
            <a:lvl1pPr algn="l">
              <a:defRPr sz="2400" b="1"/>
            </a:lvl1pPr>
          </a:lstStyle>
          <a:p>
            <a:r>
              <a:rPr lang="en-US" altLang="ja-JP"/>
              <a:t>Click to edit Master title style</a:t>
            </a:r>
            <a:endParaRPr lang="ja-JP" altLang="en-US"/>
          </a:p>
        </p:txBody>
      </p:sp>
      <p:sp>
        <p:nvSpPr>
          <p:cNvPr id="3" name="Picture Placeholder 2"/>
          <p:cNvSpPr>
            <a:spLocks noGrp="1"/>
          </p:cNvSpPr>
          <p:nvPr>
            <p:ph type="pic" idx="1"/>
          </p:nvPr>
        </p:nvSpPr>
        <p:spPr>
          <a:xfrm>
            <a:off x="2389186" y="613379"/>
            <a:ext cx="7315924" cy="4113648"/>
          </a:xfrm>
        </p:spPr>
        <p:txBody>
          <a:bodyPr/>
          <a:lstStyle>
            <a:lvl1pPr marL="0" indent="0">
              <a:buNone/>
              <a:defRPr sz="3733"/>
            </a:lvl1pPr>
            <a:lvl2pPr marL="533371" indent="0">
              <a:buNone/>
              <a:defRPr sz="3333"/>
            </a:lvl2pPr>
            <a:lvl3pPr marL="1066739" indent="0">
              <a:buNone/>
              <a:defRPr sz="2800"/>
            </a:lvl3pPr>
            <a:lvl4pPr marL="1600111" indent="0">
              <a:buNone/>
              <a:defRPr sz="2400"/>
            </a:lvl4pPr>
            <a:lvl5pPr marL="2133483" indent="0">
              <a:buNone/>
              <a:defRPr sz="2400"/>
            </a:lvl5pPr>
            <a:lvl6pPr marL="2666852" indent="0">
              <a:buNone/>
              <a:defRPr sz="2400"/>
            </a:lvl6pPr>
            <a:lvl7pPr marL="3200224" indent="0">
              <a:buNone/>
              <a:defRPr sz="2400"/>
            </a:lvl7pPr>
            <a:lvl8pPr marL="3733592" indent="0">
              <a:buNone/>
              <a:defRPr sz="2400"/>
            </a:lvl8pPr>
            <a:lvl9pPr marL="4266963" indent="0">
              <a:buNone/>
              <a:defRPr sz="2400"/>
            </a:lvl9pPr>
          </a:lstStyle>
          <a:p>
            <a:pPr lvl="0"/>
            <a:endParaRPr lang="ja-JP" altLang="en-US" noProof="0"/>
          </a:p>
        </p:txBody>
      </p:sp>
      <p:sp>
        <p:nvSpPr>
          <p:cNvPr id="4" name="Text Placeholder 3"/>
          <p:cNvSpPr>
            <a:spLocks noGrp="1"/>
          </p:cNvSpPr>
          <p:nvPr>
            <p:ph type="body" sz="half" idx="2"/>
          </p:nvPr>
        </p:nvSpPr>
        <p:spPr>
          <a:xfrm>
            <a:off x="2389186" y="5367767"/>
            <a:ext cx="7315924" cy="804876"/>
          </a:xfrm>
        </p:spPr>
        <p:txBody>
          <a:bodyPr/>
          <a:lstStyle>
            <a:lvl1pPr marL="0" indent="0">
              <a:buNone/>
              <a:defRPr sz="1600"/>
            </a:lvl1pPr>
            <a:lvl2pPr marL="533371" indent="0">
              <a:buNone/>
              <a:defRPr sz="1467"/>
            </a:lvl2pPr>
            <a:lvl3pPr marL="1066739" indent="0">
              <a:buNone/>
              <a:defRPr sz="1200"/>
            </a:lvl3pPr>
            <a:lvl4pPr marL="1600111" indent="0">
              <a:buNone/>
              <a:defRPr sz="1067"/>
            </a:lvl4pPr>
            <a:lvl5pPr marL="2133483" indent="0">
              <a:buNone/>
              <a:defRPr sz="1067"/>
            </a:lvl5pPr>
            <a:lvl6pPr marL="2666852" indent="0">
              <a:buNone/>
              <a:defRPr sz="1067"/>
            </a:lvl6pPr>
            <a:lvl7pPr marL="3200224" indent="0">
              <a:buNone/>
              <a:defRPr sz="1067"/>
            </a:lvl7pPr>
            <a:lvl8pPr marL="3733592" indent="0">
              <a:buNone/>
              <a:defRPr sz="1067"/>
            </a:lvl8pPr>
            <a:lvl9pPr marL="4266963" indent="0">
              <a:buNone/>
              <a:defRPr sz="1067"/>
            </a:lvl9pPr>
          </a:lstStyle>
          <a:p>
            <a:pPr lvl="0"/>
            <a:r>
              <a:rPr lang="en-US" altLang="ja-JP"/>
              <a:t>Click to edit Master text styles</a:t>
            </a:r>
          </a:p>
        </p:txBody>
      </p:sp>
    </p:spTree>
    <p:extLst>
      <p:ext uri="{BB962C8B-B14F-4D97-AF65-F5344CB8AC3E}">
        <p14:creationId xmlns:p14="http://schemas.microsoft.com/office/powerpoint/2010/main" val="40728879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6731105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
            <a:ext cx="3048000" cy="5992651"/>
          </a:xfrm>
        </p:spPr>
        <p:txBody>
          <a:bodyPr vert="eaVert"/>
          <a:lstStyle/>
          <a:p>
            <a:r>
              <a:rPr lang="en-US" altLang="ja-JP"/>
              <a:t>Click to edit Master title style</a:t>
            </a:r>
            <a:endParaRPr lang="ja-JP" altLang="en-US"/>
          </a:p>
        </p:txBody>
      </p:sp>
      <p:sp>
        <p:nvSpPr>
          <p:cNvPr id="3" name="Vertical Text Placeholder 2"/>
          <p:cNvSpPr>
            <a:spLocks noGrp="1"/>
          </p:cNvSpPr>
          <p:nvPr>
            <p:ph type="body" orient="vert" idx="1"/>
          </p:nvPr>
        </p:nvSpPr>
        <p:spPr>
          <a:xfrm>
            <a:off x="0" y="5"/>
            <a:ext cx="8970243" cy="5992651"/>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780264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5"/>
            <a:ext cx="12192000" cy="5992651"/>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7235043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7"/>
            <a:ext cx="12192000" cy="1238271"/>
          </a:xfrm>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590063" y="1380817"/>
            <a:ext cx="5440788" cy="4611835"/>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6204619" y="1380817"/>
            <a:ext cx="5440788" cy="4611835"/>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045194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2"/>
          <a:ext cx="2159" cy="1619"/>
        </p:xfrm>
        <a:graphic>
          <a:graphicData uri="http://schemas.openxmlformats.org/presentationml/2006/ole">
            <mc:AlternateContent xmlns:mc="http://schemas.openxmlformats.org/markup-compatibility/2006">
              <mc:Choice xmlns:v="urn:schemas-microsoft-com:vml" Requires="v">
                <p:oleObj spid="_x0000_s320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2"/>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F10A737-A24E-4A0B-83C4-9C2B6E8D5E67}"/>
              </a:ext>
            </a:extLst>
          </p:cNvPr>
          <p:cNvSpPr/>
          <p:nvPr userDrawn="1">
            <p:custDataLst>
              <p:tags r:id="rId3"/>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cxnSp>
        <p:nvCxnSpPr>
          <p:cNvPr id="14" name="Straight Connector 13">
            <a:extLst>
              <a:ext uri="{FF2B5EF4-FFF2-40B4-BE49-F238E27FC236}">
                <a16:creationId xmlns:a16="http://schemas.microsoft.com/office/drawing/2014/main" id="{640B56D3-96A8-413D-B709-6959BE2A299B}"/>
              </a:ext>
            </a:extLst>
          </p:cNvPr>
          <p:cNvCxnSpPr>
            <a:cxnSpLocks/>
          </p:cNvCxnSpPr>
          <p:nvPr userDrawn="1"/>
        </p:nvCxnSpPr>
        <p:spPr>
          <a:xfrm flipH="1">
            <a:off x="5022241" y="4000262"/>
            <a:ext cx="6145818" cy="0"/>
          </a:xfrm>
          <a:prstGeom prst="line">
            <a:avLst/>
          </a:prstGeom>
          <a:ln>
            <a:gradFill flip="none" rotWithShape="1">
              <a:gsLst>
                <a:gs pos="0">
                  <a:schemeClr val="accent1">
                    <a:alpha val="0"/>
                  </a:schemeClr>
                </a:gs>
                <a:gs pos="56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4D6D540-2983-4691-A26B-7198AF6A5C94}"/>
              </a:ext>
            </a:extLst>
          </p:cNvPr>
          <p:cNvPicPr>
            <a:picLocks noChangeAspect="1" noChangeArrowheads="1"/>
          </p:cNvPicPr>
          <p:nvPr userDrawn="1"/>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23" name="Freeform 17">
            <a:extLst>
              <a:ext uri="{FF2B5EF4-FFF2-40B4-BE49-F238E27FC236}">
                <a16:creationId xmlns:a16="http://schemas.microsoft.com/office/drawing/2014/main" id="{376B34CA-E558-406F-96C5-FCA80E916CE9}"/>
              </a:ext>
            </a:extLst>
          </p:cNvPr>
          <p:cNvSpPr/>
          <p:nvPr userDrawn="1"/>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FAC462FE-80C6-430F-B94C-469C15DA084D}"/>
              </a:ext>
            </a:extLst>
          </p:cNvPr>
          <p:cNvSpPr/>
          <p:nvPr userDrawn="1"/>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B3B7801C-0AF2-4308-AA7F-858DCBFFBFA2}"/>
              </a:ext>
            </a:extLst>
          </p:cNvPr>
          <p:cNvSpPr/>
          <p:nvPr userDrawn="1"/>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Working Draft Text" hidden="1"/>
          <p:cNvSpPr txBox="1">
            <a:spLocks noChangeArrowheads="1"/>
          </p:cNvSpPr>
          <p:nvPr userDrawn="1"/>
        </p:nvSpPr>
        <p:spPr bwMode="black">
          <a:xfrm>
            <a:off x="352447" y="400958"/>
            <a:ext cx="27705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mn-cs"/>
              </a:rPr>
              <a:t>WORKING DRAFT</a:t>
            </a:r>
          </a:p>
        </p:txBody>
      </p:sp>
      <p:sp>
        <p:nvSpPr>
          <p:cNvPr id="6" name="Working Draft" hidden="1"/>
          <p:cNvSpPr txBox="1">
            <a:spLocks noChangeArrowheads="1"/>
          </p:cNvSpPr>
          <p:nvPr userDrawn="1"/>
        </p:nvSpPr>
        <p:spPr bwMode="black">
          <a:xfrm>
            <a:off x="352447" y="526568"/>
            <a:ext cx="294802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a:ea typeface="+mn-ea"/>
                <a:cs typeface="+mn-cs"/>
              </a:rPr>
              <a:t>Last Modified 26/04/2019 10:21 Romance Standard Time</a:t>
            </a: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Printed" hidden="1"/>
          <p:cNvSpPr txBox="1">
            <a:spLocks noChangeArrowheads="1"/>
          </p:cNvSpPr>
          <p:nvPr userDrawn="1"/>
        </p:nvSpPr>
        <p:spPr bwMode="black">
          <a:xfrm>
            <a:off x="352447" y="652180"/>
            <a:ext cx="27705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a:ea typeface="+mn-ea"/>
                <a:cs typeface="+mn-cs"/>
              </a:rPr>
              <a:t>Printed 25/04/2019 12:26 Romance Standard Time</a:t>
            </a: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314" name="Title"/>
          <p:cNvSpPr>
            <a:spLocks noGrp="1" noChangeArrowheads="1"/>
          </p:cNvSpPr>
          <p:nvPr userDrawn="1">
            <p:ph type="ctrTitle"/>
          </p:nvPr>
        </p:nvSpPr>
        <p:spPr>
          <a:xfrm>
            <a:off x="5022241" y="3405377"/>
            <a:ext cx="6145818" cy="492443"/>
          </a:xfrm>
          <a:prstGeom prst="rect">
            <a:avLst/>
          </a:prstGeom>
        </p:spPr>
        <p:txBody>
          <a:bodyPr anchor="b" anchorCtr="0">
            <a:noAutofit/>
          </a:bodyPr>
          <a:lstStyle>
            <a:lvl1pPr>
              <a:defRPr sz="3200" b="0" baseline="0">
                <a:solidFill>
                  <a:schemeClr val="accent2"/>
                </a:solidFill>
                <a:latin typeface="+mj-lt"/>
                <a:ea typeface="+mj-ea"/>
              </a:defRPr>
            </a:lvl1pPr>
          </a:lstStyle>
          <a:p>
            <a:pPr lvl="0" latinLnBrk="0"/>
            <a:r>
              <a:rPr lang="en-US" noProof="0"/>
              <a:t>Click to edit Master title style</a:t>
            </a:r>
            <a:endParaRPr lang="en-GB" noProof="0" dirty="0"/>
          </a:p>
        </p:txBody>
      </p:sp>
      <p:sp>
        <p:nvSpPr>
          <p:cNvPr id="13315" name="Subtitle"/>
          <p:cNvSpPr>
            <a:spLocks noGrp="1" noChangeArrowheads="1"/>
          </p:cNvSpPr>
          <p:nvPr userDrawn="1">
            <p:ph type="subTitle" idx="1"/>
          </p:nvPr>
        </p:nvSpPr>
        <p:spPr>
          <a:xfrm>
            <a:off x="5022241" y="4102704"/>
            <a:ext cx="6145818" cy="276999"/>
          </a:xfrm>
          <a:prstGeom prst="rect">
            <a:avLst/>
          </a:prstGeom>
        </p:spPr>
        <p:txBody>
          <a:bodyPr wrap="square">
            <a:noAutofit/>
          </a:bodyPr>
          <a:lstStyle>
            <a:lvl1pPr>
              <a:defRPr sz="1800" cap="none" baseline="0">
                <a:solidFill>
                  <a:schemeClr val="accent6"/>
                </a:solidFill>
                <a:latin typeface="+mn-lt"/>
                <a:ea typeface="+mn-ea"/>
              </a:defRPr>
            </a:lvl1pPr>
          </a:lstStyle>
          <a:p>
            <a:pPr lvl="0" latinLnBrk="0"/>
            <a:r>
              <a:rPr lang="en-US" noProof="0"/>
              <a:t>Click to edit Master subtitle style</a:t>
            </a:r>
            <a:endParaRPr lang="en-GB" noProof="0" dirty="0"/>
          </a:p>
        </p:txBody>
      </p:sp>
      <p:sp>
        <p:nvSpPr>
          <p:cNvPr id="57" name="Document type" hidden="1"/>
          <p:cNvSpPr txBox="1">
            <a:spLocks noChangeArrowheads="1"/>
          </p:cNvSpPr>
          <p:nvPr userDrawn="1"/>
        </p:nvSpPr>
        <p:spPr bwMode="gray">
          <a:xfrm>
            <a:off x="5022241" y="4959869"/>
            <a:ext cx="61458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solidFill>
                <a:effectLst/>
                <a:uLnTx/>
                <a:uFillTx/>
                <a:latin typeface="Calibri"/>
                <a:ea typeface="+mn-ea"/>
                <a:cs typeface="+mn-cs"/>
              </a:rPr>
              <a:t>Document type | Date</a:t>
            </a:r>
          </a:p>
        </p:txBody>
      </p:sp>
      <p:sp>
        <p:nvSpPr>
          <p:cNvPr id="5" name="doc id" hidden="1"/>
          <p:cNvSpPr txBox="1">
            <a:spLocks noChangeArrowheads="1"/>
          </p:cNvSpPr>
          <p:nvPr userDrawn="1"/>
        </p:nvSpPr>
        <p:spPr bwMode="white">
          <a:xfrm>
            <a:off x="11487911"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8" name="Picture 4" descr="Image result for world health organisation logo png">
            <a:extLst>
              <a:ext uri="{FF2B5EF4-FFF2-40B4-BE49-F238E27FC236}">
                <a16:creationId xmlns:a16="http://schemas.microsoft.com/office/drawing/2014/main" id="{E6D226E8-70A6-4990-B0C0-95E82D085FE6}"/>
              </a:ext>
            </a:extLst>
          </p:cNvPr>
          <p:cNvPicPr>
            <a:picLocks noChangeAspect="1" noChangeArrowheads="1"/>
          </p:cNvPicPr>
          <p:nvPr userDrawn="1"/>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1310" t="16692" r="11310" b="16692"/>
          <a:stretch/>
        </p:blipFill>
        <p:spPr bwMode="auto">
          <a:xfrm>
            <a:off x="5022241" y="1224975"/>
            <a:ext cx="2750655" cy="94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95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24"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019D4B-2547-4ED9-825C-AF2D42047675}"/>
              </a:ext>
            </a:extLst>
          </p:cNvPr>
          <p:cNvSpPr/>
          <p:nvPr userDrawn="1">
            <p:custDataLst>
              <p:tags r:id="rId3"/>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sp>
        <p:nvSpPr>
          <p:cNvPr id="2" name="2. Slide Title"/>
          <p:cNvSpPr>
            <a:spLocks noGrp="1"/>
          </p:cNvSpPr>
          <p:nvPr>
            <p:ph type="title"/>
          </p:nvPr>
        </p:nvSpPr>
        <p:spPr bwMode="auto"/>
        <p:txBody>
          <a:bodyPr/>
          <a:lstStyle/>
          <a:p>
            <a:r>
              <a:rPr lang="en-US"/>
              <a:t>Click to edit Master title style</a:t>
            </a:r>
            <a:endParaRPr lang="en-GB" dirty="0"/>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526" rtl="0" eaLnBrk="1" fontAlgn="auto" latinLnBrk="0" hangingPunct="1">
              <a:lnSpc>
                <a:spcPct val="100000"/>
              </a:lnSpc>
              <a:spcBef>
                <a:spcPts val="0"/>
              </a:spcBef>
              <a:spcAft>
                <a:spcPts val="0"/>
              </a:spcAft>
              <a:buClrTx/>
              <a:buSzTx/>
              <a:buFontTx/>
              <a:buNone/>
              <a:tabLst/>
              <a:defRPr/>
            </a:pPr>
            <a:endParaRPr kumimoji="0" lang="en-GB" sz="816" b="0" i="0" u="none" strike="noStrike" kern="1200" cap="none" spc="0" normalizeH="0" baseline="0" noProof="0" dirty="0">
              <a:ln>
                <a:noFill/>
              </a:ln>
              <a:solidFill>
                <a:srgbClr val="808080"/>
              </a:solidFill>
              <a:effectLst/>
              <a:uLnTx/>
              <a:uFillTx/>
              <a:latin typeface="Calibri"/>
              <a:ea typeface="+mn-ea"/>
              <a:cs typeface="+mn-cs"/>
            </a:endParaRPr>
          </a:p>
        </p:txBody>
      </p:sp>
    </p:spTree>
    <p:extLst>
      <p:ext uri="{BB962C8B-B14F-4D97-AF65-F5344CB8AC3E}">
        <p14:creationId xmlns:p14="http://schemas.microsoft.com/office/powerpoint/2010/main" val="2265073294"/>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8386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3"/>
          <a:stretch>
            <a:fillRect/>
          </a:stretch>
        </p:blipFill>
        <p:spPr>
          <a:xfrm>
            <a:off x="1" y="0"/>
            <a:ext cx="12261272" cy="6858000"/>
          </a:xfrm>
          <a:prstGeom prst="rect">
            <a:avLst/>
          </a:prstGeom>
        </p:spPr>
      </p:pic>
      <p:sp>
        <p:nvSpPr>
          <p:cNvPr id="2" name="Title 1"/>
          <p:cNvSpPr>
            <a:spLocks noGrp="1"/>
          </p:cNvSpPr>
          <p:nvPr>
            <p:ph type="ctrTitle"/>
          </p:nvPr>
        </p:nvSpPr>
        <p:spPr>
          <a:xfrm>
            <a:off x="6046563" y="674403"/>
            <a:ext cx="5960716" cy="3749964"/>
          </a:xfrm>
        </p:spPr>
        <p:txBody>
          <a:bodyPr anchor="b">
            <a:noAutofit/>
          </a:bodyPr>
          <a:lstStyle>
            <a:lvl1pPr algn="l">
              <a:defRPr lang="en" sz="64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9"/>
            <a:ext cx="5767296" cy="1655763"/>
          </a:xfrm>
        </p:spPr>
        <p:txBody>
          <a:bodyPr anchor="t" anchorCtr="0">
            <a:noAutofit/>
          </a:bodyPr>
          <a:lstStyle>
            <a:lvl1pPr marL="0" marR="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lang="fr-SN" sz="3733" b="1" smtClean="0">
                <a:solidFill>
                  <a:schemeClr val="bg1"/>
                </a:solidFill>
                <a:effectLst/>
              </a:defRPr>
            </a:lvl1pPr>
            <a:lvl2pPr marL="456783" indent="0" algn="ctr">
              <a:buNone/>
              <a:defRPr sz="2000"/>
            </a:lvl2pPr>
            <a:lvl3pPr marL="913593" indent="0" algn="ctr">
              <a:buNone/>
              <a:defRPr sz="1733"/>
            </a:lvl3pPr>
            <a:lvl4pPr marL="1370392" indent="0" algn="ctr">
              <a:buNone/>
              <a:defRPr sz="1600"/>
            </a:lvl4pPr>
            <a:lvl5pPr marL="1827190" indent="0" algn="ctr">
              <a:buNone/>
              <a:defRPr sz="1600"/>
            </a:lvl5pPr>
            <a:lvl6pPr marL="2284006" indent="0" algn="ctr">
              <a:buNone/>
              <a:defRPr sz="1600"/>
            </a:lvl6pPr>
            <a:lvl7pPr marL="2740782" indent="0" algn="ctr">
              <a:buNone/>
              <a:defRPr sz="1600"/>
            </a:lvl7pPr>
            <a:lvl8pPr marL="3197564" indent="0" algn="ctr">
              <a:buNone/>
              <a:defRPr sz="1600"/>
            </a:lvl8pPr>
            <a:lvl9pPr marL="3654347" indent="0" algn="ctr">
              <a:buNone/>
              <a:defRPr sz="1600"/>
            </a:lvl9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3399022" y="5903370"/>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56267" y="5903332"/>
            <a:ext cx="1788129" cy="704416"/>
          </a:xfrm>
          <a:prstGeom prst="rect">
            <a:avLst/>
          </a:prstGeom>
        </p:spPr>
      </p:pic>
    </p:spTree>
    <p:extLst>
      <p:ext uri="{BB962C8B-B14F-4D97-AF65-F5344CB8AC3E}">
        <p14:creationId xmlns:p14="http://schemas.microsoft.com/office/powerpoint/2010/main" val="2902533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5"/>
            <a:ext cx="10515600" cy="591715"/>
          </a:xfrm>
        </p:spPr>
        <p:txBody>
          <a:bodyPr>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30736"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68"/>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228408" indent="-228408">
              <a:lnSpc>
                <a:spcPct val="150000"/>
              </a:lnSpc>
              <a:buFontTx/>
              <a:buBlip>
                <a:blip r:embed="rId6"/>
              </a:buBlip>
              <a:defRPr/>
            </a:lvl1pPr>
            <a:lvl2pPr marL="685222" indent="-228408">
              <a:lnSpc>
                <a:spcPct val="100000"/>
              </a:lnSpc>
              <a:buFontTx/>
              <a:buBlip>
                <a:blip r:embed="rId6"/>
              </a:buBlip>
              <a:defRPr/>
            </a:lvl2pPr>
            <a:lvl3pPr marL="1142002" indent="-228408">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663723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3"/>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62"/>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6441797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32"/>
            <a:ext cx="10515600" cy="1586441"/>
          </a:xfrm>
        </p:spPr>
        <p:txBody>
          <a:bodyPr anchor="t" anchorCtr="0">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42979" y="2942980"/>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204373" y="5874331"/>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29"/>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6"/>
            <a:ext cx="9426804" cy="3874781"/>
          </a:xfrm>
        </p:spPr>
        <p:txBody>
          <a:bodyPr>
            <a:normAutofit/>
          </a:bodyPr>
          <a:lstStyle>
            <a:lvl1pPr marL="0" indent="0">
              <a:buNone/>
              <a:defRPr sz="1867"/>
            </a:lvl1pPr>
            <a:lvl2pPr marL="456783"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77117" y="120648"/>
            <a:ext cx="979055" cy="563539"/>
          </a:xfrm>
          <a:prstGeom prst="rect">
            <a:avLst/>
          </a:prstGeom>
        </p:spPr>
      </p:pic>
    </p:spTree>
    <p:extLst>
      <p:ext uri="{BB962C8B-B14F-4D97-AF65-F5344CB8AC3E}">
        <p14:creationId xmlns:p14="http://schemas.microsoft.com/office/powerpoint/2010/main" val="1857921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5"/>
            <a:ext cx="10515600" cy="591715"/>
          </a:xfrm>
        </p:spPr>
        <p:txBody>
          <a:bodyPr>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362956"/>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7" y="1358901"/>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600"/>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7" y="3212839"/>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12"/>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7" y="5066777"/>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85"/>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Tree>
    <p:extLst>
      <p:ext uri="{BB962C8B-B14F-4D97-AF65-F5344CB8AC3E}">
        <p14:creationId xmlns:p14="http://schemas.microsoft.com/office/powerpoint/2010/main" val="42008298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3"/>
            <a:ext cx="10515600" cy="719172"/>
          </a:xfrm>
        </p:spPr>
        <p:txBody>
          <a:bodyPr anchor="b">
            <a:normAutofit/>
          </a:bodyPr>
          <a:lstStyle>
            <a:lvl1pPr algn="ctr">
              <a:defRPr sz="4267"/>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6182925"/>
            <a:ext cx="12192000" cy="704529"/>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7"/>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21854527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867"/>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867"/>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867"/>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1"/>
            <a:ext cx="10515600" cy="942059"/>
          </a:xfrm>
        </p:spPr>
        <p:txBody>
          <a:bodyPr>
            <a:noAutofit/>
          </a:bodyPr>
          <a:lstStyle>
            <a:lvl1pPr>
              <a:defRPr sz="48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1857"/>
            <a:ext cx="12192000" cy="768705"/>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2434582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1860"/>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9"/>
            <a:ext cx="720000" cy="720000"/>
          </a:xfrm>
          <a:noFill/>
        </p:spPr>
        <p:txBody>
          <a:bodyPr anchor="ctr" anchorCtr="0">
            <a:normAutofit/>
          </a:bodyPr>
          <a:lstStyle>
            <a:lvl1pPr marL="0" indent="0" algn="ctr">
              <a:buNone/>
              <a:defRPr sz="1333">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215"/>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1"/>
            <a:ext cx="10515600" cy="942059"/>
          </a:xfrm>
        </p:spPr>
        <p:txBody>
          <a:bodyPr>
            <a:noAutofit/>
          </a:bodyPr>
          <a:lstStyle>
            <a:lvl1pPr>
              <a:defRPr sz="48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167749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50"/>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82"/>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9"/>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215"/>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50"/>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82"/>
            <a:ext cx="4185788" cy="1328823"/>
          </a:xfrm>
        </p:spPr>
        <p:txBody>
          <a:bodyPr>
            <a:normAutofit/>
          </a:bodyPr>
          <a:lstStyle>
            <a:lvl1pPr marL="0" indent="0">
              <a:buNone/>
              <a:defRPr sz="1867"/>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972" y="-43747"/>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8790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602" y="172556"/>
            <a:ext cx="4710036" cy="1310609"/>
          </a:xfrm>
        </p:spPr>
        <p:txBody>
          <a:bodyPr anchor="t" anchorCtr="0">
            <a:noAutofit/>
          </a:bodyPr>
          <a:lstStyle>
            <a:lvl1pPr>
              <a:defRPr sz="32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8"/>
            <a:ext cx="720000" cy="720000"/>
          </a:xfrm>
        </p:spPr>
        <p:txBody>
          <a:bodyPr>
            <a:normAutofit/>
          </a:bodyPr>
          <a:lstStyle>
            <a:lvl1pPr marL="0" indent="0">
              <a:buNone/>
              <a:defRPr sz="1333"/>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333"/>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2"/>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333"/>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3"/>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333"/>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7"/>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333"/>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3"/>
            <a:ext cx="720000" cy="720000"/>
          </a:xfrm>
        </p:spPr>
        <p:txBody>
          <a:bodyPr>
            <a:normAutofit/>
          </a:bodyPr>
          <a:lstStyle>
            <a:lvl1pPr marL="0" indent="0">
              <a:buNone/>
              <a:defRPr sz="1333"/>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3"/>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333"/>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867"/>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05697" y="2905724"/>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0157" y="6079052"/>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4009140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24339"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32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31"/>
            <a:ext cx="4240784" cy="6135945"/>
          </a:xfrm>
        </p:spPr>
        <p:txBody>
          <a:bodyPr/>
          <a:lstStyle>
            <a:lvl1pPr marL="0" indent="0">
              <a:buNone/>
              <a:defRPr sz="1600"/>
            </a:lvl1pPr>
            <a:lvl2pPr marL="456783" indent="0">
              <a:buNone/>
              <a:defRPr sz="1333"/>
            </a:lvl2pPr>
            <a:lvl3pPr marL="913593" indent="0">
              <a:buNone/>
              <a:defRPr sz="1200"/>
            </a:lvl3pPr>
            <a:lvl4pPr marL="1370392" indent="0">
              <a:buNone/>
              <a:defRPr sz="933"/>
            </a:lvl4pPr>
            <a:lvl5pPr marL="1827190" indent="0">
              <a:buNone/>
              <a:defRPr sz="933"/>
            </a:lvl5pPr>
            <a:lvl6pPr marL="2284006" indent="0">
              <a:buNone/>
              <a:defRPr sz="933"/>
            </a:lvl6pPr>
            <a:lvl7pPr marL="2740782" indent="0">
              <a:buNone/>
              <a:defRPr sz="933"/>
            </a:lvl7pPr>
            <a:lvl8pPr marL="3197564" indent="0">
              <a:buNone/>
              <a:defRPr sz="933"/>
            </a:lvl8pPr>
            <a:lvl9pPr marL="3654347" indent="0">
              <a:buNone/>
              <a:defRPr sz="933"/>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66254" y="5745020"/>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58554" y="-1"/>
            <a:ext cx="5942060" cy="4456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9401679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4" tIns="60913" rIns="121824" bIns="60913" rtlCol="0" anchor="ctr"/>
          <a:lstStyle/>
          <a:p>
            <a:pPr marL="0" marR="0" lvl="0" indent="0" algn="ctr" defTabSz="609039"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20"/>
            <a:ext cx="5839840" cy="2464953"/>
          </a:xfrm>
          <a:prstGeom prst="rect">
            <a:avLst/>
          </a:prstGeom>
        </p:spPr>
      </p:pic>
      <p:sp>
        <p:nvSpPr>
          <p:cNvPr id="2" name="TextBox 1"/>
          <p:cNvSpPr txBox="1"/>
          <p:nvPr userDrawn="1"/>
        </p:nvSpPr>
        <p:spPr>
          <a:xfrm>
            <a:off x="5800479" y="4679991"/>
            <a:ext cx="5855855" cy="1354122"/>
          </a:xfrm>
          <a:prstGeom prst="rect">
            <a:avLst/>
          </a:prstGeom>
          <a:noFill/>
        </p:spPr>
        <p:txBody>
          <a:bodyPr wrap="square" lIns="121824" tIns="60913" rIns="121824" bIns="60913" rtlCol="0">
            <a:spAutoFit/>
          </a:bodyPr>
          <a:lstStyle/>
          <a:p>
            <a:pPr marL="0" marR="0" lvl="0" indent="0" algn="l" defTabSz="609039"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rPr>
              <a:t>Thank you </a:t>
            </a:r>
            <a:endParaRPr kumimoji="0" lang="en-US" sz="8000" b="0"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endParaRPr>
          </a:p>
        </p:txBody>
      </p:sp>
    </p:spTree>
    <p:extLst>
      <p:ext uri="{BB962C8B-B14F-4D97-AF65-F5344CB8AC3E}">
        <p14:creationId xmlns:p14="http://schemas.microsoft.com/office/powerpoint/2010/main" val="31657183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6302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226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38" y="2875112"/>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7"/>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9"/>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3"/>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0286647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65870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340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3" y="1535115"/>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Espace réservé du pied de page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50164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7932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767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6" y="273053"/>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6"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5018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0"/>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055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85596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2218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7" indent="0" algn="ctr">
              <a:buNone/>
              <a:defRPr>
                <a:solidFill>
                  <a:schemeClr val="tx1">
                    <a:tint val="75000"/>
                  </a:schemeClr>
                </a:solidFill>
              </a:defRPr>
            </a:lvl3pPr>
            <a:lvl4pPr marL="1371116" indent="0" algn="ctr">
              <a:buNone/>
              <a:defRPr>
                <a:solidFill>
                  <a:schemeClr val="tx1">
                    <a:tint val="75000"/>
                  </a:schemeClr>
                </a:solidFill>
              </a:defRPr>
            </a:lvl4pPr>
            <a:lvl5pPr marL="1828155" indent="0" algn="ctr">
              <a:buNone/>
              <a:defRPr>
                <a:solidFill>
                  <a:schemeClr val="tx1">
                    <a:tint val="75000"/>
                  </a:schemeClr>
                </a:solidFill>
              </a:defRPr>
            </a:lvl5pPr>
            <a:lvl6pPr marL="2285192" indent="0" algn="ctr">
              <a:buNone/>
              <a:defRPr>
                <a:solidFill>
                  <a:schemeClr val="tx1">
                    <a:tint val="75000"/>
                  </a:schemeClr>
                </a:solidFill>
              </a:defRPr>
            </a:lvl6pPr>
            <a:lvl7pPr marL="2742232" indent="0" algn="ctr">
              <a:buNone/>
              <a:defRPr>
                <a:solidFill>
                  <a:schemeClr val="tx1">
                    <a:tint val="75000"/>
                  </a:schemeClr>
                </a:solidFill>
              </a:defRPr>
            </a:lvl7pPr>
            <a:lvl8pPr marL="3199271" indent="0" algn="ctr">
              <a:buNone/>
              <a:defRPr>
                <a:solidFill>
                  <a:schemeClr val="tx1">
                    <a:tint val="75000"/>
                  </a:schemeClr>
                </a:solidFill>
              </a:defRPr>
            </a:lvl8pPr>
            <a:lvl9pPr marL="365630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9668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22.wmf"/><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2.wmf"/><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18" Type="http://schemas.openxmlformats.org/officeDocument/2006/relationships/tags" Target="../tags/tag13.xml"/><Relationship Id="rId3" Type="http://schemas.openxmlformats.org/officeDocument/2006/relationships/slideLayout" Target="../slideLayouts/slideLayout77.xml"/><Relationship Id="rId21" Type="http://schemas.openxmlformats.org/officeDocument/2006/relationships/tags" Target="../tags/tag16.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image" Target="../media/image24.jpeg"/><Relationship Id="rId2" Type="http://schemas.openxmlformats.org/officeDocument/2006/relationships/slideLayout" Target="../slideLayouts/slideLayout76.xml"/><Relationship Id="rId16" Type="http://schemas.openxmlformats.org/officeDocument/2006/relationships/tags" Target="../tags/tag11.xml"/><Relationship Id="rId20" Type="http://schemas.openxmlformats.org/officeDocument/2006/relationships/tags" Target="../tags/tag15.xml"/><Relationship Id="rId1" Type="http://schemas.openxmlformats.org/officeDocument/2006/relationships/slideLayout" Target="../slideLayouts/slideLayout75.xml"/><Relationship Id="rId6" Type="http://schemas.openxmlformats.org/officeDocument/2006/relationships/tags" Target="../tags/tag1.xml"/><Relationship Id="rId11" Type="http://schemas.openxmlformats.org/officeDocument/2006/relationships/tags" Target="../tags/tag6.xml"/><Relationship Id="rId24" Type="http://schemas.openxmlformats.org/officeDocument/2006/relationships/image" Target="../media/image23.emf"/><Relationship Id="rId5" Type="http://schemas.openxmlformats.org/officeDocument/2006/relationships/vmlDrawing" Target="../drawings/vmlDrawing1.vml"/><Relationship Id="rId15" Type="http://schemas.openxmlformats.org/officeDocument/2006/relationships/tags" Target="../tags/tag10.xml"/><Relationship Id="rId23" Type="http://schemas.openxmlformats.org/officeDocument/2006/relationships/oleObject" Target="../embeddings/oleObject1.bin"/><Relationship Id="rId10" Type="http://schemas.openxmlformats.org/officeDocument/2006/relationships/tags" Target="../tags/tag5.xml"/><Relationship Id="rId19" Type="http://schemas.openxmlformats.org/officeDocument/2006/relationships/tags" Target="../tags/tag14.xml"/><Relationship Id="rId4" Type="http://schemas.openxmlformats.org/officeDocument/2006/relationships/theme" Target="../theme/theme8.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tags" Target="../tags/tag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9.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719778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4"/>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14/07/2020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4165600" y="6356354"/>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8737600" y="6356354"/>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marL="0" marR="0" lvl="0" indent="0" algn="r" defTabSz="457189"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210856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08" tIns="45704" rIns="91408" bIns="45704" rtlCol="0" anchor="ctr">
            <a:normAutofit/>
          </a:bodyPr>
          <a:lstStyle/>
          <a:p>
            <a:r>
              <a:rPr lang="en-US" altLang="ja-JP"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08" tIns="45704" rIns="91408"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1" y="6356353"/>
            <a:ext cx="28448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14/07/2020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3" y="6356353"/>
            <a:ext cx="38608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992219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914077" rtl="0" eaLnBrk="1" latinLnBrk="0" hangingPunct="1">
        <a:spcBef>
          <a:spcPct val="0"/>
        </a:spcBef>
        <a:buNone/>
        <a:defRPr sz="4400" kern="1200">
          <a:solidFill>
            <a:schemeClr val="tx1"/>
          </a:solidFill>
          <a:latin typeface="+mj-lt"/>
          <a:ea typeface="+mj-ea"/>
          <a:cs typeface="+mj-cs"/>
        </a:defRPr>
      </a:lvl1pPr>
    </p:titleStyle>
    <p:bodyStyle>
      <a:lvl1pPr marL="342778" indent="-342778" algn="l" defTabSz="9140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8" indent="-285650" algn="l" defTabSz="9140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7" indent="-228519" algn="l" defTabSz="9140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35"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74"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13"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5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9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29"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77" rtl="0" eaLnBrk="1" latinLnBrk="0" hangingPunct="1">
        <a:defRPr sz="1800" kern="1200">
          <a:solidFill>
            <a:schemeClr val="tx1"/>
          </a:solidFill>
          <a:latin typeface="+mn-lt"/>
          <a:ea typeface="+mn-ea"/>
          <a:cs typeface="+mn-cs"/>
        </a:defRPr>
      </a:lvl1pPr>
      <a:lvl2pPr marL="457039" algn="l" defTabSz="914077" rtl="0" eaLnBrk="1" latinLnBrk="0" hangingPunct="1">
        <a:defRPr sz="1800" kern="1200">
          <a:solidFill>
            <a:schemeClr val="tx1"/>
          </a:solidFill>
          <a:latin typeface="+mn-lt"/>
          <a:ea typeface="+mn-ea"/>
          <a:cs typeface="+mn-cs"/>
        </a:defRPr>
      </a:lvl2pPr>
      <a:lvl3pPr marL="914077" algn="l" defTabSz="914077" rtl="0" eaLnBrk="1" latinLnBrk="0" hangingPunct="1">
        <a:defRPr sz="1800" kern="1200">
          <a:solidFill>
            <a:schemeClr val="tx1"/>
          </a:solidFill>
          <a:latin typeface="+mn-lt"/>
          <a:ea typeface="+mn-ea"/>
          <a:cs typeface="+mn-cs"/>
        </a:defRPr>
      </a:lvl3pPr>
      <a:lvl4pPr marL="1371116" algn="l" defTabSz="914077" rtl="0" eaLnBrk="1" latinLnBrk="0" hangingPunct="1">
        <a:defRPr sz="1800" kern="1200">
          <a:solidFill>
            <a:schemeClr val="tx1"/>
          </a:solidFill>
          <a:latin typeface="+mn-lt"/>
          <a:ea typeface="+mn-ea"/>
          <a:cs typeface="+mn-cs"/>
        </a:defRPr>
      </a:lvl4pPr>
      <a:lvl5pPr marL="1828155" algn="l" defTabSz="914077" rtl="0" eaLnBrk="1" latinLnBrk="0" hangingPunct="1">
        <a:defRPr sz="1800" kern="1200">
          <a:solidFill>
            <a:schemeClr val="tx1"/>
          </a:solidFill>
          <a:latin typeface="+mn-lt"/>
          <a:ea typeface="+mn-ea"/>
          <a:cs typeface="+mn-cs"/>
        </a:defRPr>
      </a:lvl5pPr>
      <a:lvl6pPr marL="2285192" algn="l" defTabSz="914077" rtl="0" eaLnBrk="1" latinLnBrk="0" hangingPunct="1">
        <a:defRPr sz="1800" kern="1200">
          <a:solidFill>
            <a:schemeClr val="tx1"/>
          </a:solidFill>
          <a:latin typeface="+mn-lt"/>
          <a:ea typeface="+mn-ea"/>
          <a:cs typeface="+mn-cs"/>
        </a:defRPr>
      </a:lvl6pPr>
      <a:lvl7pPr marL="2742232" algn="l" defTabSz="914077" rtl="0" eaLnBrk="1" latinLnBrk="0" hangingPunct="1">
        <a:defRPr sz="1800" kern="1200">
          <a:solidFill>
            <a:schemeClr val="tx1"/>
          </a:solidFill>
          <a:latin typeface="+mn-lt"/>
          <a:ea typeface="+mn-ea"/>
          <a:cs typeface="+mn-cs"/>
        </a:defRPr>
      </a:lvl7pPr>
      <a:lvl8pPr marL="3199271" algn="l" defTabSz="914077" rtl="0" eaLnBrk="1" latinLnBrk="0" hangingPunct="1">
        <a:defRPr sz="1800" kern="1200">
          <a:solidFill>
            <a:schemeClr val="tx1"/>
          </a:solidFill>
          <a:latin typeface="+mn-lt"/>
          <a:ea typeface="+mn-ea"/>
          <a:cs typeface="+mn-cs"/>
        </a:defRPr>
      </a:lvl8pPr>
      <a:lvl9pPr marL="3656308" algn="l" defTabSz="9140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DB804D88-3BA5-4271-A6A3-02AC1464A306}"/>
              </a:ext>
            </a:extLst>
          </p:cNvPr>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7172" name="Rectangle 4">
            <a:extLst>
              <a:ext uri="{FF2B5EF4-FFF2-40B4-BE49-F238E27FC236}">
                <a16:creationId xmlns:a16="http://schemas.microsoft.com/office/drawing/2014/main" id="{88FA848B-391E-43FF-BEDE-B4BB3219CC45}"/>
              </a:ext>
            </a:extLst>
          </p:cNvPr>
          <p:cNvSpPr>
            <a:spLocks noGrp="1" noChangeArrowheads="1"/>
          </p:cNvSpPr>
          <p:nvPr>
            <p:ph type="body" idx="1"/>
          </p:nvPr>
        </p:nvSpPr>
        <p:spPr bwMode="auto">
          <a:xfrm>
            <a:off x="590052" y="1380815"/>
            <a:ext cx="11055335"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7174" name="Line 6">
            <a:extLst>
              <a:ext uri="{FF2B5EF4-FFF2-40B4-BE49-F238E27FC236}">
                <a16:creationId xmlns:a16="http://schemas.microsoft.com/office/drawing/2014/main" id="{AC86DB49-17A4-45DC-BBF2-1E4A2131FF9D}"/>
              </a:ext>
            </a:extLst>
          </p:cNvPr>
          <p:cNvSpPr>
            <a:spLocks noChangeShapeType="1"/>
          </p:cNvSpPr>
          <p:nvPr/>
        </p:nvSpPr>
        <p:spPr bwMode="auto">
          <a:xfrm>
            <a:off x="0" y="1246909"/>
            <a:ext cx="12192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GB" sz="3537"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7180" name="Rectangle 12">
            <a:extLst>
              <a:ext uri="{FF2B5EF4-FFF2-40B4-BE49-F238E27FC236}">
                <a16:creationId xmlns:a16="http://schemas.microsoft.com/office/drawing/2014/main" id="{8B2D3BF6-CB36-4D88-9D50-3070AD297506}"/>
              </a:ext>
            </a:extLst>
          </p:cNvPr>
          <p:cNvSpPr>
            <a:spLocks noChangeArrowheads="1"/>
          </p:cNvSpPr>
          <p:nvPr/>
        </p:nvSpPr>
        <p:spPr bwMode="auto">
          <a:xfrm>
            <a:off x="1811" y="6015688"/>
            <a:ext cx="12192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GB" sz="3537"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7185" name="Picture 17" descr="WHO-EN-white-H">
            <a:extLst>
              <a:ext uri="{FF2B5EF4-FFF2-40B4-BE49-F238E27FC236}">
                <a16:creationId xmlns:a16="http://schemas.microsoft.com/office/drawing/2014/main" id="{ABF953A6-9D19-4B90-838A-69044B7611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75668" y="6040166"/>
            <a:ext cx="2943021" cy="71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26122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945990" rtl="0" eaLnBrk="1" fontAlgn="base" hangingPunct="1">
        <a:spcBef>
          <a:spcPct val="0"/>
        </a:spcBef>
        <a:spcAft>
          <a:spcPct val="0"/>
        </a:spcAft>
        <a:defRPr sz="3628" b="1" kern="1200">
          <a:solidFill>
            <a:srgbClr val="000066"/>
          </a:solidFill>
          <a:latin typeface="+mj-lt"/>
          <a:ea typeface="+mj-ea"/>
          <a:cs typeface="+mj-cs"/>
        </a:defRPr>
      </a:lvl1pPr>
      <a:lvl2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2pPr>
      <a:lvl3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3pPr>
      <a:lvl4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4pPr>
      <a:lvl5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5pPr>
      <a:lvl6pPr marL="414680"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6pPr>
      <a:lvl7pPr marL="829361"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7pPr>
      <a:lvl8pPr marL="1244041"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8pPr>
      <a:lvl9pPr marL="1658722"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9pPr>
    </p:titleStyle>
    <p:bodyStyle>
      <a:lvl1pPr marL="354206" indent="-354206" algn="l" defTabSz="945990" rtl="0" eaLnBrk="1" fontAlgn="base" hangingPunct="1">
        <a:spcBef>
          <a:spcPct val="80000"/>
        </a:spcBef>
        <a:spcAft>
          <a:spcPct val="0"/>
        </a:spcAft>
        <a:buClr>
          <a:srgbClr val="1E7FB8"/>
        </a:buClr>
        <a:buFont typeface="Wingdings" panose="05000000000000000000" pitchFamily="2" charset="2"/>
        <a:buChar char="l"/>
        <a:defRPr sz="2540" kern="1200">
          <a:solidFill>
            <a:srgbClr val="000066"/>
          </a:solidFill>
          <a:latin typeface="+mn-lt"/>
          <a:ea typeface="+mn-ea"/>
          <a:cs typeface="+mn-cs"/>
        </a:defRPr>
      </a:lvl1pPr>
      <a:lvl2pPr marL="833681" indent="-292293" algn="l" defTabSz="945990" rtl="0" eaLnBrk="1" fontAlgn="base" hangingPunct="1">
        <a:spcBef>
          <a:spcPct val="20000"/>
        </a:spcBef>
        <a:spcAft>
          <a:spcPct val="0"/>
        </a:spcAft>
        <a:buClr>
          <a:srgbClr val="1E7FB8"/>
        </a:buClr>
        <a:buFont typeface="Arial" panose="020B0604020202020204" pitchFamily="34" charset="0"/>
        <a:buChar char="–"/>
        <a:defRPr sz="2177" kern="1200">
          <a:solidFill>
            <a:srgbClr val="000066"/>
          </a:solidFill>
          <a:latin typeface="+mn-lt"/>
          <a:ea typeface="+mn-ea"/>
          <a:cs typeface="+mn-cs"/>
        </a:defRPr>
      </a:lvl2pPr>
      <a:lvl3pPr marL="1300196" indent="-279333" algn="l" defTabSz="945990" rtl="0" eaLnBrk="1" fontAlgn="base" hangingPunct="1">
        <a:spcBef>
          <a:spcPct val="20000"/>
        </a:spcBef>
        <a:spcAft>
          <a:spcPct val="0"/>
        </a:spcAft>
        <a:buClr>
          <a:srgbClr val="1E7FB8"/>
        </a:buClr>
        <a:buChar char="•"/>
        <a:defRPr sz="2177" kern="1200">
          <a:solidFill>
            <a:srgbClr val="000066"/>
          </a:solidFill>
          <a:latin typeface="Arial Narrow" panose="020B0606020202030204" pitchFamily="34" charset="0"/>
          <a:ea typeface="+mn-ea"/>
          <a:cs typeface="+mn-cs"/>
        </a:defRPr>
      </a:lvl3pPr>
      <a:lvl4pPr marL="1722076" indent="-234698" algn="l" defTabSz="945990" rtl="0" eaLnBrk="1" fontAlgn="base" hangingPunct="1">
        <a:spcBef>
          <a:spcPct val="20000"/>
        </a:spcBef>
        <a:spcAft>
          <a:spcPct val="0"/>
        </a:spcAft>
        <a:buClr>
          <a:srgbClr val="1E7FB8"/>
        </a:buClr>
        <a:buChar char="–"/>
        <a:defRPr sz="2177" kern="1200">
          <a:solidFill>
            <a:srgbClr val="000066"/>
          </a:solidFill>
          <a:latin typeface="Arial Narrow" panose="020B0606020202030204" pitchFamily="34" charset="0"/>
          <a:ea typeface="+mn-ea"/>
          <a:cs typeface="+mn-cs"/>
        </a:defRPr>
      </a:lvl4pPr>
      <a:lvl5pPr marL="2057564" indent="-149746" algn="r" defTabSz="945990" rtl="1" eaLnBrk="1" fontAlgn="base" hangingPunct="1">
        <a:spcBef>
          <a:spcPct val="20000"/>
        </a:spcBef>
        <a:spcAft>
          <a:spcPct val="0"/>
        </a:spcAft>
        <a:buChar char="»"/>
        <a:defRPr sz="2086" kern="1200">
          <a:solidFill>
            <a:srgbClr val="000066"/>
          </a:solidFill>
          <a:latin typeface="+mn-lt"/>
          <a:ea typeface="+mn-ea"/>
          <a:cs typeface="+mn-cs"/>
        </a:defRPr>
      </a:lvl5pPr>
      <a:lvl6pPr marL="2280742"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42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10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478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4"/>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60"/>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457189"/>
            <a:fld id="{11138010-98A3-2A4B-ACE9-5B595B18CCDE}" type="datetimeFigureOut">
              <a:rPr lang="fr-FR" smtClean="0">
                <a:solidFill>
                  <a:prstClr val="black">
                    <a:tint val="75000"/>
                  </a:prstClr>
                </a:solidFill>
              </a:rPr>
              <a:pPr defTabSz="457189"/>
              <a:t>14/07/2020</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165600" y="6356360"/>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457189"/>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60"/>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457189"/>
            <a:fld id="{A292125F-041E-1F46-B315-84FAB0C5C5BC}" type="slidenum">
              <a:rPr lang="fr-FR" smtClean="0">
                <a:solidFill>
                  <a:prstClr val="black">
                    <a:tint val="75000"/>
                  </a:prstClr>
                </a:solidFill>
              </a:rPr>
              <a:pPr defTabSz="457189"/>
              <a:t>‹#›</a:t>
            </a:fld>
            <a:endParaRPr lang="fr-FR" dirty="0">
              <a:solidFill>
                <a:prstClr val="black">
                  <a:tint val="75000"/>
                </a:prstClr>
              </a:solidFill>
            </a:endParaRPr>
          </a:p>
        </p:txBody>
      </p:sp>
    </p:spTree>
    <p:extLst>
      <p:ext uri="{BB962C8B-B14F-4D97-AF65-F5344CB8AC3E}">
        <p14:creationId xmlns:p14="http://schemas.microsoft.com/office/powerpoint/2010/main" val="1394737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51" r:id="rId12"/>
    <p:sldLayoutId id="2147483852" r:id="rId13"/>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0101826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hdr="0" ftr="0" dt="0"/>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4991581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8748562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4E71"/>
              </a:buClr>
              <a:buSzPts val="3300"/>
              <a:buFont typeface="Arimo"/>
              <a:buNone/>
              <a:defRPr sz="3300" b="0" i="0" u="none" strike="noStrike" cap="none">
                <a:solidFill>
                  <a:srgbClr val="004E71"/>
                </a:solidFill>
                <a:latin typeface="Arimo"/>
                <a:ea typeface="Arimo"/>
                <a:cs typeface="Arimo"/>
                <a:sym typeface="Arim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1"/>
              </a:spcBef>
              <a:spcAft>
                <a:spcPts val="0"/>
              </a:spcAft>
              <a:buClr>
                <a:srgbClr val="3A3838"/>
              </a:buClr>
              <a:buSzPts val="2100"/>
              <a:buFont typeface="Arial"/>
              <a:buChar char="•"/>
              <a:defRPr sz="2100" b="0" i="0" u="none" strike="noStrike" cap="none">
                <a:solidFill>
                  <a:srgbClr val="3A3838"/>
                </a:solidFill>
                <a:latin typeface="Arimo"/>
                <a:ea typeface="Arimo"/>
                <a:cs typeface="Arimo"/>
                <a:sym typeface="Arimo"/>
              </a:defRPr>
            </a:lvl1pPr>
            <a:lvl2pPr marL="914400" marR="0" lvl="1" indent="-349250"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L="1371600" marR="0" lvl="2" indent="-323850"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L="1828800" marR="0" lvl="3" indent="-311150"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L="2286000" marR="0" lvl="4" indent="-311150"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L="2743200" marR="0" lvl="5"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20336445"/>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bwMode="auto">
          <a:xfrm>
            <a:off x="0" y="1"/>
            <a:ext cx="12192000" cy="1238271"/>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ja-JP"/>
              <a:t>Click to edit Master title style</a:t>
            </a:r>
          </a:p>
        </p:txBody>
      </p:sp>
      <p:sp>
        <p:nvSpPr>
          <p:cNvPr id="7171" name="Rectangle 4"/>
          <p:cNvSpPr>
            <a:spLocks noGrp="1" noChangeArrowheads="1"/>
          </p:cNvSpPr>
          <p:nvPr>
            <p:ph type="body" idx="1"/>
          </p:nvPr>
        </p:nvSpPr>
        <p:spPr bwMode="auto">
          <a:xfrm>
            <a:off x="590061" y="1380817"/>
            <a:ext cx="11055335"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7172" name="Line 6"/>
          <p:cNvSpPr>
            <a:spLocks noChangeShapeType="1"/>
          </p:cNvSpPr>
          <p:nvPr/>
        </p:nvSpPr>
        <p:spPr bwMode="auto">
          <a:xfrm>
            <a:off x="0" y="1246909"/>
            <a:ext cx="12192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106677" tIns="53337" rIns="106677" bIns="53337"/>
          <a:lstStyle/>
          <a:p>
            <a:pPr marL="0" marR="0" lvl="0" indent="0" algn="l" defTabSz="1218132" rtl="0" eaLnBrk="1" fontAlgn="base" latinLnBrk="0" hangingPunct="1">
              <a:lnSpc>
                <a:spcPct val="100000"/>
              </a:lnSpc>
              <a:spcBef>
                <a:spcPct val="0"/>
              </a:spcBef>
              <a:spcAft>
                <a:spcPct val="0"/>
              </a:spcAft>
              <a:buClrTx/>
              <a:buSzTx/>
              <a:buFontTx/>
              <a:buNone/>
              <a:tabLst/>
              <a:defRPr/>
            </a:pPr>
            <a:endParaRPr kumimoji="0" lang="fr-CH" sz="4533" b="1" i="0" u="none" strike="noStrike" kern="1200" cap="none" spc="0" normalizeH="0" baseline="0" noProof="0">
              <a:ln>
                <a:noFill/>
              </a:ln>
              <a:solidFill>
                <a:srgbClr val="000066"/>
              </a:solidFill>
              <a:effectLst/>
              <a:uLnTx/>
              <a:uFillTx/>
              <a:latin typeface="Arial"/>
              <a:ea typeface="+mn-ea"/>
              <a:cs typeface="Arial"/>
            </a:endParaRPr>
          </a:p>
        </p:txBody>
      </p:sp>
      <p:sp>
        <p:nvSpPr>
          <p:cNvPr id="1029" name="Rectangle 12"/>
          <p:cNvSpPr>
            <a:spLocks noChangeArrowheads="1"/>
          </p:cNvSpPr>
          <p:nvPr/>
        </p:nvSpPr>
        <p:spPr bwMode="auto">
          <a:xfrm>
            <a:off x="0" y="6040210"/>
            <a:ext cx="12192000" cy="842311"/>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6677" tIns="53337" rIns="106677" bIns="53337" anchor="ct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eaLnBrk="0" fontAlgn="base" hangingPunct="0">
              <a:spcBef>
                <a:spcPct val="0"/>
              </a:spcBef>
              <a:spcAft>
                <a:spcPct val="0"/>
              </a:spcAft>
              <a:defRPr sz="3900" b="1">
                <a:solidFill>
                  <a:srgbClr val="000066"/>
                </a:solidFill>
                <a:latin typeface="Arial" charset="0"/>
                <a:cs typeface="Arial" charset="0"/>
              </a:defRPr>
            </a:lvl6pPr>
            <a:lvl7pPr marL="2971800" indent="-228600" eaLnBrk="0" fontAlgn="base" hangingPunct="0">
              <a:spcBef>
                <a:spcPct val="0"/>
              </a:spcBef>
              <a:spcAft>
                <a:spcPct val="0"/>
              </a:spcAft>
              <a:defRPr sz="3900" b="1">
                <a:solidFill>
                  <a:srgbClr val="000066"/>
                </a:solidFill>
                <a:latin typeface="Arial" charset="0"/>
                <a:cs typeface="Arial" charset="0"/>
              </a:defRPr>
            </a:lvl7pPr>
            <a:lvl8pPr marL="3429000" indent="-228600" eaLnBrk="0" fontAlgn="base" hangingPunct="0">
              <a:spcBef>
                <a:spcPct val="0"/>
              </a:spcBef>
              <a:spcAft>
                <a:spcPct val="0"/>
              </a:spcAft>
              <a:defRPr sz="3900" b="1">
                <a:solidFill>
                  <a:srgbClr val="000066"/>
                </a:solidFill>
                <a:latin typeface="Arial" charset="0"/>
                <a:cs typeface="Arial" charset="0"/>
              </a:defRPr>
            </a:lvl8pPr>
            <a:lvl9pPr marL="3886200" indent="-228600" eaLnBrk="0" fontAlgn="base" hangingPunct="0">
              <a:spcBef>
                <a:spcPct val="0"/>
              </a:spcBef>
              <a:spcAft>
                <a:spcPct val="0"/>
              </a:spcAft>
              <a:defRPr sz="3900" b="1">
                <a:solidFill>
                  <a:srgbClr val="000066"/>
                </a:solidFill>
                <a:latin typeface="Arial" charset="0"/>
                <a:cs typeface="Arial" charset="0"/>
              </a:defRPr>
            </a:lvl9pPr>
          </a:lstStyle>
          <a:p>
            <a:pPr marL="0" marR="0" lvl="0" indent="0" algn="l" defTabSz="1218132" rtl="0" eaLnBrk="1" fontAlgn="base" latinLnBrk="0" hangingPunct="1">
              <a:lnSpc>
                <a:spcPct val="100000"/>
              </a:lnSpc>
              <a:spcBef>
                <a:spcPct val="50000"/>
              </a:spcBef>
              <a:spcAft>
                <a:spcPct val="0"/>
              </a:spcAft>
              <a:buClrTx/>
              <a:buSzTx/>
              <a:buFontTx/>
              <a:buNone/>
              <a:tabLst/>
              <a:defRPr/>
            </a:pPr>
            <a:endParaRPr kumimoji="0" lang="ja-JP" altLang="en-US" sz="5200" b="1" i="0" u="none" strike="noStrike" kern="1200" cap="none" spc="0" normalizeH="0" baseline="0" noProof="0">
              <a:ln>
                <a:noFill/>
              </a:ln>
              <a:solidFill>
                <a:srgbClr val="000066"/>
              </a:solidFill>
              <a:effectLst/>
              <a:uLnTx/>
              <a:uFillTx/>
              <a:latin typeface="Arial" charset="0"/>
              <a:ea typeface="ＭＳ Ｐゴシック" pitchFamily="34" charset="-128"/>
              <a:cs typeface="Arial" charset="0"/>
            </a:endParaRPr>
          </a:p>
        </p:txBody>
      </p:sp>
      <p:sp>
        <p:nvSpPr>
          <p:cNvPr id="1030" name="Rectangle 13"/>
          <p:cNvSpPr>
            <a:spLocks noChangeArrowheads="1"/>
          </p:cNvSpPr>
          <p:nvPr/>
        </p:nvSpPr>
        <p:spPr bwMode="auto">
          <a:xfrm>
            <a:off x="1236220" y="6426045"/>
            <a:ext cx="5663415" cy="4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charset="0"/>
                <a:cs typeface="Arial" charset="0"/>
              </a:defRPr>
            </a:lvl1pPr>
            <a:lvl2pPr marL="742950" indent="-285750" defTabSz="1042988" eaLnBrk="0" hangingPunct="0">
              <a:defRPr sz="3900" b="1">
                <a:solidFill>
                  <a:srgbClr val="000066"/>
                </a:solidFill>
                <a:latin typeface="Arial" charset="0"/>
                <a:cs typeface="Arial" charset="0"/>
              </a:defRPr>
            </a:lvl2pPr>
            <a:lvl3pPr marL="1143000" indent="-228600" defTabSz="1042988" eaLnBrk="0" hangingPunct="0">
              <a:defRPr sz="3900" b="1">
                <a:solidFill>
                  <a:srgbClr val="000066"/>
                </a:solidFill>
                <a:latin typeface="Arial" charset="0"/>
                <a:cs typeface="Arial" charset="0"/>
              </a:defRPr>
            </a:lvl3pPr>
            <a:lvl4pPr marL="1600200" indent="-228600" defTabSz="1042988" eaLnBrk="0" hangingPunct="0">
              <a:defRPr sz="3900" b="1">
                <a:solidFill>
                  <a:srgbClr val="000066"/>
                </a:solidFill>
                <a:latin typeface="Arial" charset="0"/>
                <a:cs typeface="Arial" charset="0"/>
              </a:defRPr>
            </a:lvl4pPr>
            <a:lvl5pPr marL="2057400" indent="-228600" defTabSz="1042988" eaLnBrk="0" hangingPunct="0">
              <a:defRPr sz="3900" b="1">
                <a:solidFill>
                  <a:srgbClr val="000066"/>
                </a:solidFill>
                <a:latin typeface="Arial" charset="0"/>
                <a:cs typeface="Arial" charset="0"/>
              </a:defRPr>
            </a:lvl5pPr>
            <a:lvl6pPr marL="2514600" indent="-228600" defTabSz="1042988" eaLnBrk="0" fontAlgn="base" hangingPunct="0">
              <a:spcBef>
                <a:spcPct val="0"/>
              </a:spcBef>
              <a:spcAft>
                <a:spcPct val="0"/>
              </a:spcAft>
              <a:defRPr sz="3900" b="1">
                <a:solidFill>
                  <a:srgbClr val="000066"/>
                </a:solidFill>
                <a:latin typeface="Arial" charset="0"/>
                <a:cs typeface="Arial" charset="0"/>
              </a:defRPr>
            </a:lvl6pPr>
            <a:lvl7pPr marL="2971800" indent="-228600" defTabSz="1042988" eaLnBrk="0" fontAlgn="base" hangingPunct="0">
              <a:spcBef>
                <a:spcPct val="0"/>
              </a:spcBef>
              <a:spcAft>
                <a:spcPct val="0"/>
              </a:spcAft>
              <a:defRPr sz="3900" b="1">
                <a:solidFill>
                  <a:srgbClr val="000066"/>
                </a:solidFill>
                <a:latin typeface="Arial" charset="0"/>
                <a:cs typeface="Arial" charset="0"/>
              </a:defRPr>
            </a:lvl7pPr>
            <a:lvl8pPr marL="3429000" indent="-228600" defTabSz="1042988" eaLnBrk="0" fontAlgn="base" hangingPunct="0">
              <a:spcBef>
                <a:spcPct val="0"/>
              </a:spcBef>
              <a:spcAft>
                <a:spcPct val="0"/>
              </a:spcAft>
              <a:defRPr sz="3900" b="1">
                <a:solidFill>
                  <a:srgbClr val="000066"/>
                </a:solidFill>
                <a:latin typeface="Arial" charset="0"/>
                <a:cs typeface="Arial" charset="0"/>
              </a:defRPr>
            </a:lvl8pPr>
            <a:lvl9pPr marL="3886200" indent="-228600" defTabSz="1042988" eaLnBrk="0" fontAlgn="base" hangingPunct="0">
              <a:spcBef>
                <a:spcPct val="0"/>
              </a:spcBef>
              <a:spcAft>
                <a:spcPct val="0"/>
              </a:spcAft>
              <a:defRPr sz="3900" b="1">
                <a:solidFill>
                  <a:srgbClr val="000066"/>
                </a:solidFill>
                <a:latin typeface="Arial" charset="0"/>
                <a:cs typeface="Arial" charset="0"/>
              </a:defRPr>
            </a:lvl9pPr>
          </a:lstStyle>
          <a:p>
            <a:pPr marL="0" marR="0" lvl="0" indent="0" algn="l" defTabSz="1390616" rtl="0" eaLnBrk="1" fontAlgn="base" latinLnBrk="0" hangingPunct="1">
              <a:lnSpc>
                <a:spcPct val="100000"/>
              </a:lnSpc>
              <a:spcBef>
                <a:spcPct val="0"/>
              </a:spcBef>
              <a:spcAft>
                <a:spcPct val="0"/>
              </a:spcAft>
              <a:buClrTx/>
              <a:buSzTx/>
              <a:buFontTx/>
              <a:buNone/>
              <a:tabLst/>
              <a:defRPr/>
            </a:pPr>
            <a:endParaRPr kumimoji="0" lang="en-US" altLang="ja-JP" sz="1600" b="1" i="0" u="none" strike="noStrike" kern="1200" cap="none" spc="0" normalizeH="0" baseline="0" noProof="0">
              <a:ln>
                <a:noFill/>
              </a:ln>
              <a:solidFill>
                <a:srgbClr val="96CCEE"/>
              </a:solidFill>
              <a:effectLst/>
              <a:uLnTx/>
              <a:uFillTx/>
              <a:latin typeface="Arial Narrow" pitchFamily="34" charset="0"/>
              <a:ea typeface="ＭＳ Ｐゴシック" pitchFamily="34" charset="-128"/>
              <a:cs typeface="Arial" charset="0"/>
            </a:endParaRPr>
          </a:p>
        </p:txBody>
      </p:sp>
      <p:sp>
        <p:nvSpPr>
          <p:cNvPr id="1031" name="Rectangle 14"/>
          <p:cNvSpPr>
            <a:spLocks noChangeArrowheads="1"/>
          </p:cNvSpPr>
          <p:nvPr/>
        </p:nvSpPr>
        <p:spPr bwMode="auto">
          <a:xfrm>
            <a:off x="479648" y="6398727"/>
            <a:ext cx="474213" cy="33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panose="020B0604020202020204" pitchFamily="34" charset="0"/>
                <a:cs typeface="Arial" panose="020B0604020202020204" pitchFamily="34" charset="0"/>
              </a:defRPr>
            </a:lvl1pPr>
            <a:lvl2pPr marL="742950" indent="-285750" defTabSz="1042988" eaLnBrk="0" hangingPunct="0">
              <a:defRPr sz="3900" b="1">
                <a:solidFill>
                  <a:srgbClr val="000066"/>
                </a:solidFill>
                <a:latin typeface="Arial" panose="020B0604020202020204" pitchFamily="34" charset="0"/>
                <a:cs typeface="Arial" panose="020B0604020202020204" pitchFamily="34" charset="0"/>
              </a:defRPr>
            </a:lvl2pPr>
            <a:lvl3pPr marL="1143000" indent="-228600" defTabSz="1042988" eaLnBrk="0" hangingPunct="0">
              <a:defRPr sz="3900" b="1">
                <a:solidFill>
                  <a:srgbClr val="000066"/>
                </a:solidFill>
                <a:latin typeface="Arial" panose="020B0604020202020204" pitchFamily="34" charset="0"/>
                <a:cs typeface="Arial" panose="020B0604020202020204" pitchFamily="34" charset="0"/>
              </a:defRPr>
            </a:lvl3pPr>
            <a:lvl4pPr marL="1600200" indent="-228600" defTabSz="1042988" eaLnBrk="0" hangingPunct="0">
              <a:defRPr sz="3900" b="1">
                <a:solidFill>
                  <a:srgbClr val="000066"/>
                </a:solidFill>
                <a:latin typeface="Arial" panose="020B0604020202020204" pitchFamily="34" charset="0"/>
                <a:cs typeface="Arial" panose="020B0604020202020204" pitchFamily="34" charset="0"/>
              </a:defRPr>
            </a:lvl4pPr>
            <a:lvl5pPr marL="2057400" indent="-228600" defTabSz="1042988" eaLnBrk="0" hangingPunct="0">
              <a:defRPr sz="3900" b="1">
                <a:solidFill>
                  <a:srgbClr val="000066"/>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9pPr>
          </a:lstStyle>
          <a:p>
            <a:pPr marL="0" marR="0" lvl="0" indent="0" algn="r" defTabSz="1390616" rtl="0" eaLnBrk="1" fontAlgn="base" latinLnBrk="0" hangingPunct="1">
              <a:lnSpc>
                <a:spcPct val="100000"/>
              </a:lnSpc>
              <a:spcBef>
                <a:spcPct val="0"/>
              </a:spcBef>
              <a:spcAft>
                <a:spcPct val="0"/>
              </a:spcAft>
              <a:buClrTx/>
              <a:buSzTx/>
              <a:buFontTx/>
              <a:buNone/>
              <a:tabLst/>
              <a:defRPr/>
            </a:pPr>
            <a:fld id="{2E6CF27D-D841-4A0D-BE71-06E6F12D013F}" type="slidenum">
              <a:rPr kumimoji="0" lang="ar-SA" altLang="ja-JP" sz="2000" b="1" i="0" u="none" strike="noStrike" kern="1200" cap="none" spc="0" normalizeH="0" baseline="0" noProof="0">
                <a:ln>
                  <a:noFill/>
                </a:ln>
                <a:solidFill>
                  <a:srgbClr val="72BBE8"/>
                </a:solidFill>
                <a:effectLst/>
                <a:uLnTx/>
                <a:uFillTx/>
                <a:latin typeface="Arial Narrow" panose="020B0606020202030204" pitchFamily="34" charset="0"/>
                <a:ea typeface="+mn-ea"/>
                <a:cs typeface="Arial" panose="020B0604020202020204" pitchFamily="34" charset="0"/>
              </a:rPr>
              <a:pPr marL="0" marR="0" lvl="0" indent="0" algn="r" defTabSz="1390616" rtl="0" eaLnBrk="1" fontAlgn="base" latinLnBrk="0" hangingPunct="1">
                <a:lnSpc>
                  <a:spcPct val="100000"/>
                </a:lnSpc>
                <a:spcBef>
                  <a:spcPct val="0"/>
                </a:spcBef>
                <a:spcAft>
                  <a:spcPct val="0"/>
                </a:spcAft>
                <a:buClrTx/>
                <a:buSzTx/>
                <a:buFontTx/>
                <a:buNone/>
                <a:tabLst/>
                <a:defRPr/>
              </a:pPr>
              <a:t>‹#›</a:t>
            </a:fld>
            <a:r>
              <a:rPr kumimoji="0" lang="en-US" altLang="ja-JP" sz="2000" b="1" i="0" u="none" strike="noStrike" kern="1200" cap="none" spc="0" normalizeH="0" baseline="0" noProof="0">
                <a:ln>
                  <a:noFill/>
                </a:ln>
                <a:solidFill>
                  <a:srgbClr val="72BBE8"/>
                </a:solidFill>
                <a:effectLst/>
                <a:uLnTx/>
                <a:uFillTx/>
                <a:latin typeface="Arial Narrow" panose="020B0606020202030204" pitchFamily="34" charset="0"/>
                <a:ea typeface="ＭＳ Ｐゴシック" panose="020B0600070205080204" pitchFamily="34" charset="-128"/>
                <a:cs typeface="Arial" panose="020B0604020202020204" pitchFamily="34" charset="0"/>
              </a:rPr>
              <a:t> </a:t>
            </a:r>
            <a:r>
              <a:rPr kumimoji="0" lang="en-US" altLang="ja-JP" sz="2800" b="1" i="0" u="none" strike="noStrike" kern="1200" cap="none" spc="0" normalizeH="0" baseline="14000" noProof="0">
                <a:ln>
                  <a:noFill/>
                </a:ln>
                <a:solidFill>
                  <a:srgbClr val="FFFFFF"/>
                </a:solidFill>
                <a:effectLst/>
                <a:uLnTx/>
                <a:uFillTx/>
                <a:latin typeface="Arial Narrow" panose="020B0606020202030204" pitchFamily="34" charset="0"/>
                <a:ea typeface="ＭＳ Ｐゴシック" panose="020B0600070205080204" pitchFamily="34" charset="-128"/>
                <a:cs typeface="Arial" panose="020B0604020202020204" pitchFamily="34" charset="0"/>
              </a:rPr>
              <a:t>|</a:t>
            </a:r>
          </a:p>
        </p:txBody>
      </p:sp>
      <p:pic>
        <p:nvPicPr>
          <p:cNvPr id="7176" name="Picture 17"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75668" y="6040168"/>
            <a:ext cx="2943021" cy="71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4164763" y="6356977"/>
            <a:ext cx="3862489" cy="364281"/>
          </a:xfrm>
          <a:prstGeom prst="rect">
            <a:avLst/>
          </a:prstGeom>
        </p:spPr>
        <p:txBody>
          <a:bodyPr vert="horz" wrap="square" lIns="80008" tIns="40003" rIns="80008" bIns="40003" numCol="1" anchor="ctr" anchorCtr="0" compatLnSpc="1">
            <a:prstTxWarp prst="textNoShape">
              <a:avLst/>
            </a:prstTxWarp>
          </a:bodyPr>
          <a:lstStyle>
            <a:lvl1pPr algn="ctr">
              <a:defRPr sz="1467">
                <a:solidFill>
                  <a:srgbClr val="898989"/>
                </a:solidFill>
                <a:latin typeface="Arial" charset="0"/>
                <a:cs typeface="Arial" charset="0"/>
              </a:defRPr>
            </a:lvl1pPr>
          </a:lstStyle>
          <a:p>
            <a:pPr defTabSz="1218132" fontAlgn="base">
              <a:spcBef>
                <a:spcPct val="0"/>
              </a:spcBef>
              <a:spcAft>
                <a:spcPct val="0"/>
              </a:spcAft>
              <a:defRPr/>
            </a:pPr>
            <a:endParaRPr lang="en-GB" b="1"/>
          </a:p>
        </p:txBody>
      </p:sp>
    </p:spTree>
    <p:extLst>
      <p:ext uri="{BB962C8B-B14F-4D97-AF65-F5344CB8AC3E}">
        <p14:creationId xmlns:p14="http://schemas.microsoft.com/office/powerpoint/2010/main" val="383233844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hf hdr="0" ftr="0" dt="0"/>
  <p:txStyles>
    <p:titleStyle>
      <a:lvl1pPr algn="ctr" defTabSz="1215766" rtl="0" eaLnBrk="0" fontAlgn="base" hangingPunct="0">
        <a:spcBef>
          <a:spcPct val="0"/>
        </a:spcBef>
        <a:spcAft>
          <a:spcPct val="0"/>
        </a:spcAft>
        <a:defRPr sz="4667" b="1">
          <a:solidFill>
            <a:srgbClr val="000066"/>
          </a:solidFill>
          <a:latin typeface="+mj-lt"/>
          <a:ea typeface="+mj-ea"/>
          <a:cs typeface="+mj-cs"/>
        </a:defRPr>
      </a:lvl1pPr>
      <a:lvl2pPr algn="ctr" defTabSz="1215766" rtl="0" eaLnBrk="0" fontAlgn="base" hangingPunct="0">
        <a:spcBef>
          <a:spcPct val="0"/>
        </a:spcBef>
        <a:spcAft>
          <a:spcPct val="0"/>
        </a:spcAft>
        <a:defRPr sz="4667" b="1">
          <a:solidFill>
            <a:srgbClr val="000066"/>
          </a:solidFill>
          <a:latin typeface="Arial" charset="0"/>
          <a:cs typeface="Arial" charset="0"/>
        </a:defRPr>
      </a:lvl2pPr>
      <a:lvl3pPr algn="ctr" defTabSz="1215766" rtl="0" eaLnBrk="0" fontAlgn="base" hangingPunct="0">
        <a:spcBef>
          <a:spcPct val="0"/>
        </a:spcBef>
        <a:spcAft>
          <a:spcPct val="0"/>
        </a:spcAft>
        <a:defRPr sz="4667" b="1">
          <a:solidFill>
            <a:srgbClr val="000066"/>
          </a:solidFill>
          <a:latin typeface="Arial" charset="0"/>
          <a:cs typeface="Arial" charset="0"/>
        </a:defRPr>
      </a:lvl3pPr>
      <a:lvl4pPr algn="ctr" defTabSz="1215766" rtl="0" eaLnBrk="0" fontAlgn="base" hangingPunct="0">
        <a:spcBef>
          <a:spcPct val="0"/>
        </a:spcBef>
        <a:spcAft>
          <a:spcPct val="0"/>
        </a:spcAft>
        <a:defRPr sz="4667" b="1">
          <a:solidFill>
            <a:srgbClr val="000066"/>
          </a:solidFill>
          <a:latin typeface="Arial" charset="0"/>
          <a:cs typeface="Arial" charset="0"/>
        </a:defRPr>
      </a:lvl4pPr>
      <a:lvl5pPr algn="ctr" defTabSz="1215766" rtl="0" eaLnBrk="0" fontAlgn="base" hangingPunct="0">
        <a:spcBef>
          <a:spcPct val="0"/>
        </a:spcBef>
        <a:spcAft>
          <a:spcPct val="0"/>
        </a:spcAft>
        <a:defRPr sz="4667" b="1">
          <a:solidFill>
            <a:srgbClr val="000066"/>
          </a:solidFill>
          <a:latin typeface="Arial" charset="0"/>
          <a:cs typeface="Arial" charset="0"/>
        </a:defRPr>
      </a:lvl5pPr>
      <a:lvl6pPr marL="533371" algn="ctr" defTabSz="1216764" rtl="0" fontAlgn="base">
        <a:spcBef>
          <a:spcPct val="0"/>
        </a:spcBef>
        <a:spcAft>
          <a:spcPct val="0"/>
        </a:spcAft>
        <a:defRPr sz="4667" b="1">
          <a:solidFill>
            <a:srgbClr val="000066"/>
          </a:solidFill>
          <a:latin typeface="Arial" charset="0"/>
          <a:cs typeface="Arial" charset="0"/>
        </a:defRPr>
      </a:lvl6pPr>
      <a:lvl7pPr marL="1066739" algn="ctr" defTabSz="1216764" rtl="0" fontAlgn="base">
        <a:spcBef>
          <a:spcPct val="0"/>
        </a:spcBef>
        <a:spcAft>
          <a:spcPct val="0"/>
        </a:spcAft>
        <a:defRPr sz="4667" b="1">
          <a:solidFill>
            <a:srgbClr val="000066"/>
          </a:solidFill>
          <a:latin typeface="Arial" charset="0"/>
          <a:cs typeface="Arial" charset="0"/>
        </a:defRPr>
      </a:lvl7pPr>
      <a:lvl8pPr marL="1600111" algn="ctr" defTabSz="1216764" rtl="0" fontAlgn="base">
        <a:spcBef>
          <a:spcPct val="0"/>
        </a:spcBef>
        <a:spcAft>
          <a:spcPct val="0"/>
        </a:spcAft>
        <a:defRPr sz="4667" b="1">
          <a:solidFill>
            <a:srgbClr val="000066"/>
          </a:solidFill>
          <a:latin typeface="Arial" charset="0"/>
          <a:cs typeface="Arial" charset="0"/>
        </a:defRPr>
      </a:lvl8pPr>
      <a:lvl9pPr marL="2133483" algn="ctr" defTabSz="1216764" rtl="0" fontAlgn="base">
        <a:spcBef>
          <a:spcPct val="0"/>
        </a:spcBef>
        <a:spcAft>
          <a:spcPct val="0"/>
        </a:spcAft>
        <a:defRPr sz="4667" b="1">
          <a:solidFill>
            <a:srgbClr val="000066"/>
          </a:solidFill>
          <a:latin typeface="Arial" charset="0"/>
          <a:cs typeface="Arial" charset="0"/>
        </a:defRPr>
      </a:lvl9pPr>
    </p:titleStyle>
    <p:bodyStyle>
      <a:lvl1pPr marL="454039" indent="-454039" algn="l" defTabSz="1215766" rtl="0" eaLnBrk="0" fontAlgn="base" hangingPunct="0">
        <a:spcBef>
          <a:spcPct val="80000"/>
        </a:spcBef>
        <a:spcAft>
          <a:spcPct val="0"/>
        </a:spcAft>
        <a:buClr>
          <a:srgbClr val="1E7FB8"/>
        </a:buClr>
        <a:buFont typeface="Wingdings" panose="05000000000000000000" pitchFamily="2" charset="2"/>
        <a:buChar char="l"/>
        <a:defRPr sz="3333">
          <a:solidFill>
            <a:srgbClr val="000066"/>
          </a:solidFill>
          <a:latin typeface="+mn-lt"/>
          <a:ea typeface="+mn-ea"/>
          <a:cs typeface="+mn-cs"/>
        </a:defRPr>
      </a:lvl1pPr>
      <a:lvl2pPr marL="1071203" indent="-374367" algn="l" defTabSz="1215766" rtl="0" eaLnBrk="0" fontAlgn="base" hangingPunct="0">
        <a:spcBef>
          <a:spcPct val="20000"/>
        </a:spcBef>
        <a:spcAft>
          <a:spcPct val="0"/>
        </a:spcAft>
        <a:buClr>
          <a:srgbClr val="1E7FB8"/>
        </a:buClr>
        <a:buFont typeface="Arial" panose="020B0604020202020204" pitchFamily="34" charset="0"/>
        <a:buChar char="–"/>
        <a:defRPr sz="2800">
          <a:solidFill>
            <a:srgbClr val="000066"/>
          </a:solidFill>
          <a:latin typeface="+mn-lt"/>
          <a:cs typeface="+mn-cs"/>
        </a:defRPr>
      </a:lvl2pPr>
      <a:lvl3pPr marL="1671678" indent="-357710" algn="l" defTabSz="1215766" rtl="0" eaLnBrk="0" fontAlgn="base" hangingPunct="0">
        <a:spcBef>
          <a:spcPct val="20000"/>
        </a:spcBef>
        <a:spcAft>
          <a:spcPct val="0"/>
        </a:spcAft>
        <a:buClr>
          <a:srgbClr val="1E7FB8"/>
        </a:buClr>
        <a:buChar char="•"/>
        <a:defRPr sz="2800">
          <a:solidFill>
            <a:srgbClr val="000066"/>
          </a:solidFill>
          <a:latin typeface="Arial Narrow" pitchFamily="34" charset="0"/>
          <a:cs typeface="+mn-cs"/>
        </a:defRPr>
      </a:lvl3pPr>
      <a:lvl4pPr marL="2214667" indent="-300219" algn="l" defTabSz="1215766" rtl="0" eaLnBrk="0" fontAlgn="base" hangingPunct="0">
        <a:spcBef>
          <a:spcPct val="20000"/>
        </a:spcBef>
        <a:spcAft>
          <a:spcPct val="0"/>
        </a:spcAft>
        <a:buClr>
          <a:srgbClr val="1E7FB8"/>
        </a:buClr>
        <a:buChar char="–"/>
        <a:defRPr sz="2800">
          <a:solidFill>
            <a:srgbClr val="000066"/>
          </a:solidFill>
          <a:latin typeface="Arial Narrow" pitchFamily="34" charset="0"/>
          <a:cs typeface="+mn-cs"/>
        </a:defRPr>
      </a:lvl4pPr>
      <a:lvl5pPr marL="2644649" indent="-190910" algn="r" defTabSz="1215766" rtl="1" eaLnBrk="0" fontAlgn="base" hangingPunct="0">
        <a:spcBef>
          <a:spcPct val="20000"/>
        </a:spcBef>
        <a:spcAft>
          <a:spcPct val="0"/>
        </a:spcAft>
        <a:buChar char="»"/>
        <a:defRPr sz="2667">
          <a:solidFill>
            <a:srgbClr val="000066"/>
          </a:solidFill>
          <a:latin typeface="+mn-lt"/>
          <a:cs typeface="+mn-cs"/>
        </a:defRPr>
      </a:lvl5pPr>
      <a:lvl6pPr marL="3179839" indent="-192626" algn="r" defTabSz="1216764" rtl="1" fontAlgn="base">
        <a:spcBef>
          <a:spcPct val="20000"/>
        </a:spcBef>
        <a:spcAft>
          <a:spcPct val="0"/>
        </a:spcAft>
        <a:buChar char="»"/>
        <a:defRPr sz="2667">
          <a:solidFill>
            <a:srgbClr val="000066"/>
          </a:solidFill>
          <a:latin typeface="+mn-lt"/>
          <a:cs typeface="+mn-cs"/>
        </a:defRPr>
      </a:lvl6pPr>
      <a:lvl7pPr marL="3713242" indent="-192626" algn="r" defTabSz="1216764" rtl="1" fontAlgn="base">
        <a:spcBef>
          <a:spcPct val="20000"/>
        </a:spcBef>
        <a:spcAft>
          <a:spcPct val="0"/>
        </a:spcAft>
        <a:buChar char="»"/>
        <a:defRPr sz="2667">
          <a:solidFill>
            <a:srgbClr val="000066"/>
          </a:solidFill>
          <a:latin typeface="+mn-lt"/>
          <a:cs typeface="+mn-cs"/>
        </a:defRPr>
      </a:lvl7pPr>
      <a:lvl8pPr marL="4246596" indent="-192626" algn="r" defTabSz="1216764" rtl="1" fontAlgn="base">
        <a:spcBef>
          <a:spcPct val="20000"/>
        </a:spcBef>
        <a:spcAft>
          <a:spcPct val="0"/>
        </a:spcAft>
        <a:buChar char="»"/>
        <a:defRPr sz="2667">
          <a:solidFill>
            <a:srgbClr val="000066"/>
          </a:solidFill>
          <a:latin typeface="+mn-lt"/>
          <a:cs typeface="+mn-cs"/>
        </a:defRPr>
      </a:lvl8pPr>
      <a:lvl9pPr marL="4779951" indent="-192626" algn="r" defTabSz="1216764" rtl="1" fontAlgn="base">
        <a:spcBef>
          <a:spcPct val="20000"/>
        </a:spcBef>
        <a:spcAft>
          <a:spcPct val="0"/>
        </a:spcAft>
        <a:buChar char="»"/>
        <a:defRPr sz="2667">
          <a:solidFill>
            <a:srgbClr val="000066"/>
          </a:solidFill>
          <a:latin typeface="+mn-lt"/>
          <a:cs typeface="+mn-cs"/>
        </a:defRPr>
      </a:lvl9pPr>
    </p:bodyStyle>
    <p:otherStyle>
      <a:defPPr>
        <a:defRPr lang="ja-JP"/>
      </a:defPPr>
      <a:lvl1pPr marL="0" algn="l" defTabSz="1066739" rtl="0" eaLnBrk="1" latinLnBrk="0" hangingPunct="1">
        <a:defRPr kumimoji="1" sz="2133" kern="1200">
          <a:solidFill>
            <a:schemeClr val="tx1"/>
          </a:solidFill>
          <a:latin typeface="+mn-lt"/>
          <a:ea typeface="+mn-ea"/>
          <a:cs typeface="+mn-cs"/>
        </a:defRPr>
      </a:lvl1pPr>
      <a:lvl2pPr marL="533371" algn="l" defTabSz="1066739" rtl="0" eaLnBrk="1" latinLnBrk="0" hangingPunct="1">
        <a:defRPr kumimoji="1" sz="2133" kern="1200">
          <a:solidFill>
            <a:schemeClr val="tx1"/>
          </a:solidFill>
          <a:latin typeface="+mn-lt"/>
          <a:ea typeface="+mn-ea"/>
          <a:cs typeface="+mn-cs"/>
        </a:defRPr>
      </a:lvl2pPr>
      <a:lvl3pPr marL="1066739" algn="l" defTabSz="1066739" rtl="0" eaLnBrk="1" latinLnBrk="0" hangingPunct="1">
        <a:defRPr kumimoji="1" sz="2133" kern="1200">
          <a:solidFill>
            <a:schemeClr val="tx1"/>
          </a:solidFill>
          <a:latin typeface="+mn-lt"/>
          <a:ea typeface="+mn-ea"/>
          <a:cs typeface="+mn-cs"/>
        </a:defRPr>
      </a:lvl3pPr>
      <a:lvl4pPr marL="1600111" algn="l" defTabSz="1066739" rtl="0" eaLnBrk="1" latinLnBrk="0" hangingPunct="1">
        <a:defRPr kumimoji="1" sz="2133" kern="1200">
          <a:solidFill>
            <a:schemeClr val="tx1"/>
          </a:solidFill>
          <a:latin typeface="+mn-lt"/>
          <a:ea typeface="+mn-ea"/>
          <a:cs typeface="+mn-cs"/>
        </a:defRPr>
      </a:lvl4pPr>
      <a:lvl5pPr marL="2133483" algn="l" defTabSz="1066739" rtl="0" eaLnBrk="1" latinLnBrk="0" hangingPunct="1">
        <a:defRPr kumimoji="1" sz="2133" kern="1200">
          <a:solidFill>
            <a:schemeClr val="tx1"/>
          </a:solidFill>
          <a:latin typeface="+mn-lt"/>
          <a:ea typeface="+mn-ea"/>
          <a:cs typeface="+mn-cs"/>
        </a:defRPr>
      </a:lvl5pPr>
      <a:lvl6pPr marL="2666852" algn="l" defTabSz="1066739" rtl="0" eaLnBrk="1" latinLnBrk="0" hangingPunct="1">
        <a:defRPr kumimoji="1" sz="2133" kern="1200">
          <a:solidFill>
            <a:schemeClr val="tx1"/>
          </a:solidFill>
          <a:latin typeface="+mn-lt"/>
          <a:ea typeface="+mn-ea"/>
          <a:cs typeface="+mn-cs"/>
        </a:defRPr>
      </a:lvl6pPr>
      <a:lvl7pPr marL="3200224" algn="l" defTabSz="1066739" rtl="0" eaLnBrk="1" latinLnBrk="0" hangingPunct="1">
        <a:defRPr kumimoji="1" sz="2133" kern="1200">
          <a:solidFill>
            <a:schemeClr val="tx1"/>
          </a:solidFill>
          <a:latin typeface="+mn-lt"/>
          <a:ea typeface="+mn-ea"/>
          <a:cs typeface="+mn-cs"/>
        </a:defRPr>
      </a:lvl7pPr>
      <a:lvl8pPr marL="3733592" algn="l" defTabSz="1066739" rtl="0" eaLnBrk="1" latinLnBrk="0" hangingPunct="1">
        <a:defRPr kumimoji="1" sz="2133" kern="1200">
          <a:solidFill>
            <a:schemeClr val="tx1"/>
          </a:solidFill>
          <a:latin typeface="+mn-lt"/>
          <a:ea typeface="+mn-ea"/>
          <a:cs typeface="+mn-cs"/>
        </a:defRPr>
      </a:lvl8pPr>
      <a:lvl9pPr marL="4266963" algn="l" defTabSz="1066739" rtl="0" eaLnBrk="1" latinLnBrk="0" hangingPunct="1">
        <a:defRPr kumimoji="1" sz="21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2176"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7"/>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sp>
        <p:nvSpPr>
          <p:cNvPr id="1034" name="Working Draft" hidden="1"/>
          <p:cNvSpPr txBox="1">
            <a:spLocks noChangeArrowheads="1"/>
          </p:cNvSpPr>
          <p:nvPr/>
        </p:nvSpPr>
        <p:spPr bwMode="auto">
          <a:xfrm rot="5400000">
            <a:off x="11152801" y="1980017"/>
            <a:ext cx="1888337"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12" b="0" i="0" u="none" strike="noStrike" kern="1200" cap="none" spc="0" normalizeH="0" baseline="0" noProof="0">
                <a:ln>
                  <a:noFill/>
                </a:ln>
                <a:solidFill>
                  <a:srgbClr val="808080"/>
                </a:solidFill>
                <a:effectLst/>
                <a:uLnTx/>
                <a:uFillTx/>
                <a:latin typeface="Calibri"/>
                <a:ea typeface="+mn-ea"/>
                <a:cs typeface="+mn-cs"/>
              </a:rPr>
              <a:t>Last Modified 26/04/2019 10:21 Romance Standard Time</a:t>
            </a:r>
            <a:endParaRPr kumimoji="0" lang="en-GB" sz="1632" b="0" i="0" u="none" strike="noStrike" kern="1200" cap="none" spc="0" normalizeH="0" baseline="0" noProof="0" dirty="0">
              <a:ln>
                <a:noFill/>
              </a:ln>
              <a:solidFill>
                <a:srgbClr val="808080"/>
              </a:solidFill>
              <a:effectLst/>
              <a:uLnTx/>
              <a:uFillTx/>
              <a:latin typeface="Calibri"/>
              <a:ea typeface="+mn-ea"/>
              <a:cs typeface="+mn-cs"/>
            </a:endParaRPr>
          </a:p>
        </p:txBody>
      </p:sp>
      <p:sp>
        <p:nvSpPr>
          <p:cNvPr id="1035" name="Printed" hidden="1"/>
          <p:cNvSpPr txBox="1">
            <a:spLocks noChangeArrowheads="1"/>
          </p:cNvSpPr>
          <p:nvPr/>
        </p:nvSpPr>
        <p:spPr bwMode="auto">
          <a:xfrm rot="5400000">
            <a:off x="11284247" y="4197997"/>
            <a:ext cx="162544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12" b="0" i="0" u="none" strike="noStrike" kern="1200" cap="none" spc="0" normalizeH="0" baseline="0" noProof="0">
                <a:ln>
                  <a:noFill/>
                </a:ln>
                <a:solidFill>
                  <a:srgbClr val="808080"/>
                </a:solidFill>
                <a:effectLst/>
                <a:uLnTx/>
                <a:uFillTx/>
                <a:latin typeface="Calibri"/>
                <a:ea typeface="+mn-ea"/>
                <a:cs typeface="+mn-cs"/>
              </a:rPr>
              <a:t>Printed 25/04/2019 12:26 Romance Standard Time</a:t>
            </a:r>
            <a:endParaRPr kumimoji="0" lang="en-GB" sz="1632" b="0" i="0" u="none" strike="noStrike" kern="1200" cap="none" spc="0" normalizeH="0" baseline="0" noProof="0" dirty="0">
              <a:ln>
                <a:noFill/>
              </a:ln>
              <a:solidFill>
                <a:srgbClr val="808080"/>
              </a:solidFill>
              <a:effectLst/>
              <a:uLnTx/>
              <a:uFillTx/>
              <a:latin typeface="Calibri"/>
              <a:ea typeface="+mn-ea"/>
              <a:cs typeface="+mn-cs"/>
            </a:endParaRPr>
          </a:p>
        </p:txBody>
      </p:sp>
      <p:sp>
        <p:nvSpPr>
          <p:cNvPr id="19" name="Title Placeholder 2"/>
          <p:cNvSpPr>
            <a:spLocks noGrp="1" noChangeArrowheads="1"/>
          </p:cNvSpPr>
          <p:nvPr>
            <p:ph type="title"/>
          </p:nvPr>
        </p:nvSpPr>
        <p:spPr bwMode="auto">
          <a:xfrm>
            <a:off x="233258" y="250104"/>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latinLnBrk="0"/>
            <a:r>
              <a:rPr lang="en-US"/>
              <a:t>Click to edit Master title style</a:t>
            </a:r>
            <a:endParaRPr lang="en-GB" noProof="0" dirty="0"/>
          </a:p>
        </p:txBody>
      </p:sp>
      <p:sp>
        <p:nvSpPr>
          <p:cNvPr id="10" name="1. On-page tracker" hidden="1"/>
          <p:cNvSpPr>
            <a:spLocks noChangeArrowheads="1"/>
          </p:cNvSpPr>
          <p:nvPr/>
        </p:nvSpPr>
        <p:spPr bwMode="auto">
          <a:xfrm>
            <a:off x="233258" y="60960"/>
            <a:ext cx="56791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all" spc="0" normalizeH="0" baseline="0" noProof="0" dirty="0">
                <a:ln>
                  <a:noFill/>
                </a:ln>
                <a:solidFill>
                  <a:srgbClr val="808080"/>
                </a:solidFill>
                <a:effectLst/>
                <a:uLnTx/>
                <a:uFillTx/>
                <a:latin typeface="Calibri"/>
                <a:ea typeface="+mn-ea"/>
                <a:cs typeface="+mn-cs"/>
              </a:rPr>
              <a:t>Tracker</a:t>
            </a:r>
          </a:p>
        </p:txBody>
      </p:sp>
      <p:sp>
        <p:nvSpPr>
          <p:cNvPr id="11" name="3. Unit of measure" hidden="1"/>
          <p:cNvSpPr txBox="1">
            <a:spLocks noChangeArrowheads="1"/>
          </p:cNvSpPr>
          <p:nvPr/>
        </p:nvSpPr>
        <p:spPr bwMode="auto">
          <a:xfrm>
            <a:off x="233258" y="581377"/>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8080"/>
                </a:solidFill>
                <a:effectLst/>
                <a:uLnTx/>
                <a:uFillTx/>
                <a:latin typeface="Calibri"/>
                <a:ea typeface="+mn-ea"/>
                <a:cs typeface="+mn-cs"/>
              </a:rPr>
              <a:t>Subtitle</a:t>
            </a:r>
          </a:p>
        </p:txBody>
      </p:sp>
      <p:sp>
        <p:nvSpPr>
          <p:cNvPr id="3" name="Text Placeholder 2"/>
          <p:cNvSpPr>
            <a:spLocks noGrp="1"/>
          </p:cNvSpPr>
          <p:nvPr userDrawn="1">
            <p:ph type="body" idx="1"/>
          </p:nvPr>
        </p:nvSpPr>
        <p:spPr bwMode="auto">
          <a:xfrm>
            <a:off x="1976208" y="1991016"/>
            <a:ext cx="5853024" cy="1231106"/>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GB" dirty="0"/>
          </a:p>
        </p:txBody>
      </p:sp>
      <p:grpSp>
        <p:nvGrpSpPr>
          <p:cNvPr id="15" name="ACET" hidden="1"/>
          <p:cNvGrpSpPr>
            <a:grpSpLocks/>
          </p:cNvGrpSpPr>
          <p:nvPr userDrawn="1"/>
        </p:nvGrpSpPr>
        <p:grpSpPr bwMode="auto">
          <a:xfrm>
            <a:off x="1976207" y="1291401"/>
            <a:ext cx="5801189" cy="510220"/>
            <a:chOff x="915" y="715"/>
            <a:chExt cx="2686" cy="315"/>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8080"/>
                  </a:solidFill>
                  <a:effectLst/>
                  <a:uLnTx/>
                  <a:uFillTx/>
                  <a:latin typeface="Calibri"/>
                  <a:ea typeface="+mn-ea"/>
                  <a:cs typeface="+mn-cs"/>
                </a:rPr>
                <a:t>Unit of measure</a:t>
              </a:r>
            </a:p>
          </p:txBody>
        </p:sp>
      </p:grpSp>
      <p:sp>
        <p:nvSpPr>
          <p:cNvPr id="23" name="doc id"/>
          <p:cNvSpPr>
            <a:spLocks noChangeArrowheads="1"/>
          </p:cNvSpPr>
          <p:nvPr userDrawn="1"/>
        </p:nvSpPr>
        <p:spPr bwMode="auto">
          <a:xfrm>
            <a:off x="11064590" y="60960"/>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526" rtl="0" eaLnBrk="1" fontAlgn="auto" latinLnBrk="0" hangingPunct="1">
              <a:lnSpc>
                <a:spcPct val="100000"/>
              </a:lnSpc>
              <a:spcBef>
                <a:spcPts val="0"/>
              </a:spcBef>
              <a:spcAft>
                <a:spcPts val="0"/>
              </a:spcAft>
              <a:buClrTx/>
              <a:buSzTx/>
              <a:buFontTx/>
              <a:buNone/>
              <a:tabLst/>
              <a:defRPr/>
            </a:pPr>
            <a:endParaRPr kumimoji="0" lang="en-GB" sz="816" b="0" i="0" u="none" strike="noStrike" kern="1200" cap="none" spc="0" normalizeH="0" baseline="0" noProof="0" dirty="0">
              <a:ln>
                <a:noFill/>
              </a:ln>
              <a:solidFill>
                <a:srgbClr val="808080"/>
              </a:solidFill>
              <a:effectLst/>
              <a:uLnTx/>
              <a:uFillTx/>
              <a:latin typeface="Calibri"/>
              <a:ea typeface="+mn-ea"/>
              <a:cs typeface="+mn-cs"/>
            </a:endParaRPr>
          </a:p>
        </p:txBody>
      </p:sp>
      <p:sp>
        <p:nvSpPr>
          <p:cNvPr id="13" name="4. Footnote" hidden="1"/>
          <p:cNvSpPr txBox="1">
            <a:spLocks noChangeArrowheads="1"/>
          </p:cNvSpPr>
          <p:nvPr/>
        </p:nvSpPr>
        <p:spPr bwMode="auto">
          <a:xfrm>
            <a:off x="233258" y="6443644"/>
            <a:ext cx="980959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69850" marR="0" lvl="0" indent="-69850" algn="l" defTabSz="89535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808080"/>
                </a:solidFill>
                <a:effectLst/>
                <a:uLnTx/>
                <a:uFillTx/>
                <a:latin typeface="Calibri"/>
                <a:ea typeface="+mn-ea"/>
                <a:cs typeface="+mn-cs"/>
              </a:rPr>
              <a:t>1 Footnote</a:t>
            </a:r>
          </a:p>
        </p:txBody>
      </p:sp>
      <p:sp>
        <p:nvSpPr>
          <p:cNvPr id="14" name="5. Source" hidden="1"/>
          <p:cNvSpPr>
            <a:spLocks noChangeArrowheads="1"/>
          </p:cNvSpPr>
          <p:nvPr/>
        </p:nvSpPr>
        <p:spPr bwMode="auto">
          <a:xfrm>
            <a:off x="233258" y="6598590"/>
            <a:ext cx="980959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4175" marR="0" lvl="0" indent="-384175" algn="l" defTabSz="9135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808080"/>
                </a:solidFill>
                <a:effectLst/>
                <a:uLnTx/>
                <a:uFillTx/>
                <a:latin typeface="Calibri"/>
                <a:ea typeface="+mn-ea"/>
                <a:cs typeface="+mn-cs"/>
              </a:rPr>
              <a:t>SOURCE: Source</a:t>
            </a:r>
          </a:p>
        </p:txBody>
      </p:sp>
      <p:pic>
        <p:nvPicPr>
          <p:cNvPr id="61" name="Picture 4" descr="Image result for world health organisation logo png">
            <a:extLst>
              <a:ext uri="{FF2B5EF4-FFF2-40B4-BE49-F238E27FC236}">
                <a16:creationId xmlns:a16="http://schemas.microsoft.com/office/drawing/2014/main" id="{1901E534-79ED-4DAE-B9B2-9AA9ADE57812}"/>
              </a:ext>
            </a:extLst>
          </p:cNvPr>
          <p:cNvPicPr>
            <a:picLocks noChangeAspect="1" noChangeArrowheads="1"/>
          </p:cNvPicPr>
          <p:nvPr userDrawn="1"/>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10" t="16692" r="11310" b="16692"/>
          <a:stretch/>
        </p:blipFill>
        <p:spPr bwMode="auto">
          <a:xfrm>
            <a:off x="10312789" y="6364375"/>
            <a:ext cx="1254190" cy="431894"/>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LegendBoxes" hidden="1">
            <a:extLst>
              <a:ext uri="{FF2B5EF4-FFF2-40B4-BE49-F238E27FC236}">
                <a16:creationId xmlns:a16="http://schemas.microsoft.com/office/drawing/2014/main" id="{86211F76-FD48-44BA-B3E2-6DFAEAC418C8}"/>
              </a:ext>
            </a:extLst>
          </p:cNvPr>
          <p:cNvGrpSpPr>
            <a:grpSpLocks/>
          </p:cNvGrpSpPr>
          <p:nvPr userDrawn="1"/>
        </p:nvGrpSpPr>
        <p:grpSpPr bwMode="auto">
          <a:xfrm>
            <a:off x="11255479" y="319405"/>
            <a:ext cx="703263" cy="996951"/>
            <a:chOff x="4936" y="176"/>
            <a:chExt cx="443" cy="628"/>
          </a:xfrm>
        </p:grpSpPr>
        <p:sp>
          <p:nvSpPr>
            <p:cNvPr id="64" name="Legend1">
              <a:extLst>
                <a:ext uri="{FF2B5EF4-FFF2-40B4-BE49-F238E27FC236}">
                  <a16:creationId xmlns:a16="http://schemas.microsoft.com/office/drawing/2014/main" id="{DE0B4BDA-4EFE-4E32-9210-EAA8C606F7B5}"/>
                </a:ext>
              </a:extLst>
            </p:cNvPr>
            <p:cNvSpPr>
              <a:spLocks noChangeArrowheads="1"/>
            </p:cNvSpPr>
            <p:nvPr/>
          </p:nvSpPr>
          <p:spPr bwMode="auto">
            <a:xfrm>
              <a:off x="5096" y="17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5" name="LegendRectangle1">
              <a:extLst>
                <a:ext uri="{FF2B5EF4-FFF2-40B4-BE49-F238E27FC236}">
                  <a16:creationId xmlns:a16="http://schemas.microsoft.com/office/drawing/2014/main" id="{ACDCF147-0483-4B18-8955-F427E66FB128}"/>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Legend2">
              <a:extLst>
                <a:ext uri="{FF2B5EF4-FFF2-40B4-BE49-F238E27FC236}">
                  <a16:creationId xmlns:a16="http://schemas.microsoft.com/office/drawing/2014/main" id="{2337564F-E44B-46D8-9A17-F1ADDD1A8886}"/>
                </a:ext>
              </a:extLst>
            </p:cNvPr>
            <p:cNvSpPr>
              <a:spLocks noChangeArrowheads="1"/>
            </p:cNvSpPr>
            <p:nvPr/>
          </p:nvSpPr>
          <p:spPr bwMode="auto">
            <a:xfrm>
              <a:off x="5096" y="34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7" name="LegendRectangle2">
              <a:extLst>
                <a:ext uri="{FF2B5EF4-FFF2-40B4-BE49-F238E27FC236}">
                  <a16:creationId xmlns:a16="http://schemas.microsoft.com/office/drawing/2014/main" id="{33BE4D4E-2945-4D9E-9C76-F84F8F6E8075}"/>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8" name="Legend3">
              <a:extLst>
                <a:ext uri="{FF2B5EF4-FFF2-40B4-BE49-F238E27FC236}">
                  <a16:creationId xmlns:a16="http://schemas.microsoft.com/office/drawing/2014/main" id="{2E7BA6F0-35AD-4E48-AFCB-9EE851CFCC71}"/>
                </a:ext>
              </a:extLst>
            </p:cNvPr>
            <p:cNvSpPr>
              <a:spLocks noChangeArrowheads="1"/>
            </p:cNvSpPr>
            <p:nvPr/>
          </p:nvSpPr>
          <p:spPr bwMode="auto">
            <a:xfrm>
              <a:off x="5096" y="517"/>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9" name="LegendRectangle3">
              <a:extLst>
                <a:ext uri="{FF2B5EF4-FFF2-40B4-BE49-F238E27FC236}">
                  <a16:creationId xmlns:a16="http://schemas.microsoft.com/office/drawing/2014/main" id="{6ACD67DB-B63B-4CBC-84A6-F87A738E8948}"/>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0" name="Legend4">
              <a:extLst>
                <a:ext uri="{FF2B5EF4-FFF2-40B4-BE49-F238E27FC236}">
                  <a16:creationId xmlns:a16="http://schemas.microsoft.com/office/drawing/2014/main" id="{7CA44096-F694-4D85-9261-0DC725BDC64C}"/>
                </a:ext>
              </a:extLst>
            </p:cNvPr>
            <p:cNvSpPr>
              <a:spLocks noChangeArrowheads="1"/>
            </p:cNvSpPr>
            <p:nvPr/>
          </p:nvSpPr>
          <p:spPr bwMode="auto">
            <a:xfrm>
              <a:off x="5096" y="688"/>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1" name="LegendRectangle4">
              <a:extLst>
                <a:ext uri="{FF2B5EF4-FFF2-40B4-BE49-F238E27FC236}">
                  <a16:creationId xmlns:a16="http://schemas.microsoft.com/office/drawing/2014/main" id="{83E49792-BF2C-4941-8795-B438819942A3}"/>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72" name="LegendLines" hidden="1">
            <a:extLst>
              <a:ext uri="{FF2B5EF4-FFF2-40B4-BE49-F238E27FC236}">
                <a16:creationId xmlns:a16="http://schemas.microsoft.com/office/drawing/2014/main" id="{E53272FE-E6BB-4D61-881D-096957B7BF90}"/>
              </a:ext>
            </a:extLst>
          </p:cNvPr>
          <p:cNvGrpSpPr>
            <a:grpSpLocks/>
          </p:cNvGrpSpPr>
          <p:nvPr userDrawn="1"/>
        </p:nvGrpSpPr>
        <p:grpSpPr bwMode="auto">
          <a:xfrm>
            <a:off x="10947504" y="319405"/>
            <a:ext cx="1011238" cy="730251"/>
            <a:chOff x="4750" y="176"/>
            <a:chExt cx="637" cy="460"/>
          </a:xfrm>
        </p:grpSpPr>
        <p:sp>
          <p:nvSpPr>
            <p:cNvPr id="73" name="LineLegend1">
              <a:extLst>
                <a:ext uri="{FF2B5EF4-FFF2-40B4-BE49-F238E27FC236}">
                  <a16:creationId xmlns:a16="http://schemas.microsoft.com/office/drawing/2014/main" id="{C2F392F3-480D-4FD7-848C-1A22C28CAE32}"/>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4" name="LineLegend2">
              <a:extLst>
                <a:ext uri="{FF2B5EF4-FFF2-40B4-BE49-F238E27FC236}">
                  <a16:creationId xmlns:a16="http://schemas.microsoft.com/office/drawing/2014/main" id="{0A73ECA0-A6B8-4638-942C-0ED309810BD1}"/>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5" name="LineLegend3">
              <a:extLst>
                <a:ext uri="{FF2B5EF4-FFF2-40B4-BE49-F238E27FC236}">
                  <a16:creationId xmlns:a16="http://schemas.microsoft.com/office/drawing/2014/main" id="{541FABAA-8C8A-4273-ABFE-1BEC07505535}"/>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6" name="Legend1">
              <a:extLst>
                <a:ext uri="{FF2B5EF4-FFF2-40B4-BE49-F238E27FC236}">
                  <a16:creationId xmlns:a16="http://schemas.microsoft.com/office/drawing/2014/main" id="{D7798540-23B7-4498-918E-5759ED0C5C28}"/>
                </a:ext>
              </a:extLst>
            </p:cNvPr>
            <p:cNvSpPr>
              <a:spLocks noChangeArrowheads="1"/>
            </p:cNvSpPr>
            <p:nvPr/>
          </p:nvSpPr>
          <p:spPr bwMode="auto">
            <a:xfrm>
              <a:off x="5104" y="17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7" name="Legend2">
              <a:extLst>
                <a:ext uri="{FF2B5EF4-FFF2-40B4-BE49-F238E27FC236}">
                  <a16:creationId xmlns:a16="http://schemas.microsoft.com/office/drawing/2014/main" id="{33270980-4363-4DAA-AD5F-03C262E89798}"/>
                </a:ext>
              </a:extLst>
            </p:cNvPr>
            <p:cNvSpPr>
              <a:spLocks noChangeArrowheads="1"/>
            </p:cNvSpPr>
            <p:nvPr/>
          </p:nvSpPr>
          <p:spPr bwMode="auto">
            <a:xfrm>
              <a:off x="5104" y="344"/>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8" name="Legend3">
              <a:extLst>
                <a:ext uri="{FF2B5EF4-FFF2-40B4-BE49-F238E27FC236}">
                  <a16:creationId xmlns:a16="http://schemas.microsoft.com/office/drawing/2014/main" id="{8B094C1E-56E9-4084-A551-1A0593A15EB4}"/>
                </a:ext>
              </a:extLst>
            </p:cNvPr>
            <p:cNvSpPr>
              <a:spLocks noChangeArrowheads="1"/>
            </p:cNvSpPr>
            <p:nvPr/>
          </p:nvSpPr>
          <p:spPr bwMode="auto">
            <a:xfrm>
              <a:off x="5104" y="520"/>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grpSp>
      <p:grpSp>
        <p:nvGrpSpPr>
          <p:cNvPr id="79" name="LegendMoons" hidden="1">
            <a:extLst>
              <a:ext uri="{FF2B5EF4-FFF2-40B4-BE49-F238E27FC236}">
                <a16:creationId xmlns:a16="http://schemas.microsoft.com/office/drawing/2014/main" id="{A386DB18-236E-4400-A97E-24D3A4A55FE3}"/>
              </a:ext>
            </a:extLst>
          </p:cNvPr>
          <p:cNvGrpSpPr/>
          <p:nvPr userDrawn="1"/>
        </p:nvGrpSpPr>
        <p:grpSpPr>
          <a:xfrm>
            <a:off x="11188905" y="319405"/>
            <a:ext cx="769837" cy="1306516"/>
            <a:chOff x="7875175" y="286625"/>
            <a:chExt cx="769837" cy="1306516"/>
          </a:xfrm>
        </p:grpSpPr>
        <p:grpSp>
          <p:nvGrpSpPr>
            <p:cNvPr id="80" name="MoonLegend2">
              <a:extLst>
                <a:ext uri="{FF2B5EF4-FFF2-40B4-BE49-F238E27FC236}">
                  <a16:creationId xmlns:a16="http://schemas.microsoft.com/office/drawing/2014/main" id="{D0556F15-3FCA-4587-A39F-AF0DC711B85F}"/>
                </a:ext>
              </a:extLst>
            </p:cNvPr>
            <p:cNvGrpSpPr>
              <a:grpSpLocks noChangeAspect="1"/>
            </p:cNvGrpSpPr>
            <p:nvPr>
              <p:custDataLst>
                <p:tags r:id="rId8"/>
              </p:custDataLst>
            </p:nvPr>
          </p:nvGrpSpPr>
          <p:grpSpPr bwMode="auto">
            <a:xfrm>
              <a:off x="7875175" y="560866"/>
              <a:ext cx="209550" cy="209551"/>
              <a:chOff x="1694" y="2044"/>
              <a:chExt cx="160" cy="160"/>
            </a:xfrm>
          </p:grpSpPr>
          <p:sp>
            <p:nvSpPr>
              <p:cNvPr id="98" name="Oval 41">
                <a:extLst>
                  <a:ext uri="{FF2B5EF4-FFF2-40B4-BE49-F238E27FC236}">
                    <a16:creationId xmlns:a16="http://schemas.microsoft.com/office/drawing/2014/main" id="{7D973B3D-A614-406A-96A5-9F9B43795FCD}"/>
                  </a:ext>
                </a:extLst>
              </p:cNvPr>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9" name="Arc 42">
                <a:extLst>
                  <a:ext uri="{FF2B5EF4-FFF2-40B4-BE49-F238E27FC236}">
                    <a16:creationId xmlns:a16="http://schemas.microsoft.com/office/drawing/2014/main" id="{99CB2EF0-831C-43D6-9C36-559D778DA1B7}"/>
                  </a:ext>
                </a:extLst>
              </p:cNvPr>
              <p:cNvSpPr>
                <a:spLocks noChangeAspect="1"/>
              </p:cNvSpPr>
              <p:nvPr>
                <p:custDataLst>
                  <p:tags r:id="rId22"/>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1" name="MoonLegend4">
              <a:extLst>
                <a:ext uri="{FF2B5EF4-FFF2-40B4-BE49-F238E27FC236}">
                  <a16:creationId xmlns:a16="http://schemas.microsoft.com/office/drawing/2014/main" id="{25C2504C-AE2D-4287-9C23-0CCE903D0E7A}"/>
                </a:ext>
              </a:extLst>
            </p:cNvPr>
            <p:cNvGrpSpPr>
              <a:grpSpLocks noChangeAspect="1"/>
            </p:cNvGrpSpPr>
            <p:nvPr>
              <p:custDataLst>
                <p:tags r:id="rId9"/>
              </p:custDataLst>
            </p:nvPr>
          </p:nvGrpSpPr>
          <p:grpSpPr bwMode="auto">
            <a:xfrm>
              <a:off x="7875175" y="1109348"/>
              <a:ext cx="209550" cy="209551"/>
              <a:chOff x="4495" y="1198"/>
              <a:chExt cx="160" cy="160"/>
            </a:xfrm>
          </p:grpSpPr>
          <p:sp>
            <p:nvSpPr>
              <p:cNvPr id="96" name="Oval 47">
                <a:extLst>
                  <a:ext uri="{FF2B5EF4-FFF2-40B4-BE49-F238E27FC236}">
                    <a16:creationId xmlns:a16="http://schemas.microsoft.com/office/drawing/2014/main" id="{92D89530-8C4D-45CA-A0BC-BB1C12672997}"/>
                  </a:ext>
                </a:extLst>
              </p:cNvPr>
              <p:cNvSpPr>
                <a:spLocks noChangeAspect="1" noChangeArrowheads="1"/>
              </p:cNvSpPr>
              <p:nvPr>
                <p:custDataLst>
                  <p:tags r:id="rId19"/>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7" name="Arc 48">
                <a:extLst>
                  <a:ext uri="{FF2B5EF4-FFF2-40B4-BE49-F238E27FC236}">
                    <a16:creationId xmlns:a16="http://schemas.microsoft.com/office/drawing/2014/main" id="{ADD42E44-1D1B-461F-9BA1-74B2342BB235}"/>
                  </a:ext>
                </a:extLst>
              </p:cNvPr>
              <p:cNvSpPr>
                <a:spLocks noChangeAspect="1"/>
              </p:cNvSpPr>
              <p:nvPr>
                <p:custDataLst>
                  <p:tags r:id="rId20"/>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2" name="MoonLegend5">
              <a:extLst>
                <a:ext uri="{FF2B5EF4-FFF2-40B4-BE49-F238E27FC236}">
                  <a16:creationId xmlns:a16="http://schemas.microsoft.com/office/drawing/2014/main" id="{6A96CB35-AA0D-4CE4-B003-0D36F35227FF}"/>
                </a:ext>
              </a:extLst>
            </p:cNvPr>
            <p:cNvGrpSpPr>
              <a:grpSpLocks noChangeAspect="1"/>
            </p:cNvGrpSpPr>
            <p:nvPr>
              <p:custDataLst>
                <p:tags r:id="rId10"/>
              </p:custDataLst>
            </p:nvPr>
          </p:nvGrpSpPr>
          <p:grpSpPr bwMode="auto">
            <a:xfrm>
              <a:off x="7875175" y="1383590"/>
              <a:ext cx="209550" cy="209551"/>
              <a:chOff x="4495" y="1440"/>
              <a:chExt cx="160" cy="160"/>
            </a:xfrm>
          </p:grpSpPr>
          <p:sp>
            <p:nvSpPr>
              <p:cNvPr id="94" name="Oval 50">
                <a:extLst>
                  <a:ext uri="{FF2B5EF4-FFF2-40B4-BE49-F238E27FC236}">
                    <a16:creationId xmlns:a16="http://schemas.microsoft.com/office/drawing/2014/main" id="{D162A430-B795-4C9F-9EBD-84543D384B63}"/>
                  </a:ext>
                </a:extLst>
              </p:cNvPr>
              <p:cNvSpPr>
                <a:spLocks noChangeAspect="1" noChangeArrowheads="1"/>
              </p:cNvSpPr>
              <p:nvPr>
                <p:custDataLst>
                  <p:tags r:id="rId17"/>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5" name="Oval 51">
                <a:extLst>
                  <a:ext uri="{FF2B5EF4-FFF2-40B4-BE49-F238E27FC236}">
                    <a16:creationId xmlns:a16="http://schemas.microsoft.com/office/drawing/2014/main" id="{5D8D879F-9D78-4A38-9A7C-DC8DAFF035FC}"/>
                  </a:ext>
                </a:extLst>
              </p:cNvPr>
              <p:cNvSpPr>
                <a:spLocks noChangeAspect="1" noChangeArrowheads="1"/>
              </p:cNvSpPr>
              <p:nvPr>
                <p:custDataLst>
                  <p:tags r:id="rId18"/>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83" name="Legend1">
              <a:extLst>
                <a:ext uri="{FF2B5EF4-FFF2-40B4-BE49-F238E27FC236}">
                  <a16:creationId xmlns:a16="http://schemas.microsoft.com/office/drawing/2014/main" id="{0F863DB3-1936-4E30-9D89-851E8EEC456E}"/>
                </a:ext>
              </a:extLst>
            </p:cNvPr>
            <p:cNvSpPr>
              <a:spLocks noChangeArrowheads="1"/>
            </p:cNvSpPr>
            <p:nvPr/>
          </p:nvSpPr>
          <p:spPr bwMode="auto">
            <a:xfrm>
              <a:off x="8195850" y="29932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4" name="Legend2">
              <a:extLst>
                <a:ext uri="{FF2B5EF4-FFF2-40B4-BE49-F238E27FC236}">
                  <a16:creationId xmlns:a16="http://schemas.microsoft.com/office/drawing/2014/main" id="{17C42F24-D98E-4327-A933-2A9DD37452E8}"/>
                </a:ext>
              </a:extLst>
            </p:cNvPr>
            <p:cNvSpPr>
              <a:spLocks noChangeArrowheads="1"/>
            </p:cNvSpPr>
            <p:nvPr/>
          </p:nvSpPr>
          <p:spPr bwMode="auto">
            <a:xfrm>
              <a:off x="8195850" y="573963"/>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5" name="Legend3">
              <a:extLst>
                <a:ext uri="{FF2B5EF4-FFF2-40B4-BE49-F238E27FC236}">
                  <a16:creationId xmlns:a16="http://schemas.microsoft.com/office/drawing/2014/main" id="{AD4DFC79-85E3-4E7A-8097-10CE9DE634C8}"/>
                </a:ext>
              </a:extLst>
            </p:cNvPr>
            <p:cNvSpPr>
              <a:spLocks noChangeArrowheads="1"/>
            </p:cNvSpPr>
            <p:nvPr/>
          </p:nvSpPr>
          <p:spPr bwMode="auto">
            <a:xfrm>
              <a:off x="8195850" y="848602"/>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6" name="Legend4">
              <a:extLst>
                <a:ext uri="{FF2B5EF4-FFF2-40B4-BE49-F238E27FC236}">
                  <a16:creationId xmlns:a16="http://schemas.microsoft.com/office/drawing/2014/main" id="{9306C54B-345F-4DAF-A5D5-9354486F0104}"/>
                </a:ext>
              </a:extLst>
            </p:cNvPr>
            <p:cNvSpPr>
              <a:spLocks noChangeArrowheads="1"/>
            </p:cNvSpPr>
            <p:nvPr/>
          </p:nvSpPr>
          <p:spPr bwMode="auto">
            <a:xfrm>
              <a:off x="8195850" y="112006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87" name="Legend5">
              <a:extLst>
                <a:ext uri="{FF2B5EF4-FFF2-40B4-BE49-F238E27FC236}">
                  <a16:creationId xmlns:a16="http://schemas.microsoft.com/office/drawing/2014/main" id="{A8521CF9-836D-4028-8E56-219F29084694}"/>
                </a:ext>
              </a:extLst>
            </p:cNvPr>
            <p:cNvSpPr>
              <a:spLocks noChangeArrowheads="1"/>
            </p:cNvSpPr>
            <p:nvPr/>
          </p:nvSpPr>
          <p:spPr bwMode="auto">
            <a:xfrm>
              <a:off x="8195850" y="1396290"/>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grpSp>
          <p:nvGrpSpPr>
            <p:cNvPr id="88" name="MoonLegend3">
              <a:extLst>
                <a:ext uri="{FF2B5EF4-FFF2-40B4-BE49-F238E27FC236}">
                  <a16:creationId xmlns:a16="http://schemas.microsoft.com/office/drawing/2014/main" id="{304BD983-7DB0-474E-AD23-9549E86C7AEE}"/>
                </a:ext>
              </a:extLst>
            </p:cNvPr>
            <p:cNvGrpSpPr>
              <a:grpSpLocks noChangeAspect="1"/>
            </p:cNvGrpSpPr>
            <p:nvPr>
              <p:custDataLst>
                <p:tags r:id="rId11"/>
              </p:custDataLst>
            </p:nvPr>
          </p:nvGrpSpPr>
          <p:grpSpPr bwMode="auto">
            <a:xfrm>
              <a:off x="7875175" y="835107"/>
              <a:ext cx="209550" cy="209551"/>
              <a:chOff x="4495" y="1198"/>
              <a:chExt cx="160" cy="160"/>
            </a:xfrm>
          </p:grpSpPr>
          <p:sp>
            <p:nvSpPr>
              <p:cNvPr id="92" name="Oval 47">
                <a:extLst>
                  <a:ext uri="{FF2B5EF4-FFF2-40B4-BE49-F238E27FC236}">
                    <a16:creationId xmlns:a16="http://schemas.microsoft.com/office/drawing/2014/main" id="{0A2934D7-BC95-4D7C-9B17-6B42B15BDFAA}"/>
                  </a:ext>
                </a:extLst>
              </p:cNvPr>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3" name="Arc 48">
                <a:extLst>
                  <a:ext uri="{FF2B5EF4-FFF2-40B4-BE49-F238E27FC236}">
                    <a16:creationId xmlns:a16="http://schemas.microsoft.com/office/drawing/2014/main" id="{F37634A6-79C7-4C2C-8C43-B7C501F5BF7C}"/>
                  </a:ext>
                </a:extLst>
              </p:cNvPr>
              <p:cNvSpPr>
                <a:spLocks noChangeAspect="1"/>
              </p:cNvSpPr>
              <p:nvPr>
                <p:custDataLst>
                  <p:tags r:id="rId16"/>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9" name="MoonLegend1">
              <a:extLst>
                <a:ext uri="{FF2B5EF4-FFF2-40B4-BE49-F238E27FC236}">
                  <a16:creationId xmlns:a16="http://schemas.microsoft.com/office/drawing/2014/main" id="{0925B210-AF7A-4755-8EA6-06F91D1766D4}"/>
                </a:ext>
              </a:extLst>
            </p:cNvPr>
            <p:cNvGrpSpPr>
              <a:grpSpLocks noChangeAspect="1"/>
            </p:cNvGrpSpPr>
            <p:nvPr userDrawn="1">
              <p:custDataLst>
                <p:tags r:id="rId12"/>
              </p:custDataLst>
            </p:nvPr>
          </p:nvGrpSpPr>
          <p:grpSpPr bwMode="auto">
            <a:xfrm>
              <a:off x="7875175" y="286625"/>
              <a:ext cx="209550" cy="209551"/>
              <a:chOff x="1694" y="2044"/>
              <a:chExt cx="160" cy="160"/>
            </a:xfrm>
          </p:grpSpPr>
          <p:sp>
            <p:nvSpPr>
              <p:cNvPr id="90" name="Oval 41">
                <a:extLst>
                  <a:ext uri="{FF2B5EF4-FFF2-40B4-BE49-F238E27FC236}">
                    <a16:creationId xmlns:a16="http://schemas.microsoft.com/office/drawing/2014/main" id="{023F23C0-9310-4581-AA8D-F87B8ADE9027}"/>
                  </a:ext>
                </a:extLst>
              </p:cNvPr>
              <p:cNvSpPr>
                <a:spLocks noChangeAspect="1" noChangeArrowheads="1"/>
              </p:cNvSpPr>
              <p:nvPr>
                <p:custDataLst>
                  <p:tags r:id="rId13"/>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1" name="Arc 42" hidden="1">
                <a:extLst>
                  <a:ext uri="{FF2B5EF4-FFF2-40B4-BE49-F238E27FC236}">
                    <a16:creationId xmlns:a16="http://schemas.microsoft.com/office/drawing/2014/main" id="{84F38A25-60E4-4073-9B75-BC02C360E372}"/>
                  </a:ext>
                </a:extLst>
              </p:cNvPr>
              <p:cNvSpPr>
                <a:spLocks noChangeAspect="1"/>
              </p:cNvSpPr>
              <p:nvPr>
                <p:custDataLst>
                  <p:tags r:id="rId14"/>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00" name="Sticker" hidden="1">
            <a:extLst>
              <a:ext uri="{FF2B5EF4-FFF2-40B4-BE49-F238E27FC236}">
                <a16:creationId xmlns:a16="http://schemas.microsoft.com/office/drawing/2014/main" id="{D482E422-67A1-4F59-B86D-B89D191995E4}"/>
              </a:ext>
            </a:extLst>
          </p:cNvPr>
          <p:cNvGrpSpPr/>
          <p:nvPr userDrawn="1"/>
        </p:nvGrpSpPr>
        <p:grpSpPr bwMode="auto">
          <a:xfrm>
            <a:off x="11074077" y="319405"/>
            <a:ext cx="884665" cy="212366"/>
            <a:chOff x="7856110" y="285750"/>
            <a:chExt cx="884665" cy="212366"/>
          </a:xfrm>
        </p:grpSpPr>
        <p:sp>
          <p:nvSpPr>
            <p:cNvPr id="101" name="StickerRectangle">
              <a:extLst>
                <a:ext uri="{FF2B5EF4-FFF2-40B4-BE49-F238E27FC236}">
                  <a16:creationId xmlns:a16="http://schemas.microsoft.com/office/drawing/2014/main" id="{2E078B9E-DC50-455F-AE64-A1E2B41F6504}"/>
                </a:ext>
              </a:extLst>
            </p:cNvPr>
            <p:cNvSpPr>
              <a:spLocks noChangeArrowheads="1"/>
            </p:cNvSpPr>
            <p:nvPr/>
          </p:nvSpPr>
          <p:spPr bwMode="auto">
            <a:xfrm>
              <a:off x="7856110" y="285750"/>
              <a:ext cx="88466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808080"/>
                  </a:solidFill>
                  <a:effectLst/>
                  <a:uLnTx/>
                  <a:uFillTx/>
                  <a:latin typeface="Calibri"/>
                  <a:ea typeface="+mn-ea"/>
                  <a:cs typeface="+mn-cs"/>
                </a:rPr>
                <a:t>PRELIMINARY</a:t>
              </a:r>
            </a:p>
          </p:txBody>
        </p:sp>
        <p:cxnSp>
          <p:nvCxnSpPr>
            <p:cNvPr id="102" name="AutoShape 31">
              <a:extLst>
                <a:ext uri="{FF2B5EF4-FFF2-40B4-BE49-F238E27FC236}">
                  <a16:creationId xmlns:a16="http://schemas.microsoft.com/office/drawing/2014/main" id="{84F6DA6C-9234-4461-B8C8-9A01870B14C3}"/>
                </a:ext>
              </a:extLst>
            </p:cNvPr>
            <p:cNvCxnSpPr>
              <a:cxnSpLocks noChangeShapeType="1"/>
              <a:stCxn id="101" idx="2"/>
              <a:endCxn id="101" idx="4"/>
            </p:cNvCxnSpPr>
            <p:nvPr/>
          </p:nvCxnSpPr>
          <p:spPr bwMode="auto">
            <a:xfrm>
              <a:off x="785611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03" name="AutoShape 32">
              <a:extLst>
                <a:ext uri="{FF2B5EF4-FFF2-40B4-BE49-F238E27FC236}">
                  <a16:creationId xmlns:a16="http://schemas.microsoft.com/office/drawing/2014/main" id="{0B76D508-D419-4FEC-952C-CBB2C8F133D5}"/>
                </a:ext>
              </a:extLst>
            </p:cNvPr>
            <p:cNvCxnSpPr>
              <a:cxnSpLocks noChangeShapeType="1"/>
              <a:stCxn id="101" idx="4"/>
              <a:endCxn id="101" idx="6"/>
            </p:cNvCxnSpPr>
            <p:nvPr/>
          </p:nvCxnSpPr>
          <p:spPr bwMode="auto">
            <a:xfrm>
              <a:off x="7856110" y="498116"/>
              <a:ext cx="88466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146" name="Slide Number">
            <a:extLst>
              <a:ext uri="{FF2B5EF4-FFF2-40B4-BE49-F238E27FC236}">
                <a16:creationId xmlns:a16="http://schemas.microsoft.com/office/drawing/2014/main" id="{E08A369E-1955-4B53-AABD-BE1DCB34A571}"/>
              </a:ext>
            </a:extLst>
          </p:cNvPr>
          <p:cNvSpPr txBox="1">
            <a:spLocks/>
          </p:cNvSpPr>
          <p:nvPr userDrawn="1"/>
        </p:nvSpPr>
        <p:spPr bwMode="auto">
          <a:xfrm>
            <a:off x="11836914" y="6598590"/>
            <a:ext cx="121828" cy="123111"/>
          </a:xfrm>
          <a:prstGeom prst="rect">
            <a:avLst/>
          </a:prstGeom>
        </p:spPr>
        <p:txBody>
          <a:bodyPr vert="horz" wrap="none" lIns="0" tIns="0" rIns="0" bIns="0" rtlCol="0" anchor="ctr">
            <a:spAutoFit/>
          </a:bodyPr>
          <a:lstStyle>
            <a:defPPr>
              <a:defRPr lang="en-GB"/>
            </a:defPPr>
            <a:lvl1pPr>
              <a:defRPr sz="1000" baseline="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C328C1-A84F-4A39-A664-DBA00541A8C6}" type="slidenum">
              <a:rPr kumimoji="0" lang="en-GB" sz="800" b="0" i="0" u="none" strike="noStrike" kern="1200" cap="none" spc="0" normalizeH="0" baseline="0" noProof="0" smtClean="0">
                <a:ln>
                  <a:noFill/>
                </a:ln>
                <a:solidFill>
                  <a:srgbClr val="808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808080"/>
              </a:solidFill>
              <a:effectLst/>
              <a:uLnTx/>
              <a:uFillTx/>
              <a:latin typeface="Calibri"/>
              <a:ea typeface="+mn-ea"/>
              <a:cs typeface="+mn-cs"/>
            </a:endParaRPr>
          </a:p>
        </p:txBody>
      </p:sp>
    </p:spTree>
    <p:extLst>
      <p:ext uri="{BB962C8B-B14F-4D97-AF65-F5344CB8AC3E}">
        <p14:creationId xmlns:p14="http://schemas.microsoft.com/office/powerpoint/2010/main" val="32639011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Lst>
  <p:hf hdr="0" ftr="0" dt="0"/>
  <p:txStyles>
    <p:titleStyle>
      <a:lvl1pPr algn="l" defTabSz="913526" rtl="0" eaLnBrk="1" fontAlgn="base" hangingPunct="1">
        <a:spcBef>
          <a:spcPct val="0"/>
        </a:spcBef>
        <a:spcAft>
          <a:spcPct val="0"/>
        </a:spcAft>
        <a:tabLst>
          <a:tab pos="275353" algn="l"/>
        </a:tabLst>
        <a:defRPr sz="2000" b="0" baseline="0">
          <a:solidFill>
            <a:schemeClr val="accent4"/>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buSzPct val="100000"/>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GB"/>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68" tIns="45685" rIns="91368" bIns="45685"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68" tIns="45685" rIns="91368" bIns="45685"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78749486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Lst>
  <p:txStyles>
    <p:titleStyle>
      <a:lvl1pPr algn="l" defTabSz="913593" rtl="0" eaLnBrk="1" latinLnBrk="0" hangingPunct="1">
        <a:lnSpc>
          <a:spcPct val="90000"/>
        </a:lnSpc>
        <a:spcBef>
          <a:spcPct val="0"/>
        </a:spcBef>
        <a:buNone/>
        <a:defRPr sz="4400" kern="1200">
          <a:solidFill>
            <a:srgbClr val="004E71"/>
          </a:solidFill>
          <a:latin typeface="Geneva" panose="020B0503030404040204" pitchFamily="34" charset="0"/>
          <a:ea typeface="Geneva" panose="020B0503030404040204" pitchFamily="34" charset="0"/>
          <a:cs typeface="+mj-cs"/>
        </a:defRPr>
      </a:lvl1pPr>
    </p:titleStyle>
    <p:bodyStyle>
      <a:lvl1pPr marL="228408" indent="-228408" algn="l" defTabSz="913593"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Geneva" panose="020B0503030404040204" pitchFamily="34" charset="0"/>
          <a:ea typeface="Geneva" panose="020B0503030404040204" pitchFamily="34" charset="0"/>
          <a:cs typeface="+mn-cs"/>
        </a:defRPr>
      </a:lvl1pPr>
      <a:lvl2pPr marL="685222" indent="-228408" algn="l" defTabSz="913593"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Geneva" panose="020B0503030404040204" pitchFamily="34" charset="0"/>
          <a:ea typeface="Geneva" panose="020B0503030404040204" pitchFamily="34" charset="0"/>
          <a:cs typeface="+mn-cs"/>
        </a:defRPr>
      </a:lvl2pPr>
      <a:lvl3pPr marL="1142002" indent="-228408" algn="l" defTabSz="913593"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Geneva" panose="020B0503030404040204" pitchFamily="34" charset="0"/>
          <a:ea typeface="Geneva" panose="020B0503030404040204" pitchFamily="34" charset="0"/>
          <a:cs typeface="+mn-cs"/>
        </a:defRPr>
      </a:lvl3pPr>
      <a:lvl4pPr marL="1598781" indent="-228408" algn="l" defTabSz="913593" rtl="0" eaLnBrk="1" latinLnBrk="0" hangingPunct="1">
        <a:lnSpc>
          <a:spcPct val="90000"/>
        </a:lnSpc>
        <a:spcBef>
          <a:spcPts val="500"/>
        </a:spcBef>
        <a:buFont typeface="Arial" panose="020B0604020202020204" pitchFamily="34" charset="0"/>
        <a:buChar char="•"/>
        <a:defRPr sz="1733" kern="1200">
          <a:solidFill>
            <a:schemeClr val="bg2">
              <a:lumMod val="25000"/>
            </a:schemeClr>
          </a:solidFill>
          <a:latin typeface="Geneva" panose="020B0503030404040204" pitchFamily="34" charset="0"/>
          <a:ea typeface="Geneva" panose="020B0503030404040204" pitchFamily="34" charset="0"/>
          <a:cs typeface="+mn-cs"/>
        </a:defRPr>
      </a:lvl4pPr>
      <a:lvl5pPr marL="2055563" indent="-228408" algn="l" defTabSz="913593" rtl="0" eaLnBrk="1" latinLnBrk="0" hangingPunct="1">
        <a:lnSpc>
          <a:spcPct val="90000"/>
        </a:lnSpc>
        <a:spcBef>
          <a:spcPts val="500"/>
        </a:spcBef>
        <a:buFont typeface="Arial" panose="020B0604020202020204" pitchFamily="34" charset="0"/>
        <a:buChar char="•"/>
        <a:defRPr sz="1733" kern="1200">
          <a:solidFill>
            <a:schemeClr val="bg2">
              <a:lumMod val="25000"/>
            </a:schemeClr>
          </a:solidFill>
          <a:latin typeface="Geneva" panose="020B0503030404040204" pitchFamily="34" charset="0"/>
          <a:ea typeface="Geneva" panose="020B0503030404040204" pitchFamily="34" charset="0"/>
          <a:cs typeface="+mn-cs"/>
        </a:defRPr>
      </a:lvl5pPr>
      <a:lvl6pPr marL="2512377"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6pPr>
      <a:lvl7pPr marL="2969172"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7pPr>
      <a:lvl8pPr marL="3425972"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8pPr>
      <a:lvl9pPr marL="3882786"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9pPr>
    </p:bodyStyle>
    <p:otherStyle>
      <a:defPPr>
        <a:defRPr lang="en-US"/>
      </a:defPPr>
      <a:lvl1pPr marL="0" algn="l" defTabSz="913593" rtl="0" eaLnBrk="1" latinLnBrk="0" hangingPunct="1">
        <a:defRPr sz="1733" kern="1200">
          <a:solidFill>
            <a:schemeClr val="tx1"/>
          </a:solidFill>
          <a:latin typeface="+mn-lt"/>
          <a:ea typeface="+mn-ea"/>
          <a:cs typeface="+mn-cs"/>
        </a:defRPr>
      </a:lvl1pPr>
      <a:lvl2pPr marL="456783" algn="l" defTabSz="913593" rtl="0" eaLnBrk="1" latinLnBrk="0" hangingPunct="1">
        <a:defRPr sz="1733" kern="1200">
          <a:solidFill>
            <a:schemeClr val="tx1"/>
          </a:solidFill>
          <a:latin typeface="+mn-lt"/>
          <a:ea typeface="+mn-ea"/>
          <a:cs typeface="+mn-cs"/>
        </a:defRPr>
      </a:lvl2pPr>
      <a:lvl3pPr marL="913593" algn="l" defTabSz="913593" rtl="0" eaLnBrk="1" latinLnBrk="0" hangingPunct="1">
        <a:defRPr sz="1733" kern="1200">
          <a:solidFill>
            <a:schemeClr val="tx1"/>
          </a:solidFill>
          <a:latin typeface="+mn-lt"/>
          <a:ea typeface="+mn-ea"/>
          <a:cs typeface="+mn-cs"/>
        </a:defRPr>
      </a:lvl3pPr>
      <a:lvl4pPr marL="1370392" algn="l" defTabSz="913593" rtl="0" eaLnBrk="1" latinLnBrk="0" hangingPunct="1">
        <a:defRPr sz="1733" kern="1200">
          <a:solidFill>
            <a:schemeClr val="tx1"/>
          </a:solidFill>
          <a:latin typeface="+mn-lt"/>
          <a:ea typeface="+mn-ea"/>
          <a:cs typeface="+mn-cs"/>
        </a:defRPr>
      </a:lvl4pPr>
      <a:lvl5pPr marL="1827190" algn="l" defTabSz="913593" rtl="0" eaLnBrk="1" latinLnBrk="0" hangingPunct="1">
        <a:defRPr sz="1733" kern="1200">
          <a:solidFill>
            <a:schemeClr val="tx1"/>
          </a:solidFill>
          <a:latin typeface="+mn-lt"/>
          <a:ea typeface="+mn-ea"/>
          <a:cs typeface="+mn-cs"/>
        </a:defRPr>
      </a:lvl5pPr>
      <a:lvl6pPr marL="2284006" algn="l" defTabSz="913593" rtl="0" eaLnBrk="1" latinLnBrk="0" hangingPunct="1">
        <a:defRPr sz="1733" kern="1200">
          <a:solidFill>
            <a:schemeClr val="tx1"/>
          </a:solidFill>
          <a:latin typeface="+mn-lt"/>
          <a:ea typeface="+mn-ea"/>
          <a:cs typeface="+mn-cs"/>
        </a:defRPr>
      </a:lvl6pPr>
      <a:lvl7pPr marL="2740782" algn="l" defTabSz="913593" rtl="0" eaLnBrk="1" latinLnBrk="0" hangingPunct="1">
        <a:defRPr sz="1733" kern="1200">
          <a:solidFill>
            <a:schemeClr val="tx1"/>
          </a:solidFill>
          <a:latin typeface="+mn-lt"/>
          <a:ea typeface="+mn-ea"/>
          <a:cs typeface="+mn-cs"/>
        </a:defRPr>
      </a:lvl7pPr>
      <a:lvl8pPr marL="3197564" algn="l" defTabSz="913593" rtl="0" eaLnBrk="1" latinLnBrk="0" hangingPunct="1">
        <a:defRPr sz="1733" kern="1200">
          <a:solidFill>
            <a:schemeClr val="tx1"/>
          </a:solidFill>
          <a:latin typeface="+mn-lt"/>
          <a:ea typeface="+mn-ea"/>
          <a:cs typeface="+mn-cs"/>
        </a:defRPr>
      </a:lvl8pPr>
      <a:lvl9pPr marL="3654347" algn="l" defTabSz="913593"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1.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emf"/><Relationship Id="rId1" Type="http://schemas.openxmlformats.org/officeDocument/2006/relationships/slideLayout" Target="../slideLayouts/slideLayout45.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11.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1.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3.xml"/><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2.png"/><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5.xml"/><Relationship Id="rId1" Type="http://schemas.openxmlformats.org/officeDocument/2006/relationships/vmlDrawing" Target="../drawings/vmlDrawing4.vml"/><Relationship Id="rId5" Type="http://schemas.openxmlformats.org/officeDocument/2006/relationships/image" Target="../media/image64.emf"/><Relationship Id="rId4" Type="http://schemas.openxmlformats.org/officeDocument/2006/relationships/package" Target="../embeddings/Microsoft_Word_Document.docx"/></Relationships>
</file>

<file path=ppt/slides/_rels/slide88.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2" name="Rectangle 1"/>
          <p:cNvSpPr/>
          <p:nvPr/>
        </p:nvSpPr>
        <p:spPr>
          <a:xfrm>
            <a:off x="2377865" y="855451"/>
            <a:ext cx="9811295" cy="2800765"/>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0" normalizeH="0" baseline="0" noProof="0" dirty="0" smtClean="0">
                <a:ln>
                  <a:noFill/>
                </a:ln>
                <a:solidFill>
                  <a:srgbClr val="004E71"/>
                </a:solidFill>
                <a:effectLst/>
                <a:uLnTx/>
                <a:uFillTx/>
                <a:latin typeface="Calibri"/>
                <a:ea typeface="+mn-ea"/>
                <a:cs typeface="Arial" charset="0"/>
              </a:rPr>
              <a:t>UPDATE ON SCHISTOSOMIASIS </a:t>
            </a:r>
            <a:r>
              <a:rPr kumimoji="0" lang="en-GB" sz="4400" b="1" i="0" u="none" strike="noStrike" kern="1200" cap="none" spc="0" normalizeH="0" baseline="0" noProof="0" dirty="0">
                <a:ln>
                  <a:noFill/>
                </a:ln>
                <a:solidFill>
                  <a:srgbClr val="004E71"/>
                </a:solidFill>
                <a:effectLst/>
                <a:uLnTx/>
                <a:uFillTx/>
                <a:latin typeface="Calibri"/>
                <a:ea typeface="+mn-ea"/>
                <a:cs typeface="Arial" charset="0"/>
              </a:rPr>
              <a:t>SUB-DISTRICT* LEVEL DATA REVIEW FOR </a:t>
            </a:r>
            <a:r>
              <a:rPr kumimoji="0" lang="en-US" sz="4400" b="1" i="0" u="none" strike="noStrike" kern="1200" cap="none" spc="0" normalizeH="0" baseline="0" noProof="0" dirty="0" smtClean="0">
                <a:ln>
                  <a:noFill/>
                </a:ln>
                <a:solidFill>
                  <a:srgbClr val="004E71"/>
                </a:solidFill>
                <a:effectLst/>
                <a:uLnTx/>
                <a:uFillTx/>
                <a:latin typeface="Calibri"/>
                <a:ea typeface="+mn-ea"/>
                <a:cs typeface="Arial" charset="0"/>
              </a:rPr>
              <a:t>TARGETED TREATMENTS</a:t>
            </a:r>
            <a:endParaRPr kumimoji="0" lang="en-US" sz="5400" b="1" i="0" u="none" strike="noStrike" kern="1200" cap="none" spc="0" normalizeH="0" baseline="0" noProof="0" dirty="0">
              <a:ln>
                <a:noFill/>
              </a:ln>
              <a:solidFill>
                <a:srgbClr val="004E71"/>
              </a:solidFill>
              <a:effectLst/>
              <a:uLnTx/>
              <a:uFillTx/>
              <a:latin typeface="Calibri"/>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dirty="0">
              <a:ln>
                <a:noFill/>
              </a:ln>
              <a:solidFill>
                <a:srgbClr val="004E71"/>
              </a:solidFill>
              <a:effectLst/>
              <a:uLnTx/>
              <a:uFillTx/>
              <a:latin typeface="Calibri"/>
              <a:ea typeface="+mn-ea"/>
              <a:cs typeface="Arial" charset="0"/>
            </a:endParaRPr>
          </a:p>
        </p:txBody>
      </p:sp>
      <p:sp>
        <p:nvSpPr>
          <p:cNvPr id="3" name="TextBox 2"/>
          <p:cNvSpPr txBox="1"/>
          <p:nvPr/>
        </p:nvSpPr>
        <p:spPr>
          <a:xfrm>
            <a:off x="2480133" y="3085101"/>
            <a:ext cx="9606761" cy="830995"/>
          </a:xfrm>
          <a:prstGeom prst="rect">
            <a:avLst/>
          </a:prstGeom>
          <a:noFill/>
        </p:spPr>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4E71"/>
                </a:solidFill>
                <a:effectLst/>
                <a:uLnTx/>
                <a:uFillTx/>
                <a:latin typeface="Calibri"/>
                <a:ea typeface="+mn-ea"/>
                <a:cs typeface="+mn-cs"/>
              </a:rPr>
              <a:t>Better utilization of available Schistosomiasis </a:t>
            </a:r>
            <a:r>
              <a:rPr kumimoji="0" lang="en-GB" sz="2400" b="1" i="0" u="none" strike="noStrike" kern="1200" cap="none" spc="0" normalizeH="0" baseline="0" noProof="0" dirty="0" smtClean="0">
                <a:ln>
                  <a:noFill/>
                </a:ln>
                <a:solidFill>
                  <a:srgbClr val="004E71"/>
                </a:solidFill>
                <a:effectLst/>
                <a:uLnTx/>
                <a:uFillTx/>
                <a:latin typeface="Calibri"/>
                <a:ea typeface="+mn-ea"/>
                <a:cs typeface="+mn-cs"/>
              </a:rPr>
              <a:t>site level data </a:t>
            </a:r>
            <a:r>
              <a:rPr kumimoji="0" lang="en-GB" sz="2400" b="1" i="0" u="none" strike="noStrike" kern="1200" cap="none" spc="0" normalizeH="0" baseline="0" noProof="0" dirty="0">
                <a:ln>
                  <a:noFill/>
                </a:ln>
                <a:solidFill>
                  <a:srgbClr val="004E71"/>
                </a:solidFill>
                <a:effectLst/>
                <a:uLnTx/>
                <a:uFillTx/>
                <a:latin typeface="Calibri"/>
                <a:ea typeface="+mn-ea"/>
                <a:cs typeface="+mn-cs"/>
              </a:rPr>
              <a:t>to plan MDA  targeted at sub-district* levels</a:t>
            </a:r>
            <a:r>
              <a:rPr kumimoji="0" lang="en-US" sz="2400" b="1" i="0" u="none" strike="noStrike" kern="1200" cap="none" spc="0" normalizeH="0" baseline="0" noProof="0" dirty="0">
                <a:ln>
                  <a:noFill/>
                </a:ln>
                <a:solidFill>
                  <a:srgbClr val="004E71"/>
                </a:solidFill>
                <a:effectLst/>
                <a:uLnTx/>
                <a:uFillTx/>
                <a:latin typeface="Calibri"/>
                <a:ea typeface="+mn-ea"/>
                <a:cs typeface="+mn-cs"/>
              </a:rPr>
              <a:t> </a:t>
            </a:r>
          </a:p>
        </p:txBody>
      </p:sp>
      <p:sp>
        <p:nvSpPr>
          <p:cNvPr id="4" name="TextBox 3"/>
          <p:cNvSpPr txBox="1"/>
          <p:nvPr/>
        </p:nvSpPr>
        <p:spPr>
          <a:xfrm>
            <a:off x="5762539" y="5885866"/>
            <a:ext cx="5457551" cy="67710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a:ea typeface="+mn-ea"/>
                <a:cs typeface="+mn-cs"/>
              </a:rPr>
              <a:t>*Lowest possible administrative level for which demographic data is available</a:t>
            </a:r>
            <a:endParaRPr kumimoji="0" lang="en-GB" sz="19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402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22FB-63E7-406A-97CE-E9C60E42DC8F}"/>
              </a:ext>
            </a:extLst>
          </p:cNvPr>
          <p:cNvSpPr>
            <a:spLocks noGrp="1"/>
          </p:cNvSpPr>
          <p:nvPr>
            <p:ph type="title"/>
          </p:nvPr>
        </p:nvSpPr>
        <p:spPr/>
        <p:txBody>
          <a:bodyPr/>
          <a:lstStyle/>
          <a:p>
            <a:r>
              <a:rPr lang="en-US" sz="3265" dirty="0"/>
              <a:t>Maintaining essential health services. Operational guidance for the </a:t>
            </a:r>
            <a:r>
              <a:rPr lang="en-US" sz="3265" dirty="0" err="1"/>
              <a:t>Covid</a:t>
            </a:r>
            <a:r>
              <a:rPr lang="en-US" sz="3265" dirty="0"/>
              <a:t> 19 context</a:t>
            </a:r>
            <a:endParaRPr lang="en-GB" sz="3265" dirty="0"/>
          </a:p>
        </p:txBody>
      </p:sp>
      <p:pic>
        <p:nvPicPr>
          <p:cNvPr id="4" name="Content Placeholder 3">
            <a:extLst>
              <a:ext uri="{FF2B5EF4-FFF2-40B4-BE49-F238E27FC236}">
                <a16:creationId xmlns:a16="http://schemas.microsoft.com/office/drawing/2014/main" id="{BBDD0C06-ADCC-4B36-ADC1-593166C89F09}"/>
              </a:ext>
            </a:extLst>
          </p:cNvPr>
          <p:cNvPicPr>
            <a:picLocks noGrp="1" noChangeAspect="1"/>
          </p:cNvPicPr>
          <p:nvPr>
            <p:ph idx="1"/>
          </p:nvPr>
        </p:nvPicPr>
        <p:blipFill>
          <a:blip r:embed="rId2"/>
          <a:stretch>
            <a:fillRect/>
          </a:stretch>
        </p:blipFill>
        <p:spPr>
          <a:xfrm>
            <a:off x="1246589" y="1328747"/>
            <a:ext cx="3348837" cy="4672914"/>
          </a:xfrm>
          <a:prstGeom prst="rect">
            <a:avLst/>
          </a:prstGeom>
        </p:spPr>
      </p:pic>
      <p:sp>
        <p:nvSpPr>
          <p:cNvPr id="7" name="Content Placeholder 2">
            <a:extLst>
              <a:ext uri="{FF2B5EF4-FFF2-40B4-BE49-F238E27FC236}">
                <a16:creationId xmlns:a16="http://schemas.microsoft.com/office/drawing/2014/main" id="{E994364D-43DC-42DD-AC05-334B6008B677}"/>
              </a:ext>
            </a:extLst>
          </p:cNvPr>
          <p:cNvSpPr txBox="1">
            <a:spLocks/>
          </p:cNvSpPr>
          <p:nvPr/>
        </p:nvSpPr>
        <p:spPr bwMode="auto">
          <a:xfrm>
            <a:off x="4751275" y="1238271"/>
            <a:ext cx="6035598" cy="527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90525" indent="-390525" algn="l" defTabSz="1042988" rtl="0" eaLnBrk="1" fontAlgn="base" hangingPunct="1">
              <a:spcBef>
                <a:spcPct val="80000"/>
              </a:spcBef>
              <a:spcAft>
                <a:spcPct val="0"/>
              </a:spcAft>
              <a:buClr>
                <a:srgbClr val="1E7FB8"/>
              </a:buClr>
              <a:buFont typeface="Wingdings" panose="05000000000000000000" pitchFamily="2" charset="2"/>
              <a:buChar char="l"/>
              <a:defRPr sz="2800" kern="1200">
                <a:solidFill>
                  <a:srgbClr val="000066"/>
                </a:solidFill>
                <a:latin typeface="+mn-lt"/>
                <a:ea typeface="+mn-ea"/>
                <a:cs typeface="+mn-cs"/>
              </a:defRPr>
            </a:lvl1pPr>
            <a:lvl2pPr marL="919163" indent="-322263" algn="l" defTabSz="1042988" rtl="0" eaLnBrk="1" fontAlgn="base" hangingPunct="1">
              <a:spcBef>
                <a:spcPct val="20000"/>
              </a:spcBef>
              <a:spcAft>
                <a:spcPct val="0"/>
              </a:spcAft>
              <a:buClr>
                <a:srgbClr val="1E7FB8"/>
              </a:buClr>
              <a:buFont typeface="Arial" panose="020B0604020202020204" pitchFamily="34" charset="0"/>
              <a:buChar char="–"/>
              <a:defRPr sz="2400" kern="1200">
                <a:solidFill>
                  <a:srgbClr val="000066"/>
                </a:solidFill>
                <a:latin typeface="+mn-lt"/>
                <a:ea typeface="+mn-ea"/>
                <a:cs typeface="+mn-cs"/>
              </a:defRPr>
            </a:lvl2pPr>
            <a:lvl3pPr marL="1433513" indent="-307975" algn="l" defTabSz="1042988" rtl="0" eaLnBrk="1" fontAlgn="base" hangingPunct="1">
              <a:spcBef>
                <a:spcPct val="20000"/>
              </a:spcBef>
              <a:spcAft>
                <a:spcPct val="0"/>
              </a:spcAft>
              <a:buClr>
                <a:srgbClr val="1E7FB8"/>
              </a:buClr>
              <a:buChar char="•"/>
              <a:defRPr sz="2400" kern="1200">
                <a:solidFill>
                  <a:srgbClr val="000066"/>
                </a:solidFill>
                <a:latin typeface="Arial Narrow" panose="020B0606020202030204" pitchFamily="34" charset="0"/>
                <a:ea typeface="+mn-ea"/>
                <a:cs typeface="+mn-cs"/>
              </a:defRPr>
            </a:lvl3pPr>
            <a:lvl4pPr marL="1898650" indent="-258763" algn="l" defTabSz="1042988" rtl="0" eaLnBrk="1" fontAlgn="base" hangingPunct="1">
              <a:spcBef>
                <a:spcPct val="20000"/>
              </a:spcBef>
              <a:spcAft>
                <a:spcPct val="0"/>
              </a:spcAft>
              <a:buClr>
                <a:srgbClr val="1E7FB8"/>
              </a:buClr>
              <a:buChar char="–"/>
              <a:defRPr sz="2400" kern="1200">
                <a:solidFill>
                  <a:srgbClr val="000066"/>
                </a:solidFill>
                <a:latin typeface="Arial Narrow" panose="020B0606020202030204" pitchFamily="34" charset="0"/>
                <a:ea typeface="+mn-ea"/>
                <a:cs typeface="+mn-cs"/>
              </a:defRPr>
            </a:lvl4pPr>
            <a:lvl5pPr marL="2268538" indent="-165100" algn="r" defTabSz="1042988" rtl="1" eaLnBrk="1" fontAlgn="base" hangingPunct="1">
              <a:spcBef>
                <a:spcPct val="20000"/>
              </a:spcBef>
              <a:spcAft>
                <a:spcPct val="0"/>
              </a:spcAft>
              <a:buChar char="»"/>
              <a:defRPr sz="2300"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45990">
              <a:buNone/>
            </a:pPr>
            <a:r>
              <a:rPr lang="en-US" sz="1814" dirty="0">
                <a:latin typeface="Arial"/>
                <a:cs typeface="Arial"/>
              </a:rPr>
              <a:t>a)  Support continuity of treatment and follow-up:</a:t>
            </a:r>
          </a:p>
          <a:p>
            <a:pPr marL="790485" lvl="1" indent="-311010" defTabSz="945990">
              <a:buFont typeface="Arial" panose="020B0604020202020204" pitchFamily="34" charset="0"/>
              <a:buChar char="•"/>
            </a:pPr>
            <a:r>
              <a:rPr lang="en-US" sz="1633" dirty="0">
                <a:latin typeface="Arial"/>
                <a:cs typeface="Arial"/>
              </a:rPr>
              <a:t>Dispensing medicines for treatment of Buruli ulcer, leprosy, mycetoma, chromoblastomycosis and deep mycoses for longer periods allowing reduced frequency of patient visits, e.g.,</a:t>
            </a:r>
          </a:p>
          <a:p>
            <a:pPr marL="479475" lvl="1" indent="0" defTabSz="945990">
              <a:buNone/>
            </a:pPr>
            <a:r>
              <a:rPr lang="en-US" sz="1633" dirty="0">
                <a:latin typeface="Arial"/>
                <a:cs typeface="Arial"/>
              </a:rPr>
              <a:t>•	Diagnostics tests and access to care for Dengue patients prevent unnecessary mortality.</a:t>
            </a:r>
          </a:p>
          <a:p>
            <a:pPr marL="466515" indent="-466515" defTabSz="945990">
              <a:buFont typeface="Wingdings" panose="05000000000000000000" pitchFamily="2" charset="2"/>
              <a:buAutoNum type="alphaLcParenR" startAt="2"/>
            </a:pPr>
            <a:r>
              <a:rPr lang="en-US" sz="1814" dirty="0">
                <a:latin typeface="Arial"/>
                <a:cs typeface="Arial"/>
              </a:rPr>
              <a:t>Proactive planning, procurement and supply management.</a:t>
            </a:r>
          </a:p>
          <a:p>
            <a:pPr marL="466515" indent="-466515" defTabSz="945990">
              <a:buFont typeface="Wingdings" panose="05000000000000000000" pitchFamily="2" charset="2"/>
              <a:buAutoNum type="alphaLcParenR" startAt="2"/>
            </a:pPr>
            <a:r>
              <a:rPr lang="en-US" sz="1814" dirty="0">
                <a:latin typeface="Arial"/>
                <a:cs typeface="Arial"/>
              </a:rPr>
              <a:t> Revise national implementation plans under more than a single scenario- Tentative new dates, mobilize resources, medicine inventory and prevent expiry </a:t>
            </a:r>
          </a:p>
          <a:p>
            <a:pPr marL="466515" indent="-466515" defTabSz="945990">
              <a:buFont typeface="Wingdings" panose="05000000000000000000" pitchFamily="2" charset="2"/>
              <a:buAutoNum type="alphaLcParenR" startAt="2"/>
            </a:pPr>
            <a:r>
              <a:rPr lang="en-US" sz="1814" dirty="0">
                <a:latin typeface="Arial"/>
                <a:cs typeface="Arial"/>
              </a:rPr>
              <a:t>d) Maintaining systems and database for monitoring and evaluation of patients, including a register of patients including lab registers, treatment outcome monitoring cards etc. </a:t>
            </a:r>
            <a:endParaRPr lang="en-GB" sz="1814" dirty="0">
              <a:latin typeface="Arial"/>
              <a:cs typeface="Arial"/>
            </a:endParaRPr>
          </a:p>
        </p:txBody>
      </p:sp>
    </p:spTree>
    <p:extLst>
      <p:ext uri="{BB962C8B-B14F-4D97-AF65-F5344CB8AC3E}">
        <p14:creationId xmlns:p14="http://schemas.microsoft.com/office/powerpoint/2010/main" val="571264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BBC0-0720-48FB-A195-F1DBD6C784EC}"/>
              </a:ext>
            </a:extLst>
          </p:cNvPr>
          <p:cNvSpPr>
            <a:spLocks noGrp="1"/>
          </p:cNvSpPr>
          <p:nvPr>
            <p:ph type="title"/>
          </p:nvPr>
        </p:nvSpPr>
        <p:spPr/>
        <p:txBody>
          <a:bodyPr/>
          <a:lstStyle/>
          <a:p>
            <a:r>
              <a:rPr lang="en-US" sz="2177" dirty="0"/>
              <a:t>Considerations on implementation of mass treatment interventions </a:t>
            </a:r>
            <a:br>
              <a:rPr lang="en-US" sz="2177" dirty="0"/>
            </a:br>
            <a:r>
              <a:rPr lang="en-US" sz="2177" dirty="0"/>
              <a:t>for neglected tropical diseases</a:t>
            </a:r>
            <a:br>
              <a:rPr lang="en-US" sz="2177" dirty="0"/>
            </a:br>
            <a:r>
              <a:rPr lang="en-US" sz="2177" dirty="0"/>
              <a:t>in the context of the COVID-19 pandemic- </a:t>
            </a:r>
            <a:r>
              <a:rPr lang="en-US" sz="2177" dirty="0">
                <a:solidFill>
                  <a:srgbClr val="FF0000"/>
                </a:solidFill>
              </a:rPr>
              <a:t>New guidance</a:t>
            </a:r>
            <a:endParaRPr lang="en-GB" dirty="0">
              <a:solidFill>
                <a:srgbClr val="FF0000"/>
              </a:solidFill>
            </a:endParaRPr>
          </a:p>
        </p:txBody>
      </p:sp>
      <p:sp>
        <p:nvSpPr>
          <p:cNvPr id="3" name="Content Placeholder 2">
            <a:extLst>
              <a:ext uri="{FF2B5EF4-FFF2-40B4-BE49-F238E27FC236}">
                <a16:creationId xmlns:a16="http://schemas.microsoft.com/office/drawing/2014/main" id="{4840FE1F-6497-4622-92C3-05B45FE528A1}"/>
              </a:ext>
            </a:extLst>
          </p:cNvPr>
          <p:cNvSpPr>
            <a:spLocks noGrp="1"/>
          </p:cNvSpPr>
          <p:nvPr>
            <p:ph idx="1"/>
          </p:nvPr>
        </p:nvSpPr>
        <p:spPr/>
        <p:txBody>
          <a:bodyPr/>
          <a:lstStyle/>
          <a:p>
            <a:pPr marL="0" indent="0">
              <a:buNone/>
            </a:pPr>
            <a:r>
              <a:rPr lang="en-US" sz="1814" dirty="0"/>
              <a:t>“Upon detection in a given geographical area of (a) a sudden increase in the incidence of NTD infections or (b) a significant burden of disease, the decision to resume or commence active case finding or mass treatment campaigns, or both, will require a risk-benefit assessment on an event-by-event basis; the assessment must factor in the health system’s capacity to effectively conduct safe and high-quality health interventions in the context of the COVID-19 pandemic”.</a:t>
            </a:r>
          </a:p>
          <a:p>
            <a:r>
              <a:rPr lang="en-US" sz="1814" dirty="0"/>
              <a:t>The risk-benefit assessment process that should guide the decision as to whether a mass treatment intervention or active case-finding campaign should resume or commence, assuming conditions (a) or (b) above are met;</a:t>
            </a:r>
          </a:p>
          <a:p>
            <a:r>
              <a:rPr lang="en-US" sz="1814" dirty="0"/>
              <a:t>Mitigation measures that should be applied to decrease risk of transmission of SARS-CoV-2 in conjunction with the mass treatment intervention or active case-finding campaign </a:t>
            </a:r>
            <a:endParaRPr lang="en-GB" sz="1814" dirty="0"/>
          </a:p>
        </p:txBody>
      </p:sp>
    </p:spTree>
    <p:extLst>
      <p:ext uri="{BB962C8B-B14F-4D97-AF65-F5344CB8AC3E}">
        <p14:creationId xmlns:p14="http://schemas.microsoft.com/office/powerpoint/2010/main" val="110648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771AE9-26E1-45D4-B073-10E0C5618B3B}"/>
              </a:ext>
            </a:extLst>
          </p:cNvPr>
          <p:cNvPicPr>
            <a:picLocks noGrp="1" noChangeAspect="1"/>
          </p:cNvPicPr>
          <p:nvPr>
            <p:ph idx="1"/>
          </p:nvPr>
        </p:nvPicPr>
        <p:blipFill>
          <a:blip r:embed="rId2"/>
          <a:stretch>
            <a:fillRect/>
          </a:stretch>
        </p:blipFill>
        <p:spPr>
          <a:xfrm>
            <a:off x="1913383" y="1401226"/>
            <a:ext cx="8365234" cy="2383904"/>
          </a:xfrm>
          <a:prstGeom prst="rect">
            <a:avLst/>
          </a:prstGeom>
        </p:spPr>
      </p:pic>
      <p:pic>
        <p:nvPicPr>
          <p:cNvPr id="6" name="Picture 5">
            <a:extLst>
              <a:ext uri="{FF2B5EF4-FFF2-40B4-BE49-F238E27FC236}">
                <a16:creationId xmlns:a16="http://schemas.microsoft.com/office/drawing/2014/main" id="{D3A878F0-D00E-436F-A145-74E336EE1471}"/>
              </a:ext>
            </a:extLst>
          </p:cNvPr>
          <p:cNvPicPr>
            <a:picLocks noChangeAspect="1"/>
          </p:cNvPicPr>
          <p:nvPr/>
        </p:nvPicPr>
        <p:blipFill>
          <a:blip r:embed="rId3"/>
          <a:stretch>
            <a:fillRect/>
          </a:stretch>
        </p:blipFill>
        <p:spPr>
          <a:xfrm>
            <a:off x="1801977" y="3989130"/>
            <a:ext cx="8311487" cy="329609"/>
          </a:xfrm>
          <a:prstGeom prst="rect">
            <a:avLst/>
          </a:prstGeom>
        </p:spPr>
      </p:pic>
      <p:pic>
        <p:nvPicPr>
          <p:cNvPr id="7" name="Picture 6">
            <a:extLst>
              <a:ext uri="{FF2B5EF4-FFF2-40B4-BE49-F238E27FC236}">
                <a16:creationId xmlns:a16="http://schemas.microsoft.com/office/drawing/2014/main" id="{6BED999B-9576-4AE5-B9E0-CC632C8B8911}"/>
              </a:ext>
            </a:extLst>
          </p:cNvPr>
          <p:cNvPicPr>
            <a:picLocks noChangeAspect="1"/>
          </p:cNvPicPr>
          <p:nvPr/>
        </p:nvPicPr>
        <p:blipFill>
          <a:blip r:embed="rId4"/>
          <a:stretch>
            <a:fillRect/>
          </a:stretch>
        </p:blipFill>
        <p:spPr>
          <a:xfrm>
            <a:off x="1801977" y="4522739"/>
            <a:ext cx="8145495" cy="1022923"/>
          </a:xfrm>
          <a:prstGeom prst="rect">
            <a:avLst/>
          </a:prstGeom>
        </p:spPr>
      </p:pic>
      <p:sp>
        <p:nvSpPr>
          <p:cNvPr id="8" name="Title 1">
            <a:extLst>
              <a:ext uri="{FF2B5EF4-FFF2-40B4-BE49-F238E27FC236}">
                <a16:creationId xmlns:a16="http://schemas.microsoft.com/office/drawing/2014/main" id="{FF381FD2-B583-4EF7-81E8-87FD455C93FE}"/>
              </a:ext>
            </a:extLst>
          </p:cNvPr>
          <p:cNvSpPr>
            <a:spLocks noGrp="1"/>
          </p:cNvSpPr>
          <p:nvPr>
            <p:ph type="title"/>
          </p:nvPr>
        </p:nvSpPr>
        <p:spPr>
          <a:xfrm>
            <a:off x="1246589" y="0"/>
            <a:ext cx="9698822" cy="1238270"/>
          </a:xfrm>
        </p:spPr>
        <p:txBody>
          <a:bodyPr/>
          <a:lstStyle/>
          <a:p>
            <a:r>
              <a:rPr lang="en-US" dirty="0"/>
              <a:t>NTD road map 2021-2030: Shifting in approaches to addressing NTDs</a:t>
            </a:r>
            <a:endParaRPr lang="en-GB" dirty="0"/>
          </a:p>
        </p:txBody>
      </p:sp>
    </p:spTree>
    <p:extLst>
      <p:ext uri="{BB962C8B-B14F-4D97-AF65-F5344CB8AC3E}">
        <p14:creationId xmlns:p14="http://schemas.microsoft.com/office/powerpoint/2010/main" val="1907982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234FB-059A-481C-9AFC-1F0F25FD338F}"/>
              </a:ext>
            </a:extLst>
          </p:cNvPr>
          <p:cNvPicPr>
            <a:picLocks noChangeAspect="1"/>
          </p:cNvPicPr>
          <p:nvPr/>
        </p:nvPicPr>
        <p:blipFill>
          <a:blip r:embed="rId2"/>
          <a:stretch>
            <a:fillRect/>
          </a:stretch>
        </p:blipFill>
        <p:spPr>
          <a:xfrm>
            <a:off x="2357489" y="1256106"/>
            <a:ext cx="7477023" cy="4531529"/>
          </a:xfrm>
          <a:prstGeom prst="rect">
            <a:avLst/>
          </a:prstGeom>
          <a:solidFill>
            <a:srgbClr val="92D050"/>
          </a:solidFill>
        </p:spPr>
      </p:pic>
      <p:sp>
        <p:nvSpPr>
          <p:cNvPr id="4" name="Title 1">
            <a:extLst>
              <a:ext uri="{FF2B5EF4-FFF2-40B4-BE49-F238E27FC236}">
                <a16:creationId xmlns:a16="http://schemas.microsoft.com/office/drawing/2014/main" id="{85F87FDB-0C1D-40E1-BA39-B27EF3C2DBD8}"/>
              </a:ext>
            </a:extLst>
          </p:cNvPr>
          <p:cNvSpPr txBox="1">
            <a:spLocks/>
          </p:cNvSpPr>
          <p:nvPr/>
        </p:nvSpPr>
        <p:spPr>
          <a:xfrm>
            <a:off x="1246589" y="142684"/>
            <a:ext cx="9698822" cy="1238270"/>
          </a:xfrm>
          <a:prstGeom prst="rect">
            <a:avLst/>
          </a:prstGeom>
        </p:spPr>
        <p:txBody>
          <a:bodyPr/>
          <a:lstStyle>
            <a:lvl1pPr algn="ctr" defTabSz="1042988" rtl="0" eaLnBrk="1" fontAlgn="base" hangingPunct="1">
              <a:spcBef>
                <a:spcPct val="0"/>
              </a:spcBef>
              <a:spcAft>
                <a:spcPct val="0"/>
              </a:spcAft>
              <a:defRPr sz="4000" b="1" kern="1200">
                <a:solidFill>
                  <a:srgbClr val="000066"/>
                </a:solidFill>
                <a:latin typeface="+mj-lt"/>
                <a:ea typeface="+mj-ea"/>
                <a:cs typeface="+mj-cs"/>
              </a:defRPr>
            </a:lvl1pPr>
            <a:lvl2pPr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2pPr>
            <a:lvl3pPr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3pPr>
            <a:lvl4pPr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4pPr>
            <a:lvl5pPr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5pPr>
            <a:lvl6pPr marL="457200"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6pPr>
            <a:lvl7pPr marL="914400"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7pPr>
            <a:lvl8pPr marL="1371600"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8pPr>
            <a:lvl9pPr marL="1828800"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9pPr>
          </a:lstStyle>
          <a:p>
            <a:pPr defTabSz="945990"/>
            <a:r>
              <a:rPr lang="en-US" sz="3628" dirty="0">
                <a:latin typeface="Arial"/>
                <a:cs typeface="Arial"/>
              </a:rPr>
              <a:t>Proposed road map targets, milestones and indicators</a:t>
            </a:r>
            <a:endParaRPr lang="en-GB" sz="3628" dirty="0">
              <a:latin typeface="Arial"/>
              <a:cs typeface="Arial"/>
            </a:endParaRPr>
          </a:p>
        </p:txBody>
      </p:sp>
    </p:spTree>
    <p:extLst>
      <p:ext uri="{BB962C8B-B14F-4D97-AF65-F5344CB8AC3E}">
        <p14:creationId xmlns:p14="http://schemas.microsoft.com/office/powerpoint/2010/main" val="738693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6B03BD7-8CA9-4DCC-9C16-B84C8115BF9D}"/>
              </a:ext>
            </a:extLst>
          </p:cNvPr>
          <p:cNvGraphicFramePr>
            <a:graphicFrameLocks noGrp="1"/>
          </p:cNvGraphicFramePr>
          <p:nvPr>
            <p:extLst/>
          </p:nvPr>
        </p:nvGraphicFramePr>
        <p:xfrm>
          <a:off x="1524001" y="1155210"/>
          <a:ext cx="9144000" cy="5702791"/>
        </p:xfrm>
        <a:graphic>
          <a:graphicData uri="http://schemas.openxmlformats.org/drawingml/2006/table">
            <a:tbl>
              <a:tblPr firstRow="1" firstCol="1" bandRow="1">
                <a:tableStyleId>{073A0DAA-6AF3-43AB-8588-CEC1D06C72B9}</a:tableStyleId>
              </a:tblPr>
              <a:tblGrid>
                <a:gridCol w="1383126">
                  <a:extLst>
                    <a:ext uri="{9D8B030D-6E8A-4147-A177-3AD203B41FA5}">
                      <a16:colId xmlns:a16="http://schemas.microsoft.com/office/drawing/2014/main" val="900308435"/>
                    </a:ext>
                  </a:extLst>
                </a:gridCol>
                <a:gridCol w="2766252">
                  <a:extLst>
                    <a:ext uri="{9D8B030D-6E8A-4147-A177-3AD203B41FA5}">
                      <a16:colId xmlns:a16="http://schemas.microsoft.com/office/drawing/2014/main" val="2497488514"/>
                    </a:ext>
                  </a:extLst>
                </a:gridCol>
                <a:gridCol w="2707360">
                  <a:extLst>
                    <a:ext uri="{9D8B030D-6E8A-4147-A177-3AD203B41FA5}">
                      <a16:colId xmlns:a16="http://schemas.microsoft.com/office/drawing/2014/main" val="681166024"/>
                    </a:ext>
                  </a:extLst>
                </a:gridCol>
                <a:gridCol w="2287262">
                  <a:extLst>
                    <a:ext uri="{9D8B030D-6E8A-4147-A177-3AD203B41FA5}">
                      <a16:colId xmlns:a16="http://schemas.microsoft.com/office/drawing/2014/main" val="3617232530"/>
                    </a:ext>
                  </a:extLst>
                </a:gridCol>
              </a:tblGrid>
              <a:tr h="832594">
                <a:tc>
                  <a:txBody>
                    <a:bodyPr/>
                    <a:lstStyle/>
                    <a:p>
                      <a:pPr marL="0" marR="0">
                        <a:lnSpc>
                          <a:spcPct val="107000"/>
                        </a:lnSpc>
                        <a:spcBef>
                          <a:spcPts val="0"/>
                        </a:spcBef>
                        <a:spcAft>
                          <a:spcPts val="0"/>
                        </a:spcAft>
                      </a:pPr>
                      <a:r>
                        <a:rPr lang="en-GB" sz="1200" dirty="0">
                          <a:effectLst/>
                        </a:rPr>
                        <a:t> </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a:effectLst/>
                        </a:rPr>
                        <a:t>UC2 Protocol 1 </a:t>
                      </a:r>
                    </a:p>
                    <a:p>
                      <a:pPr marL="0" marR="0">
                        <a:lnSpc>
                          <a:spcPct val="107000"/>
                        </a:lnSpc>
                        <a:spcBef>
                          <a:spcPts val="0"/>
                        </a:spcBef>
                        <a:spcAft>
                          <a:spcPts val="0"/>
                        </a:spcAft>
                      </a:pPr>
                      <a:r>
                        <a:rPr lang="en-GB" sz="1200">
                          <a:effectLst/>
                        </a:rPr>
                        <a:t>(to be used when prevalence is ≥x%)</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a:effectLst/>
                        </a:rPr>
                        <a:t>UC2 Protocol 2-1 </a:t>
                      </a:r>
                    </a:p>
                    <a:p>
                      <a:pPr marL="0" marR="0">
                        <a:lnSpc>
                          <a:spcPct val="107000"/>
                        </a:lnSpc>
                        <a:spcBef>
                          <a:spcPts val="0"/>
                        </a:spcBef>
                        <a:spcAft>
                          <a:spcPts val="0"/>
                        </a:spcAft>
                      </a:pPr>
                      <a:r>
                        <a:rPr lang="en-GB" sz="1200">
                          <a:effectLst/>
                        </a:rPr>
                        <a:t>(to be used when prevalence is &lt;x%)</a:t>
                      </a:r>
                    </a:p>
                    <a:p>
                      <a:pPr marL="0" marR="0">
                        <a:lnSpc>
                          <a:spcPct val="107000"/>
                        </a:lnSpc>
                        <a:spcBef>
                          <a:spcPts val="0"/>
                        </a:spcBef>
                        <a:spcAft>
                          <a:spcPts val="0"/>
                        </a:spcAft>
                      </a:pPr>
                      <a:r>
                        <a:rPr lang="en-GB" sz="1200">
                          <a:effectLst/>
                        </a:rPr>
                        <a:t> </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dirty="0">
                          <a:effectLst/>
                        </a:rPr>
                        <a:t>UC2 Protocol 2-2 (LQAS, to be used when prevalence is &lt;x%)</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51307330"/>
                  </a:ext>
                </a:extLst>
              </a:tr>
              <a:tr h="831231">
                <a:tc>
                  <a:txBody>
                    <a:bodyPr/>
                    <a:lstStyle/>
                    <a:p>
                      <a:pPr marL="0" marR="0">
                        <a:lnSpc>
                          <a:spcPct val="107000"/>
                        </a:lnSpc>
                        <a:spcBef>
                          <a:spcPts val="0"/>
                        </a:spcBef>
                        <a:spcAft>
                          <a:spcPts val="0"/>
                        </a:spcAft>
                      </a:pPr>
                      <a:r>
                        <a:rPr lang="en-GB" sz="1200">
                          <a:effectLst/>
                        </a:rPr>
                        <a:t>Diagnostics</a:t>
                      </a:r>
                      <a:endParaRPr lang="en-GB" sz="11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Sm: Kato Katz, 1 stool sample, 2 slides</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err="1">
                          <a:effectLst/>
                        </a:rPr>
                        <a:t>Sh</a:t>
                      </a:r>
                      <a:r>
                        <a:rPr lang="en-GB" sz="1000" dirty="0">
                          <a:effectLst/>
                        </a:rPr>
                        <a:t>: UF, 10 ml/1 filter</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(prevalence and intensity of infection)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fr-CH" sz="1000">
                          <a:effectLst/>
                        </a:rPr>
                        <a:t>RDT, rapid diagnostic tests:CCA, Hemastix, questionnaire etc.</a:t>
                      </a:r>
                      <a:endParaRPr lang="en-GB" sz="1000">
                        <a:effectLst/>
                      </a:endParaRPr>
                    </a:p>
                    <a:p>
                      <a:pPr marL="0" marR="0">
                        <a:lnSpc>
                          <a:spcPct val="107000"/>
                        </a:lnSpc>
                        <a:spcBef>
                          <a:spcPts val="0"/>
                        </a:spcBef>
                        <a:spcAft>
                          <a:spcPts val="0"/>
                        </a:spcAft>
                      </a:pPr>
                      <a:r>
                        <a:rPr lang="fr-CH" sz="1000">
                          <a:effectLst/>
                        </a:rPr>
                        <a:t>(For estimate prevalence)</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fr-CH" sz="1000">
                          <a:effectLst/>
                        </a:rPr>
                        <a:t>RDT, rapid diagnostic tests CCA, Hemastix, questionnaire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57521119"/>
                  </a:ext>
                </a:extLst>
              </a:tr>
              <a:tr h="1503018">
                <a:tc>
                  <a:txBody>
                    <a:bodyPr/>
                    <a:lstStyle/>
                    <a:p>
                      <a:pPr marL="0" marR="0">
                        <a:lnSpc>
                          <a:spcPct val="107000"/>
                        </a:lnSpc>
                        <a:spcBef>
                          <a:spcPts val="0"/>
                        </a:spcBef>
                        <a:spcAft>
                          <a:spcPts val="0"/>
                        </a:spcAft>
                      </a:pPr>
                      <a:r>
                        <a:rPr lang="en-GB" sz="1200" dirty="0">
                          <a:effectLst/>
                        </a:rPr>
                        <a:t>Samples</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Three age groups:</a:t>
                      </a:r>
                    </a:p>
                    <a:p>
                      <a:pPr marL="0" marR="0">
                        <a:lnSpc>
                          <a:spcPct val="107000"/>
                        </a:lnSpc>
                        <a:spcBef>
                          <a:spcPts val="0"/>
                        </a:spcBef>
                        <a:spcAft>
                          <a:spcPts val="0"/>
                        </a:spcAft>
                      </a:pPr>
                      <a:r>
                        <a:rPr lang="en-GB" sz="1000">
                          <a:effectLst/>
                        </a:rPr>
                        <a:t>PSAC (2-5 years)</a:t>
                      </a:r>
                    </a:p>
                    <a:p>
                      <a:pPr marL="0" marR="0">
                        <a:lnSpc>
                          <a:spcPct val="107000"/>
                        </a:lnSpc>
                        <a:spcBef>
                          <a:spcPts val="0"/>
                        </a:spcBef>
                        <a:spcAft>
                          <a:spcPts val="0"/>
                        </a:spcAft>
                      </a:pPr>
                      <a:r>
                        <a:rPr lang="en-GB" sz="1000">
                          <a:effectLst/>
                        </a:rPr>
                        <a:t>SAC (6-14 years)</a:t>
                      </a:r>
                    </a:p>
                    <a:p>
                      <a:pPr marL="0" marR="0">
                        <a:lnSpc>
                          <a:spcPct val="107000"/>
                        </a:lnSpc>
                        <a:spcBef>
                          <a:spcPts val="0"/>
                        </a:spcBef>
                        <a:spcAft>
                          <a:spcPts val="0"/>
                        </a:spcAft>
                      </a:pPr>
                      <a:r>
                        <a:rPr lang="en-GB" sz="1000">
                          <a:effectLst/>
                        </a:rPr>
                        <a:t>Adults (≥15 years)</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20 persons per age group, randomly selected, tbc by modelling</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Location: community-based survey</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SAC (6-14 years)</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15-30 SAC per school, randomly selected</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Location: school-based survey</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SAC (6-14 years)</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Number and thresholds to be defined</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Location: school-based survey</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896722538"/>
                  </a:ext>
                </a:extLst>
              </a:tr>
              <a:tr h="410996">
                <a:tc>
                  <a:txBody>
                    <a:bodyPr/>
                    <a:lstStyle/>
                    <a:p>
                      <a:pPr marL="0" marR="0">
                        <a:lnSpc>
                          <a:spcPct val="107000"/>
                        </a:lnSpc>
                        <a:spcBef>
                          <a:spcPts val="0"/>
                        </a:spcBef>
                        <a:spcAft>
                          <a:spcPts val="0"/>
                        </a:spcAft>
                      </a:pPr>
                      <a:r>
                        <a:rPr lang="en-GB" sz="1200">
                          <a:effectLst/>
                        </a:rPr>
                        <a:t>Frequency of survey</a:t>
                      </a:r>
                      <a:endParaRPr lang="en-GB" sz="11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Once every 5-6 years</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Once every 5-6 years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Once every 5-6 years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3877801342"/>
                  </a:ext>
                </a:extLst>
              </a:tr>
              <a:tr h="829835">
                <a:tc>
                  <a:txBody>
                    <a:bodyPr/>
                    <a:lstStyle/>
                    <a:p>
                      <a:pPr marL="0" marR="0">
                        <a:lnSpc>
                          <a:spcPct val="107000"/>
                        </a:lnSpc>
                        <a:spcBef>
                          <a:spcPts val="0"/>
                        </a:spcBef>
                        <a:spcAft>
                          <a:spcPts val="0"/>
                        </a:spcAft>
                      </a:pPr>
                      <a:r>
                        <a:rPr lang="en-GB" sz="1200" dirty="0">
                          <a:effectLst/>
                        </a:rPr>
                        <a:t>Survey Unit</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Sub-district: one or more Health Catchment Area – can be combined according to epidemiological and ecological situation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Sub-district: one or more Health Catchment Area – can be combined according to epidemiological and ecological situation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Sub-district: one or more Health Catchment Area – can be combined according to epidemiological and ecological situation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1910787710"/>
                  </a:ext>
                </a:extLst>
              </a:tr>
              <a:tr h="410996">
                <a:tc>
                  <a:txBody>
                    <a:bodyPr/>
                    <a:lstStyle/>
                    <a:p>
                      <a:pPr marL="0" marR="0">
                        <a:lnSpc>
                          <a:spcPct val="107000"/>
                        </a:lnSpc>
                        <a:spcBef>
                          <a:spcPts val="0"/>
                        </a:spcBef>
                        <a:spcAft>
                          <a:spcPts val="0"/>
                        </a:spcAft>
                      </a:pPr>
                      <a:r>
                        <a:rPr lang="en-GB" sz="1200" dirty="0">
                          <a:effectLst/>
                        </a:rPr>
                        <a:t>No of survey sites</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Up to 5, per sub-district</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All schools in sub-district</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All schools in sub-district</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3170965154"/>
                  </a:ext>
                </a:extLst>
              </a:tr>
              <a:tr h="683924">
                <a:tc>
                  <a:txBody>
                    <a:bodyPr/>
                    <a:lstStyle/>
                    <a:p>
                      <a:pPr marL="0" marR="0">
                        <a:lnSpc>
                          <a:spcPct val="107000"/>
                        </a:lnSpc>
                        <a:spcBef>
                          <a:spcPts val="0"/>
                        </a:spcBef>
                        <a:spcAft>
                          <a:spcPts val="0"/>
                        </a:spcAft>
                      </a:pPr>
                      <a:r>
                        <a:rPr lang="en-GB" sz="1200" dirty="0">
                          <a:effectLst/>
                        </a:rPr>
                        <a:t>Exclusion criteria</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Non-endemic areas, defined from all available information (survey, clinical, epidemiological, ecological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Non-endemic areas, defined from all available information (survey, clinical, epidemiological, ecological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Non-endemic areas, defined from all available information (survey, clinical, epidemiological, ecological etc.)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2195066416"/>
                  </a:ext>
                </a:extLst>
              </a:tr>
              <a:tr h="200197">
                <a:tc>
                  <a:txBody>
                    <a:bodyPr/>
                    <a:lstStyle/>
                    <a:p>
                      <a:pPr marL="0" marR="0">
                        <a:lnSpc>
                          <a:spcPct val="107000"/>
                        </a:lnSpc>
                        <a:spcBef>
                          <a:spcPts val="0"/>
                        </a:spcBef>
                        <a:spcAft>
                          <a:spcPts val="0"/>
                        </a:spcAft>
                      </a:pPr>
                      <a:r>
                        <a:rPr lang="en-GB" sz="1200" dirty="0">
                          <a:effectLst/>
                        </a:rPr>
                        <a:t>Site selection</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Purposeful selection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All schools</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All schools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40836522"/>
                  </a:ext>
                </a:extLst>
              </a:tr>
            </a:tbl>
          </a:graphicData>
        </a:graphic>
      </p:graphicFrame>
      <p:sp>
        <p:nvSpPr>
          <p:cNvPr id="3" name="TextBox 2">
            <a:extLst>
              <a:ext uri="{FF2B5EF4-FFF2-40B4-BE49-F238E27FC236}">
                <a16:creationId xmlns:a16="http://schemas.microsoft.com/office/drawing/2014/main" id="{89DC7BBB-F96C-4186-992A-DC3F2EF420B9}"/>
              </a:ext>
            </a:extLst>
          </p:cNvPr>
          <p:cNvSpPr txBox="1"/>
          <p:nvPr/>
        </p:nvSpPr>
        <p:spPr>
          <a:xfrm>
            <a:off x="1996149" y="0"/>
            <a:ext cx="8593827" cy="1077218"/>
          </a:xfrm>
          <a:prstGeom prst="rect">
            <a:avLst/>
          </a:prstGeom>
          <a:noFill/>
        </p:spPr>
        <p:txBody>
          <a:bodyPr wrap="square" rtlCol="0">
            <a:spAutoFit/>
          </a:bodyPr>
          <a:lstStyle/>
          <a:p>
            <a:pPr defTabSz="829361" rtl="1" fontAlgn="base">
              <a:spcBef>
                <a:spcPct val="0"/>
              </a:spcBef>
              <a:spcAft>
                <a:spcPct val="0"/>
              </a:spcAft>
            </a:pPr>
            <a:r>
              <a:rPr lang="en-US" sz="3200" b="1" dirty="0">
                <a:solidFill>
                  <a:srgbClr val="000066"/>
                </a:solidFill>
                <a:latin typeface="Arial" panose="020B0604020202020204" pitchFamily="34" charset="0"/>
                <a:cs typeface="Arial" panose="020B0604020202020204" pitchFamily="34" charset="0"/>
              </a:rPr>
              <a:t>Summary of suggested new protocols  for mapping and impact assessment</a:t>
            </a:r>
            <a:endParaRPr lang="en-GB" sz="32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21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826" y="145551"/>
            <a:ext cx="7540346" cy="1077218"/>
          </a:xfrm>
        </p:spPr>
        <p:txBody>
          <a:bodyPr/>
          <a:lstStyle/>
          <a:p>
            <a:r>
              <a:rPr lang="en-GB" dirty="0"/>
              <a:t>New schistosomiasis guideline</a:t>
            </a:r>
            <a:r>
              <a:rPr lang="en-US" dirty="0"/>
              <a:t/>
            </a:r>
            <a:br>
              <a:rPr lang="en-US" dirty="0"/>
            </a:br>
            <a:endParaRPr lang="en-US" dirty="0"/>
          </a:p>
        </p:txBody>
      </p:sp>
      <p:sp>
        <p:nvSpPr>
          <p:cNvPr id="3" name="Text Placeholder 2"/>
          <p:cNvSpPr>
            <a:spLocks noGrp="1"/>
          </p:cNvSpPr>
          <p:nvPr>
            <p:ph type="body" idx="1"/>
          </p:nvPr>
        </p:nvSpPr>
        <p:spPr>
          <a:xfrm>
            <a:off x="1781655" y="1222769"/>
            <a:ext cx="8694829" cy="4930495"/>
          </a:xfrm>
        </p:spPr>
        <p:txBody>
          <a:bodyPr/>
          <a:lstStyle/>
          <a:p>
            <a:pPr>
              <a:lnSpc>
                <a:spcPct val="150000"/>
              </a:lnSpc>
            </a:pPr>
            <a:r>
              <a:rPr lang="en-US" sz="2177" dirty="0"/>
              <a:t>To provide </a:t>
            </a:r>
            <a:r>
              <a:rPr lang="en-US" sz="2177" u="sng" dirty="0"/>
              <a:t>evidence based </a:t>
            </a:r>
            <a:r>
              <a:rPr lang="en-US" sz="2177" dirty="0"/>
              <a:t>recommendations to countries in their effort to accomplish morbidity  control and to move to the eventual  interruption of transmission</a:t>
            </a:r>
          </a:p>
          <a:p>
            <a:pPr lvl="1">
              <a:lnSpc>
                <a:spcPct val="150000"/>
              </a:lnSpc>
            </a:pPr>
            <a:r>
              <a:rPr lang="en-US" dirty="0"/>
              <a:t>Integrated strategy- PC, snail control, environment management, Wash, one health</a:t>
            </a:r>
          </a:p>
          <a:p>
            <a:pPr lvl="1">
              <a:lnSpc>
                <a:spcPct val="150000"/>
              </a:lnSpc>
            </a:pPr>
            <a:r>
              <a:rPr lang="en-US" dirty="0"/>
              <a:t>Treatment of all at risk groups</a:t>
            </a:r>
          </a:p>
          <a:p>
            <a:pPr lvl="1">
              <a:lnSpc>
                <a:spcPct val="150000"/>
              </a:lnSpc>
            </a:pPr>
            <a:r>
              <a:rPr lang="en-US" dirty="0"/>
              <a:t>Simplified MDA - No treatment holiday, New threshold for  implementing MDA</a:t>
            </a:r>
          </a:p>
          <a:p>
            <a:pPr lvl="1">
              <a:lnSpc>
                <a:spcPct val="150000"/>
              </a:lnSpc>
            </a:pPr>
            <a:r>
              <a:rPr lang="en-US" dirty="0"/>
              <a:t>Verification of interruption of transmission- Diagnostic tools for Schistosoma infection in snails, animals and human</a:t>
            </a:r>
          </a:p>
          <a:p>
            <a:pPr lvl="1">
              <a:lnSpc>
                <a:spcPct val="150000"/>
              </a:lnSpc>
            </a:pPr>
            <a:endParaRPr lang="en-US" dirty="0"/>
          </a:p>
        </p:txBody>
      </p:sp>
    </p:spTree>
    <p:extLst>
      <p:ext uri="{BB962C8B-B14F-4D97-AF65-F5344CB8AC3E}">
        <p14:creationId xmlns:p14="http://schemas.microsoft.com/office/powerpoint/2010/main" val="4088025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smtClean="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5889213"/>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smtClean="0">
                          <a:solidFill>
                            <a:schemeClr val="tx1"/>
                          </a:solidFill>
                          <a:effectLst/>
                        </a:rPr>
                        <a:t>20 </a:t>
                      </a:r>
                      <a:r>
                        <a:rPr lang="en-US" sz="2000" dirty="0" err="1">
                          <a:solidFill>
                            <a:schemeClr val="tx1"/>
                          </a:solidFill>
                          <a:effectLst/>
                        </a:rPr>
                        <a:t>Mins</a:t>
                      </a:r>
                      <a:r>
                        <a:rPr lang="en-US"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1000"/>
                        </a:spcAft>
                      </a:pPr>
                      <a:r>
                        <a:rPr lang="en-US" sz="2000" dirty="0">
                          <a:solidFill>
                            <a:schemeClr val="tx1"/>
                          </a:solidFill>
                          <a:effectLst/>
                        </a:rPr>
                        <a:t>Concept </a:t>
                      </a:r>
                      <a:r>
                        <a:rPr lang="en-US" sz="2000" dirty="0" smtClean="0">
                          <a:solidFill>
                            <a:schemeClr val="tx1"/>
                          </a:solidFill>
                          <a:effectLst/>
                        </a:rPr>
                        <a:t>and </a:t>
                      </a:r>
                      <a:r>
                        <a:rPr lang="en-US" sz="2000" dirty="0">
                          <a:solidFill>
                            <a:schemeClr val="tx1"/>
                          </a:solidFill>
                          <a:effectLst/>
                        </a:rPr>
                        <a:t>progress update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1000"/>
                        </a:spcAft>
                      </a:pPr>
                      <a:r>
                        <a:rPr lang="pt-PT" sz="2000" dirty="0">
                          <a:solidFill>
                            <a:schemeClr val="tx1"/>
                          </a:solidFill>
                          <a:effectLst/>
                        </a:rPr>
                        <a:t>Dr Pauline </a:t>
                      </a:r>
                      <a:r>
                        <a:rPr lang="pt-PT" sz="2000" dirty="0" smtClean="0">
                          <a:solidFill>
                            <a:schemeClr val="tx1"/>
                          </a:solidFill>
                          <a:effectLst/>
                        </a:rPr>
                        <a:t>Mwinzi</a:t>
                      </a:r>
                      <a:endParaRPr lang="en-GB" sz="2000" dirty="0">
                        <a:solidFill>
                          <a:schemeClr val="tx1"/>
                        </a:solidFill>
                        <a:effectLst/>
                      </a:endParaRPr>
                    </a:p>
                  </a:txBody>
                  <a:tcPr marL="68580" marR="68580" marT="0" marB="0">
                    <a:solidFill>
                      <a:schemeClr val="accent4">
                        <a:lumMod val="40000"/>
                        <a:lumOff val="60000"/>
                      </a:schemeClr>
                    </a:solidFill>
                  </a:tcPr>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smtClean="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smtClean="0">
                          <a:effectLst/>
                        </a:rPr>
                        <a:t>Q&amp;A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smtClean="0">
                          <a:effectLst/>
                        </a:rPr>
                        <a:t>40 </a:t>
                      </a:r>
                      <a:r>
                        <a:rPr lang="en-US" sz="2000" dirty="0">
                          <a:effectLst/>
                        </a:rPr>
                        <a:t>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smtClean="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endParaRPr lang="en-US" sz="2000" dirty="0" smtClean="0">
                        <a:effectLst/>
                      </a:endParaRPr>
                    </a:p>
                    <a:p>
                      <a:pPr>
                        <a:lnSpc>
                          <a:spcPct val="107000"/>
                        </a:lnSpc>
                        <a:spcAft>
                          <a:spcPts val="0"/>
                        </a:spcAft>
                      </a:pPr>
                      <a:endParaRPr lang="en-US" sz="20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 </a:t>
                      </a:r>
                      <a:r>
                        <a:rPr lang="en-US" sz="2000" dirty="0">
                          <a:effectLst/>
                        </a:rPr>
                        <a:t>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smtClean="0">
                          <a:effectLst/>
                        </a:rPr>
                        <a:t>20 </a:t>
                      </a:r>
                      <a:r>
                        <a:rPr lang="en-US" sz="2000" dirty="0">
                          <a:effectLst/>
                        </a:rPr>
                        <a:t>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558559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2" name="Rectangle 1"/>
          <p:cNvSpPr/>
          <p:nvPr/>
        </p:nvSpPr>
        <p:spPr>
          <a:xfrm>
            <a:off x="2377865" y="855451"/>
            <a:ext cx="9811295" cy="2800765"/>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lang="en-GB" sz="4400" b="1" dirty="0" smtClean="0">
                <a:solidFill>
                  <a:srgbClr val="004E71"/>
                </a:solidFill>
                <a:latin typeface="Calibri"/>
                <a:cs typeface="Arial" charset="0"/>
              </a:rPr>
              <a:t>UPDATE ON </a:t>
            </a:r>
            <a:r>
              <a:rPr kumimoji="0" lang="en-GB" sz="4400" b="1" i="0" u="none" strike="noStrike" kern="1200" cap="none" spc="0" normalizeH="0" baseline="0" noProof="0" dirty="0" smtClean="0">
                <a:ln>
                  <a:noFill/>
                </a:ln>
                <a:solidFill>
                  <a:srgbClr val="004E71"/>
                </a:solidFill>
                <a:effectLst/>
                <a:uLnTx/>
                <a:uFillTx/>
                <a:latin typeface="Calibri"/>
                <a:ea typeface="+mn-ea"/>
                <a:cs typeface="Arial" charset="0"/>
              </a:rPr>
              <a:t>SCHISTOSOMIASIS </a:t>
            </a:r>
            <a:r>
              <a:rPr kumimoji="0" lang="en-GB" sz="4400" b="1" i="0" u="none" strike="noStrike" kern="1200" cap="none" spc="0" normalizeH="0" baseline="0" noProof="0" dirty="0">
                <a:ln>
                  <a:noFill/>
                </a:ln>
                <a:solidFill>
                  <a:srgbClr val="004E71"/>
                </a:solidFill>
                <a:effectLst/>
                <a:uLnTx/>
                <a:uFillTx/>
                <a:latin typeface="Calibri"/>
                <a:ea typeface="+mn-ea"/>
                <a:cs typeface="Arial" charset="0"/>
              </a:rPr>
              <a:t>SUB-DISTRICT* LEVEL DATA REVIEW FOR </a:t>
            </a:r>
            <a:r>
              <a:rPr kumimoji="0" lang="en-US" sz="4400" b="1" i="0" u="none" strike="noStrike" kern="1200" cap="none" spc="0" normalizeH="0" baseline="0" noProof="0" dirty="0" smtClean="0">
                <a:ln>
                  <a:noFill/>
                </a:ln>
                <a:solidFill>
                  <a:srgbClr val="004E71"/>
                </a:solidFill>
                <a:effectLst/>
                <a:uLnTx/>
                <a:uFillTx/>
                <a:latin typeface="Calibri"/>
                <a:ea typeface="+mn-ea"/>
                <a:cs typeface="Arial" charset="0"/>
              </a:rPr>
              <a:t>TARGETED</a:t>
            </a:r>
            <a:r>
              <a:rPr kumimoji="0" lang="en-US" sz="4400" b="1" i="0" u="none" strike="noStrike" kern="1200" cap="none" spc="0" normalizeH="0" noProof="0" dirty="0" smtClean="0">
                <a:ln>
                  <a:noFill/>
                </a:ln>
                <a:solidFill>
                  <a:srgbClr val="004E71"/>
                </a:solidFill>
                <a:effectLst/>
                <a:uLnTx/>
                <a:uFillTx/>
                <a:latin typeface="Calibri"/>
                <a:ea typeface="+mn-ea"/>
                <a:cs typeface="Arial" charset="0"/>
              </a:rPr>
              <a:t> TREATMENTS</a:t>
            </a:r>
            <a:endParaRPr kumimoji="0" lang="en-US" sz="5400" b="1" i="0" u="none" strike="noStrike" kern="1200" cap="none" spc="0" normalizeH="0" baseline="0" noProof="0" dirty="0">
              <a:ln>
                <a:noFill/>
              </a:ln>
              <a:solidFill>
                <a:srgbClr val="004E71"/>
              </a:solidFill>
              <a:effectLst/>
              <a:uLnTx/>
              <a:uFillTx/>
              <a:latin typeface="Calibri"/>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dirty="0">
              <a:ln>
                <a:noFill/>
              </a:ln>
              <a:solidFill>
                <a:srgbClr val="004E71"/>
              </a:solidFill>
              <a:effectLst/>
              <a:uLnTx/>
              <a:uFillTx/>
              <a:latin typeface="Calibri"/>
              <a:ea typeface="+mn-ea"/>
              <a:cs typeface="Arial" charset="0"/>
            </a:endParaRPr>
          </a:p>
        </p:txBody>
      </p:sp>
      <p:sp>
        <p:nvSpPr>
          <p:cNvPr id="3" name="TextBox 2"/>
          <p:cNvSpPr txBox="1"/>
          <p:nvPr/>
        </p:nvSpPr>
        <p:spPr>
          <a:xfrm>
            <a:off x="2480133" y="3085101"/>
            <a:ext cx="9606761" cy="830995"/>
          </a:xfrm>
          <a:prstGeom prst="rect">
            <a:avLst/>
          </a:prstGeom>
          <a:noFill/>
        </p:spPr>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4E71"/>
                </a:solidFill>
                <a:effectLst/>
                <a:uLnTx/>
                <a:uFillTx/>
                <a:latin typeface="Calibri"/>
                <a:ea typeface="+mn-ea"/>
                <a:cs typeface="+mn-cs"/>
              </a:rPr>
              <a:t>Better utilization of available Schistosomiasis </a:t>
            </a:r>
            <a:r>
              <a:rPr kumimoji="0" lang="en-GB" sz="2400" b="1" i="0" u="none" strike="noStrike" kern="1200" cap="none" spc="0" normalizeH="0" baseline="0" noProof="0" dirty="0" smtClean="0">
                <a:ln>
                  <a:noFill/>
                </a:ln>
                <a:solidFill>
                  <a:srgbClr val="004E71"/>
                </a:solidFill>
                <a:effectLst/>
                <a:uLnTx/>
                <a:uFillTx/>
                <a:latin typeface="Calibri"/>
                <a:ea typeface="+mn-ea"/>
                <a:cs typeface="+mn-cs"/>
              </a:rPr>
              <a:t>site level data </a:t>
            </a:r>
            <a:r>
              <a:rPr kumimoji="0" lang="en-GB" sz="2400" b="1" i="0" u="none" strike="noStrike" kern="1200" cap="none" spc="0" normalizeH="0" baseline="0" noProof="0" dirty="0">
                <a:ln>
                  <a:noFill/>
                </a:ln>
                <a:solidFill>
                  <a:srgbClr val="004E71"/>
                </a:solidFill>
                <a:effectLst/>
                <a:uLnTx/>
                <a:uFillTx/>
                <a:latin typeface="Calibri"/>
                <a:ea typeface="+mn-ea"/>
                <a:cs typeface="+mn-cs"/>
              </a:rPr>
              <a:t>to plan MDA  targeted at sub-district* levels</a:t>
            </a:r>
            <a:r>
              <a:rPr kumimoji="0" lang="en-US" sz="2400" b="1" i="0" u="none" strike="noStrike" kern="1200" cap="none" spc="0" normalizeH="0" baseline="0" noProof="0" dirty="0">
                <a:ln>
                  <a:noFill/>
                </a:ln>
                <a:solidFill>
                  <a:srgbClr val="004E71"/>
                </a:solidFill>
                <a:effectLst/>
                <a:uLnTx/>
                <a:uFillTx/>
                <a:latin typeface="Calibri"/>
                <a:ea typeface="+mn-ea"/>
                <a:cs typeface="+mn-cs"/>
              </a:rPr>
              <a:t> </a:t>
            </a:r>
          </a:p>
        </p:txBody>
      </p:sp>
      <p:sp>
        <p:nvSpPr>
          <p:cNvPr id="4" name="TextBox 3"/>
          <p:cNvSpPr txBox="1"/>
          <p:nvPr/>
        </p:nvSpPr>
        <p:spPr>
          <a:xfrm>
            <a:off x="5762539" y="5885866"/>
            <a:ext cx="5457551" cy="677108"/>
          </a:xfrm>
          <a:prstGeom prst="rect">
            <a:avLst/>
          </a:prstGeom>
          <a:noFill/>
        </p:spPr>
        <p:txBody>
          <a:bodyPr wrap="square" rtlCol="0">
            <a:spAutoFit/>
          </a:bodyPr>
          <a:lstStyle/>
          <a:p>
            <a:r>
              <a:rPr lang="en-US" b="1" dirty="0"/>
              <a:t>*Lowest possible administrative level for which demographic data is available</a:t>
            </a:r>
            <a:endParaRPr lang="en-GB" b="1" dirty="0"/>
          </a:p>
        </p:txBody>
      </p:sp>
    </p:spTree>
    <p:extLst>
      <p:ext uri="{BB962C8B-B14F-4D97-AF65-F5344CB8AC3E}">
        <p14:creationId xmlns:p14="http://schemas.microsoft.com/office/powerpoint/2010/main" val="3843092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76284" y="146957"/>
            <a:ext cx="9725115" cy="1169001"/>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defRPr/>
            </a:pPr>
            <a:endParaRPr lang="en-US" sz="2800" b="1" dirty="0">
              <a:solidFill>
                <a:prstClr val="white"/>
              </a:solidFill>
              <a:latin typeface="Calibri Light" panose="020F0302020204030204"/>
            </a:endParaRPr>
          </a:p>
          <a:p>
            <a:pPr algn="ctr" defTabSz="978976">
              <a:defRPr/>
            </a:pPr>
            <a:r>
              <a:rPr lang="en-US" sz="2800" b="1" dirty="0">
                <a:solidFill>
                  <a:prstClr val="white"/>
                </a:solidFill>
                <a:latin typeface="Calibri Light" panose="020F0302020204030204"/>
              </a:rPr>
              <a:t>A significant amount of the regional SCH endemicity data comes from the AFRO NTD mapping project  2012-2015</a:t>
            </a:r>
          </a:p>
          <a:p>
            <a:pPr algn="ctr" defTabSz="978976"/>
            <a:endParaRPr lang="en-GB" sz="2800" b="1" kern="0" dirty="0">
              <a:solidFill>
                <a:prstClr val="white"/>
              </a:solidFill>
            </a:endParaRPr>
          </a:p>
        </p:txBody>
      </p:sp>
      <p:sp>
        <p:nvSpPr>
          <p:cNvPr id="45" name="Rectangle 44"/>
          <p:cNvSpPr/>
          <p:nvPr/>
        </p:nvSpPr>
        <p:spPr>
          <a:xfrm>
            <a:off x="6863787" y="1961822"/>
            <a:ext cx="4953965" cy="3976855"/>
          </a:xfrm>
          <a:prstGeom prst="rect">
            <a:avLst/>
          </a:prstGeom>
        </p:spPr>
        <p:txBody>
          <a:bodyPr wrap="square" lIns="97911" tIns="48957" rIns="97911" bIns="48957">
            <a:spAutoFit/>
          </a:bodyPr>
          <a:lstStyle/>
          <a:p>
            <a:pPr defTabSz="489179"/>
            <a:r>
              <a:rPr lang="en-US" sz="2800" i="1" dirty="0">
                <a:solidFill>
                  <a:srgbClr val="E7E6E6">
                    <a:lumMod val="25000"/>
                  </a:srgbClr>
                </a:solidFill>
                <a:latin typeface="Acumin Pro Condensed Medium"/>
                <a:ea typeface="Geneva" panose="020B0503030404040204" pitchFamily="34" charset="0"/>
                <a:cs typeface="Acumin Pro Condensed Medium"/>
              </a:rPr>
              <a:t>For each mapping unit, one prevalence will be estimated and all </a:t>
            </a:r>
          </a:p>
          <a:p>
            <a:pPr defTabSz="489179"/>
            <a:r>
              <a:rPr lang="en-US" sz="2800" b="1" i="1" dirty="0">
                <a:solidFill>
                  <a:srgbClr val="FF0000"/>
                </a:solidFill>
                <a:latin typeface="Acumin Pro Condensed Medium"/>
                <a:ea typeface="Geneva" panose="020B0503030404040204" pitchFamily="34" charset="0"/>
                <a:cs typeface="Acumin Pro Condensed Medium"/>
              </a:rPr>
              <a:t>sub-districts</a:t>
            </a:r>
            <a:r>
              <a:rPr lang="en-US" sz="2800" i="1" dirty="0">
                <a:solidFill>
                  <a:srgbClr val="E7E6E6">
                    <a:lumMod val="25000"/>
                  </a:srgbClr>
                </a:solidFill>
                <a:latin typeface="Acumin Pro Condensed Medium"/>
                <a:ea typeface="Geneva" panose="020B0503030404040204" pitchFamily="34" charset="0"/>
                <a:cs typeface="Acumin Pro Condensed Medium"/>
              </a:rPr>
              <a:t> in the group classified as non-endemic, low, moderate or high-risk area. One treatment strategy will be decided based on this classification. </a:t>
            </a:r>
          </a:p>
        </p:txBody>
      </p:sp>
      <p:pic>
        <p:nvPicPr>
          <p:cNvPr id="47" name="Picture 46"/>
          <p:cNvPicPr/>
          <p:nvPr/>
        </p:nvPicPr>
        <p:blipFill>
          <a:blip r:embed="rId2">
            <a:extLst>
              <a:ext uri="{28A0092B-C50C-407E-A947-70E740481C1C}">
                <a14:useLocalDpi xmlns:a14="http://schemas.microsoft.com/office/drawing/2010/main" val="0"/>
              </a:ext>
            </a:extLst>
          </a:blip>
          <a:stretch>
            <a:fillRect/>
          </a:stretch>
        </p:blipFill>
        <p:spPr>
          <a:xfrm>
            <a:off x="1476285" y="1604733"/>
            <a:ext cx="4996292" cy="4576148"/>
          </a:xfrm>
          <a:prstGeom prst="rect">
            <a:avLst/>
          </a:prstGeom>
        </p:spPr>
      </p:pic>
    </p:spTree>
    <p:extLst>
      <p:ext uri="{BB962C8B-B14F-4D97-AF65-F5344CB8AC3E}">
        <p14:creationId xmlns:p14="http://schemas.microsoft.com/office/powerpoint/2010/main" val="4164735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8305" y="1379329"/>
            <a:ext cx="10537951" cy="1019780"/>
          </a:xfrm>
        </p:spPr>
        <p:txBody>
          <a:bodyPr>
            <a:noAutofit/>
          </a:bodyPr>
          <a:lstStyle/>
          <a:p>
            <a:pPr>
              <a:spcAft>
                <a:spcPts val="1000"/>
              </a:spcAft>
              <a:buSzPct val="120000"/>
              <a:buBlip>
                <a:blip r:embed="rId2"/>
              </a:buBlip>
            </a:pPr>
            <a:r>
              <a:rPr lang="en-GB" sz="2800" b="1" dirty="0">
                <a:solidFill>
                  <a:schemeClr val="tx1"/>
                </a:solidFill>
                <a:latin typeface="+mn-lt"/>
                <a:ea typeface="+mn-ea"/>
              </a:rPr>
              <a:t>  In many countries PC is based on district level overall prevalence </a:t>
            </a:r>
          </a:p>
        </p:txBody>
      </p:sp>
      <p:pic>
        <p:nvPicPr>
          <p:cNvPr id="4"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965" y="5843459"/>
            <a:ext cx="1444354" cy="948156"/>
          </a:xfrm>
          <a:prstGeom prst="rect">
            <a:avLst/>
          </a:prstGeom>
        </p:spPr>
      </p:pic>
      <p:sp>
        <p:nvSpPr>
          <p:cNvPr id="7" name="Rectangle 6"/>
          <p:cNvSpPr/>
          <p:nvPr/>
        </p:nvSpPr>
        <p:spPr>
          <a:xfrm>
            <a:off x="1871970" y="607706"/>
            <a:ext cx="8890622" cy="573631"/>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r>
              <a:rPr lang="en-US" sz="3600" b="1" dirty="0">
                <a:solidFill>
                  <a:prstClr val="white"/>
                </a:solidFill>
              </a:rPr>
              <a:t>PC implementation at district level</a:t>
            </a:r>
            <a:endParaRPr lang="en-GB" sz="3600" b="1" kern="0" dirty="0">
              <a:solidFill>
                <a:prstClr val="white"/>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404" y="4157517"/>
            <a:ext cx="3065830" cy="23423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3712" y="2957189"/>
            <a:ext cx="5060740" cy="3542663"/>
          </a:xfrm>
          <a:prstGeom prst="rect">
            <a:avLst/>
          </a:prstGeom>
        </p:spPr>
      </p:pic>
      <p:sp>
        <p:nvSpPr>
          <p:cNvPr id="2" name="Rectangle 1"/>
          <p:cNvSpPr/>
          <p:nvPr/>
        </p:nvSpPr>
        <p:spPr>
          <a:xfrm>
            <a:off x="6782765" y="2597101"/>
            <a:ext cx="5254905" cy="1338828"/>
          </a:xfrm>
          <a:prstGeom prst="rect">
            <a:avLst/>
          </a:prstGeom>
        </p:spPr>
        <p:txBody>
          <a:bodyPr wrap="square">
            <a:spAutoFit/>
          </a:bodyPr>
          <a:lstStyle/>
          <a:p>
            <a:pPr marL="171446" lvl="0" indent="-171446" defTabSz="685783">
              <a:lnSpc>
                <a:spcPct val="150000"/>
              </a:lnSpc>
              <a:spcBef>
                <a:spcPts val="751"/>
              </a:spcBef>
              <a:spcAft>
                <a:spcPts val="1000"/>
              </a:spcAft>
              <a:buSzPct val="120000"/>
              <a:buBlip>
                <a:blip r:embed="rId2"/>
              </a:buBlip>
            </a:pPr>
            <a:r>
              <a:rPr lang="en-GB" sz="1800" b="1" dirty="0">
                <a:solidFill>
                  <a:prstClr val="black"/>
                </a:solidFill>
              </a:rPr>
              <a:t>Implementation at district level leads to over-treatment of non exposed communities and/or under-treatment of exposed communities</a:t>
            </a:r>
          </a:p>
        </p:txBody>
      </p:sp>
    </p:spTree>
    <p:extLst>
      <p:ext uri="{BB962C8B-B14F-4D97-AF65-F5344CB8AC3E}">
        <p14:creationId xmlns:p14="http://schemas.microsoft.com/office/powerpoint/2010/main" val="2744702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766389"/>
            <a:ext cx="10515600" cy="591715"/>
          </a:xfrm>
        </p:spPr>
        <p:txBody>
          <a:bodyPr/>
          <a:lstStyle/>
          <a:p>
            <a:r>
              <a:rPr lang="en-US" sz="3200" dirty="0"/>
              <a:t>UPDATE ON SCHISTOSOMIASIS SUB-DISTRICT* LEVEL DATA REVIEW FOR TARGETED TREATMENTS</a:t>
            </a:r>
            <a:br>
              <a:rPr lang="en-US" sz="3200" dirty="0"/>
            </a:br>
            <a:endParaRPr lang="en-GB" sz="3200" dirty="0"/>
          </a:p>
        </p:txBody>
      </p:sp>
      <p:sp>
        <p:nvSpPr>
          <p:cNvPr id="3" name="Content Placeholder 2"/>
          <p:cNvSpPr>
            <a:spLocks noGrp="1"/>
          </p:cNvSpPr>
          <p:nvPr>
            <p:ph idx="1"/>
          </p:nvPr>
        </p:nvSpPr>
        <p:spPr>
          <a:xfrm>
            <a:off x="1393785" y="1723225"/>
            <a:ext cx="9912844" cy="5134775"/>
          </a:xfrm>
        </p:spPr>
        <p:txBody>
          <a:bodyPr>
            <a:normAutofit/>
          </a:bodyPr>
          <a:lstStyle/>
          <a:p>
            <a:pPr marL="171446" lvl="1">
              <a:lnSpc>
                <a:spcPct val="90000"/>
              </a:lnSpc>
              <a:spcBef>
                <a:spcPts val="751"/>
              </a:spcBef>
              <a:spcAft>
                <a:spcPts val="1000"/>
              </a:spcAft>
              <a:buSzPct val="120000"/>
              <a:buBlip>
                <a:blip r:embed="rId2"/>
              </a:buBlip>
            </a:pPr>
            <a:r>
              <a:rPr lang="en-US" sz="2800" dirty="0">
                <a:solidFill>
                  <a:schemeClr val="tx1"/>
                </a:solidFill>
                <a:latin typeface="Geneva" panose="020B0503030404040204"/>
                <a:ea typeface="+mn-ea"/>
              </a:rPr>
              <a:t>Webinar Objectives</a:t>
            </a:r>
            <a:r>
              <a:rPr lang="en-US" sz="2800" dirty="0" smtClean="0">
                <a:solidFill>
                  <a:schemeClr val="tx1"/>
                </a:solidFill>
                <a:latin typeface="Geneva" panose="020B0503030404040204"/>
                <a:ea typeface="+mn-ea"/>
              </a:rPr>
              <a:t>:</a:t>
            </a:r>
          </a:p>
          <a:p>
            <a:pPr marL="171446" lvl="1">
              <a:lnSpc>
                <a:spcPct val="90000"/>
              </a:lnSpc>
              <a:spcBef>
                <a:spcPts val="751"/>
              </a:spcBef>
              <a:spcAft>
                <a:spcPts val="1000"/>
              </a:spcAft>
              <a:buSzPct val="120000"/>
              <a:buBlip>
                <a:blip r:embed="rId2"/>
              </a:buBlip>
            </a:pPr>
            <a:endParaRPr lang="en-US" sz="2800" dirty="0">
              <a:solidFill>
                <a:schemeClr val="tx1"/>
              </a:solidFill>
              <a:latin typeface="Geneva" panose="020B0503030404040204"/>
              <a:ea typeface="+mn-ea"/>
            </a:endParaRPr>
          </a:p>
          <a:p>
            <a:pPr marL="514337" lvl="2">
              <a:lnSpc>
                <a:spcPct val="90000"/>
              </a:lnSpc>
              <a:spcBef>
                <a:spcPts val="751"/>
              </a:spcBef>
              <a:spcAft>
                <a:spcPts val="1000"/>
              </a:spcAft>
              <a:buSzPct val="120000"/>
              <a:buBlip>
                <a:blip r:embed="rId2"/>
              </a:buBlip>
            </a:pPr>
            <a:r>
              <a:rPr lang="en-US" sz="2800" dirty="0">
                <a:solidFill>
                  <a:schemeClr val="tx1"/>
                </a:solidFill>
                <a:latin typeface="Geneva" panose="020B0503030404040204"/>
                <a:ea typeface="+mn-ea"/>
              </a:rPr>
              <a:t>To update schistosomiasis control and elimination stakeholders in the Africa Region on progress made on schistosomiasis sub-district  data analysis for targeted treatments</a:t>
            </a:r>
          </a:p>
          <a:p>
            <a:pPr marL="514337" lvl="2">
              <a:lnSpc>
                <a:spcPct val="90000"/>
              </a:lnSpc>
              <a:spcBef>
                <a:spcPts val="751"/>
              </a:spcBef>
              <a:spcAft>
                <a:spcPts val="1000"/>
              </a:spcAft>
              <a:buSzPct val="120000"/>
              <a:buBlip>
                <a:blip r:embed="rId2"/>
              </a:buBlip>
            </a:pPr>
            <a:endParaRPr lang="en-US" sz="2800" dirty="0">
              <a:solidFill>
                <a:schemeClr val="tx1"/>
              </a:solidFill>
              <a:latin typeface="Geneva" panose="020B0503030404040204"/>
              <a:ea typeface="+mn-ea"/>
            </a:endParaRPr>
          </a:p>
          <a:p>
            <a:pPr marL="514337" lvl="2">
              <a:lnSpc>
                <a:spcPct val="90000"/>
              </a:lnSpc>
              <a:spcBef>
                <a:spcPts val="751"/>
              </a:spcBef>
              <a:spcAft>
                <a:spcPts val="1000"/>
              </a:spcAft>
              <a:buSzPct val="120000"/>
              <a:buBlip>
                <a:blip r:embed="rId2"/>
              </a:buBlip>
            </a:pPr>
            <a:r>
              <a:rPr lang="en-US" sz="2800" dirty="0">
                <a:solidFill>
                  <a:schemeClr val="tx1"/>
                </a:solidFill>
                <a:latin typeface="Geneva" panose="020B0503030404040204"/>
                <a:ea typeface="+mn-ea"/>
              </a:rPr>
              <a:t>Share timelines on JAP for 2021, and the expectations for 2021 medicines applications for schistosomiasis </a:t>
            </a:r>
          </a:p>
          <a:p>
            <a:endParaRPr lang="en-GB" sz="2800" dirty="0"/>
          </a:p>
        </p:txBody>
      </p:sp>
    </p:spTree>
    <p:extLst>
      <p:ext uri="{BB962C8B-B14F-4D97-AF65-F5344CB8AC3E}">
        <p14:creationId xmlns:p14="http://schemas.microsoft.com/office/powerpoint/2010/main" val="3212301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797972202"/>
              </p:ext>
            </p:extLst>
          </p:nvPr>
        </p:nvGraphicFramePr>
        <p:xfrm>
          <a:off x="1298605" y="1733107"/>
          <a:ext cx="10503124" cy="4785360"/>
        </p:xfrm>
        <a:graphic>
          <a:graphicData uri="http://schemas.openxmlformats.org/drawingml/2006/table">
            <a:tbl>
              <a:tblPr firstRow="1" bandRow="1"/>
              <a:tblGrid>
                <a:gridCol w="2202442">
                  <a:extLst>
                    <a:ext uri="{9D8B030D-6E8A-4147-A177-3AD203B41FA5}">
                      <a16:colId xmlns:a16="http://schemas.microsoft.com/office/drawing/2014/main" val="20000"/>
                    </a:ext>
                  </a:extLst>
                </a:gridCol>
                <a:gridCol w="2157346">
                  <a:extLst>
                    <a:ext uri="{9D8B030D-6E8A-4147-A177-3AD203B41FA5}">
                      <a16:colId xmlns:a16="http://schemas.microsoft.com/office/drawing/2014/main" val="20001"/>
                    </a:ext>
                  </a:extLst>
                </a:gridCol>
                <a:gridCol w="1942088">
                  <a:extLst>
                    <a:ext uri="{9D8B030D-6E8A-4147-A177-3AD203B41FA5}">
                      <a16:colId xmlns:a16="http://schemas.microsoft.com/office/drawing/2014/main" val="20002"/>
                    </a:ext>
                  </a:extLst>
                </a:gridCol>
                <a:gridCol w="2100624">
                  <a:extLst>
                    <a:ext uri="{9D8B030D-6E8A-4147-A177-3AD203B41FA5}">
                      <a16:colId xmlns:a16="http://schemas.microsoft.com/office/drawing/2014/main" val="20003"/>
                    </a:ext>
                  </a:extLst>
                </a:gridCol>
                <a:gridCol w="2100624">
                  <a:extLst>
                    <a:ext uri="{9D8B030D-6E8A-4147-A177-3AD203B41FA5}">
                      <a16:colId xmlns:a16="http://schemas.microsoft.com/office/drawing/2014/main" val="20004"/>
                    </a:ext>
                  </a:extLst>
                </a:gridCol>
              </a:tblGrid>
              <a:tr h="836133">
                <a:tc>
                  <a:txBody>
                    <a:bodyPr/>
                    <a:lstStyle>
                      <a:lvl1pPr marL="0" algn="l" defTabSz="456911" rtl="0" eaLnBrk="1" latinLnBrk="0" hangingPunct="1">
                        <a:defRPr sz="1800" b="1" kern="1200">
                          <a:solidFill>
                            <a:schemeClr val="lt1"/>
                          </a:solidFill>
                          <a:latin typeface="Calibri"/>
                        </a:defRPr>
                      </a:lvl1pPr>
                      <a:lvl2pPr marL="456911" algn="l" defTabSz="456911" rtl="0" eaLnBrk="1" latinLnBrk="0" hangingPunct="1">
                        <a:defRPr sz="1800" b="1" kern="1200">
                          <a:solidFill>
                            <a:schemeClr val="lt1"/>
                          </a:solidFill>
                          <a:latin typeface="Calibri"/>
                        </a:defRPr>
                      </a:lvl2pPr>
                      <a:lvl3pPr marL="913821" algn="l" defTabSz="456911" rtl="0" eaLnBrk="1" latinLnBrk="0" hangingPunct="1">
                        <a:defRPr sz="1800" b="1" kern="1200">
                          <a:solidFill>
                            <a:schemeClr val="lt1"/>
                          </a:solidFill>
                          <a:latin typeface="Calibri"/>
                        </a:defRPr>
                      </a:lvl3pPr>
                      <a:lvl4pPr marL="1370729" algn="l" defTabSz="456911" rtl="0" eaLnBrk="1" latinLnBrk="0" hangingPunct="1">
                        <a:defRPr sz="1800" b="1" kern="1200">
                          <a:solidFill>
                            <a:schemeClr val="lt1"/>
                          </a:solidFill>
                          <a:latin typeface="Calibri"/>
                        </a:defRPr>
                      </a:lvl4pPr>
                      <a:lvl5pPr marL="1827641" algn="l" defTabSz="456911" rtl="0" eaLnBrk="1" latinLnBrk="0" hangingPunct="1">
                        <a:defRPr sz="1800" b="1" kern="1200">
                          <a:solidFill>
                            <a:schemeClr val="lt1"/>
                          </a:solidFill>
                          <a:latin typeface="Calibri"/>
                        </a:defRPr>
                      </a:lvl5pPr>
                      <a:lvl6pPr marL="2284551" algn="l" defTabSz="456911" rtl="0" eaLnBrk="1" latinLnBrk="0" hangingPunct="1">
                        <a:defRPr sz="1800" b="1" kern="1200">
                          <a:solidFill>
                            <a:schemeClr val="lt1"/>
                          </a:solidFill>
                          <a:latin typeface="Calibri"/>
                        </a:defRPr>
                      </a:lvl6pPr>
                      <a:lvl7pPr marL="2741461" algn="l" defTabSz="456911" rtl="0" eaLnBrk="1" latinLnBrk="0" hangingPunct="1">
                        <a:defRPr sz="1800" b="1" kern="1200">
                          <a:solidFill>
                            <a:schemeClr val="lt1"/>
                          </a:solidFill>
                          <a:latin typeface="Calibri"/>
                        </a:defRPr>
                      </a:lvl7pPr>
                      <a:lvl8pPr marL="3198371" algn="l" defTabSz="456911" rtl="0" eaLnBrk="1" latinLnBrk="0" hangingPunct="1">
                        <a:defRPr sz="1800" b="1" kern="1200">
                          <a:solidFill>
                            <a:schemeClr val="lt1"/>
                          </a:solidFill>
                          <a:latin typeface="Calibri"/>
                        </a:defRPr>
                      </a:lvl8pPr>
                      <a:lvl9pPr marL="3655282" algn="l" defTabSz="456911" rtl="0" eaLnBrk="1" latinLnBrk="0" hangingPunct="1">
                        <a:defRPr sz="1800" b="1" kern="1200">
                          <a:solidFill>
                            <a:schemeClr val="lt1"/>
                          </a:solidFill>
                          <a:latin typeface="Calibri"/>
                        </a:defRPr>
                      </a:lvl9pPr>
                    </a:lstStyle>
                    <a:p>
                      <a:r>
                        <a:rPr lang="en-US" sz="2400" dirty="0" err="1"/>
                        <a:t>Busia</a:t>
                      </a:r>
                      <a:r>
                        <a:rPr lang="en-US" sz="2400" dirty="0"/>
                        <a:t> District, Kenya</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4">
                  <a:txBody>
                    <a:bodyPr/>
                    <a:lstStyle>
                      <a:lvl1pPr marL="0" algn="l" defTabSz="456911" rtl="0" eaLnBrk="1" latinLnBrk="0" hangingPunct="1">
                        <a:defRPr sz="1800" b="1" kern="1200">
                          <a:solidFill>
                            <a:schemeClr val="lt1"/>
                          </a:solidFill>
                          <a:latin typeface="Calibri"/>
                        </a:defRPr>
                      </a:lvl1pPr>
                      <a:lvl2pPr marL="456911" algn="l" defTabSz="456911" rtl="0" eaLnBrk="1" latinLnBrk="0" hangingPunct="1">
                        <a:defRPr sz="1800" b="1" kern="1200">
                          <a:solidFill>
                            <a:schemeClr val="lt1"/>
                          </a:solidFill>
                          <a:latin typeface="Calibri"/>
                        </a:defRPr>
                      </a:lvl2pPr>
                      <a:lvl3pPr marL="913821" algn="l" defTabSz="456911" rtl="0" eaLnBrk="1" latinLnBrk="0" hangingPunct="1">
                        <a:defRPr sz="1800" b="1" kern="1200">
                          <a:solidFill>
                            <a:schemeClr val="lt1"/>
                          </a:solidFill>
                          <a:latin typeface="Calibri"/>
                        </a:defRPr>
                      </a:lvl3pPr>
                      <a:lvl4pPr marL="1370729" algn="l" defTabSz="456911" rtl="0" eaLnBrk="1" latinLnBrk="0" hangingPunct="1">
                        <a:defRPr sz="1800" b="1" kern="1200">
                          <a:solidFill>
                            <a:schemeClr val="lt1"/>
                          </a:solidFill>
                          <a:latin typeface="Calibri"/>
                        </a:defRPr>
                      </a:lvl4pPr>
                      <a:lvl5pPr marL="1827641" algn="l" defTabSz="456911" rtl="0" eaLnBrk="1" latinLnBrk="0" hangingPunct="1">
                        <a:defRPr sz="1800" b="1" kern="1200">
                          <a:solidFill>
                            <a:schemeClr val="lt1"/>
                          </a:solidFill>
                          <a:latin typeface="Calibri"/>
                        </a:defRPr>
                      </a:lvl5pPr>
                      <a:lvl6pPr marL="2284551" algn="l" defTabSz="456911" rtl="0" eaLnBrk="1" latinLnBrk="0" hangingPunct="1">
                        <a:defRPr sz="1800" b="1" kern="1200">
                          <a:solidFill>
                            <a:schemeClr val="lt1"/>
                          </a:solidFill>
                          <a:latin typeface="Calibri"/>
                        </a:defRPr>
                      </a:lvl6pPr>
                      <a:lvl7pPr marL="2741461" algn="l" defTabSz="456911" rtl="0" eaLnBrk="1" latinLnBrk="0" hangingPunct="1">
                        <a:defRPr sz="1800" b="1" kern="1200">
                          <a:solidFill>
                            <a:schemeClr val="lt1"/>
                          </a:solidFill>
                          <a:latin typeface="Calibri"/>
                        </a:defRPr>
                      </a:lvl7pPr>
                      <a:lvl8pPr marL="3198371" algn="l" defTabSz="456911" rtl="0" eaLnBrk="1" latinLnBrk="0" hangingPunct="1">
                        <a:defRPr sz="1800" b="1" kern="1200">
                          <a:solidFill>
                            <a:schemeClr val="lt1"/>
                          </a:solidFill>
                          <a:latin typeface="Calibri"/>
                        </a:defRPr>
                      </a:lvl8pPr>
                      <a:lvl9pPr marL="3655282" algn="l" defTabSz="456911" rtl="0" eaLnBrk="1" latinLnBrk="0" hangingPunct="1">
                        <a:defRPr sz="1800" b="1" kern="1200">
                          <a:solidFill>
                            <a:schemeClr val="lt1"/>
                          </a:solidFill>
                          <a:latin typeface="Calibri"/>
                        </a:defRPr>
                      </a:lvl9pPr>
                    </a:lstStyle>
                    <a:p>
                      <a:pPr algn="ctr"/>
                      <a:r>
                        <a:rPr lang="en-US" sz="2400" dirty="0"/>
                        <a:t>Overall</a:t>
                      </a:r>
                      <a:r>
                        <a:rPr lang="en-US" sz="2400" baseline="0" dirty="0"/>
                        <a:t> prevalence = 24.1%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75690">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a:t>Sub-District</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Number of Schools/sites</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Examined</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Positive</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Prevalence (%)</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solidFill>
                            <a:srgbClr val="00B050"/>
                          </a:solidFill>
                        </a:rPr>
                        <a:t>Amagoro</a:t>
                      </a:r>
                      <a:endParaRPr lang="en-US" sz="2200" b="1" dirty="0">
                        <a:solidFill>
                          <a:srgbClr val="00B050"/>
                        </a:solidFill>
                      </a:endParaRP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00B050"/>
                          </a:solidFill>
                        </a:rPr>
                        <a:t>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00B050"/>
                          </a:solidFill>
                        </a:rPr>
                        <a:t>120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00B050"/>
                          </a:solidFill>
                        </a:rPr>
                        <a:t>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00B050"/>
                          </a:solidFill>
                        </a:rPr>
                        <a:t>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t>Amukura</a:t>
                      </a:r>
                      <a:endParaRPr lang="en-US" sz="2200" b="1" dirty="0"/>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60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1.7</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3"/>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t>Angurai</a:t>
                      </a:r>
                      <a:endParaRPr lang="en-US" sz="2200" b="1" dirty="0"/>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59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5</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8.5</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4"/>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solidFill>
                            <a:srgbClr val="FF0000"/>
                          </a:solidFill>
                        </a:rPr>
                        <a:t>Budalangi</a:t>
                      </a:r>
                      <a:endParaRPr lang="en-US" sz="2200" b="1" dirty="0">
                        <a:solidFill>
                          <a:srgbClr val="FF0000"/>
                        </a:solidFill>
                      </a:endParaRP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FF0000"/>
                          </a:solidFill>
                        </a:rPr>
                        <a:t>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FF0000"/>
                          </a:solidFill>
                        </a:rPr>
                        <a:t>232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FF0000"/>
                          </a:solidFill>
                        </a:rPr>
                        <a:t>118</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FF0000"/>
                          </a:solidFill>
                        </a:rPr>
                        <a:t>50.9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extLst>
                  <a:ext uri="{0D108BD9-81ED-4DB2-BD59-A6C34878D82A}">
                    <a16:rowId xmlns:a16="http://schemas.microsoft.com/office/drawing/2014/main" val="10005"/>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t>Chakol</a:t>
                      </a:r>
                      <a:endParaRPr lang="en-US" sz="2200" b="1" dirty="0"/>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56</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5.4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6"/>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t>Funyula</a:t>
                      </a:r>
                      <a:endParaRPr lang="en-US" sz="2200" b="1" dirty="0"/>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179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43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24.0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extLst>
                  <a:ext uri="{0D108BD9-81ED-4DB2-BD59-A6C34878D82A}">
                    <a16:rowId xmlns:a16="http://schemas.microsoft.com/office/drawing/2014/main" val="10007"/>
                  </a:ext>
                </a:extLst>
              </a:tr>
              <a:tr h="473473">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400" b="1" i="1" dirty="0"/>
                        <a:t>Overall</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400" b="1" i="1" dirty="0"/>
                        <a:t>12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400" b="1" i="1" dirty="0"/>
                        <a:t>706</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400" b="1" i="1" dirty="0"/>
                        <a:t>170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400" b="1" i="1" dirty="0"/>
                        <a:t>24.1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sp>
        <p:nvSpPr>
          <p:cNvPr id="10" name="Title 1"/>
          <p:cNvSpPr txBox="1">
            <a:spLocks/>
          </p:cNvSpPr>
          <p:nvPr/>
        </p:nvSpPr>
        <p:spPr>
          <a:xfrm>
            <a:off x="610251" y="186281"/>
            <a:ext cx="11191479" cy="670459"/>
          </a:xfrm>
          <a:prstGeom prst="rect">
            <a:avLst/>
          </a:prstGeom>
        </p:spPr>
        <p:txBody>
          <a:bodyPr vert="horz" lIns="117912" tIns="58954" rIns="117912" bIns="5895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179116">
              <a:defRPr/>
            </a:pPr>
            <a:endParaRPr lang="en-US" sz="4100" b="1" dirty="0">
              <a:solidFill>
                <a:prstClr val="black"/>
              </a:solidFill>
              <a:latin typeface="Calibri"/>
            </a:endParaRPr>
          </a:p>
        </p:txBody>
      </p:sp>
      <p:sp>
        <p:nvSpPr>
          <p:cNvPr id="11" name="Rectangle 10"/>
          <p:cNvSpPr/>
          <p:nvPr/>
        </p:nvSpPr>
        <p:spPr>
          <a:xfrm>
            <a:off x="1290202" y="186282"/>
            <a:ext cx="10353040" cy="1145561"/>
          </a:xfrm>
          <a:prstGeom prst="rect">
            <a:avLst/>
          </a:prstGeom>
          <a:solidFill>
            <a:srgbClr val="3CACDF"/>
          </a:solidFill>
          <a:ln w="25400" cap="flat" cmpd="sng" algn="ctr">
            <a:noFill/>
            <a:prstDash val="solid"/>
          </a:ln>
          <a:effectLst/>
        </p:spPr>
        <p:txBody>
          <a:bodyPr lIns="117912" tIns="58954" rIns="117912" bIns="58954" rtlCol="0" anchor="ctr"/>
          <a:lstStyle/>
          <a:p>
            <a:pPr marL="342900" indent="-342900" defTabSz="1179116">
              <a:buFont typeface="Arial" panose="020B0604020202020204" pitchFamily="34" charset="0"/>
              <a:buChar char="•"/>
            </a:pPr>
            <a:r>
              <a:rPr lang="en-US" sz="1800" b="1" dirty="0">
                <a:solidFill>
                  <a:prstClr val="white"/>
                </a:solidFill>
                <a:latin typeface="Bebas Neue Bold"/>
                <a:cs typeface="Bebas Neue Bold"/>
              </a:rPr>
              <a:t>Preliminary analysis has shown possibility of shrinking the map and adjusting PZQ tablets</a:t>
            </a:r>
          </a:p>
          <a:p>
            <a:pPr marL="342900" indent="-342900" defTabSz="1179116">
              <a:buFont typeface="Arial" panose="020B0604020202020204" pitchFamily="34" charset="0"/>
              <a:buChar char="•"/>
            </a:pPr>
            <a:r>
              <a:rPr lang="it-IT" sz="1800" b="1" dirty="0">
                <a:solidFill>
                  <a:prstClr val="white"/>
                </a:solidFill>
                <a:latin typeface="Bebas Neue Bold"/>
                <a:cs typeface="Bebas Neue Bold"/>
              </a:rPr>
              <a:t>Delineating prevalence data to sub-district levels will expose further mapping gaps, and help focus SCH treatment </a:t>
            </a:r>
          </a:p>
        </p:txBody>
      </p:sp>
    </p:spTree>
    <p:extLst>
      <p:ext uri="{BB962C8B-B14F-4D97-AF65-F5344CB8AC3E}">
        <p14:creationId xmlns:p14="http://schemas.microsoft.com/office/powerpoint/2010/main" val="3694038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10" name="Rectangle 9"/>
          <p:cNvSpPr/>
          <p:nvPr/>
        </p:nvSpPr>
        <p:spPr>
          <a:xfrm>
            <a:off x="5474825" y="1493133"/>
            <a:ext cx="6388741" cy="4672048"/>
          </a:xfrm>
          <a:prstGeom prst="rect">
            <a:avLst/>
          </a:prstGeom>
        </p:spPr>
        <p:txBody>
          <a:bodyPr wrap="square">
            <a:spAutoFit/>
          </a:bodyPr>
          <a:lstStyle/>
          <a:p>
            <a:pPr marL="171446" marR="0" lvl="0" indent="-171446" algn="l" defTabSz="685783" rtl="0" eaLnBrk="1" fontAlgn="auto" latinLnBrk="0" hangingPunct="1">
              <a:lnSpc>
                <a:spcPct val="90000"/>
              </a:lnSpc>
              <a:spcBef>
                <a:spcPts val="751"/>
              </a:spcBef>
              <a:spcAft>
                <a:spcPts val="1000"/>
              </a:spcAft>
              <a:buClrTx/>
              <a:buSzPct val="120000"/>
              <a:buFontTx/>
              <a:buBlip>
                <a:blip r:embed="rId3"/>
              </a:buBlip>
              <a:tabLst/>
              <a:defRPr/>
            </a:pPr>
            <a:r>
              <a:rPr kumimoji="0" lang="en-US" sz="2400" b="0" i="0" u="none" strike="noStrike" kern="1200" cap="none" spc="0" normalizeH="0" baseline="0" noProof="0" dirty="0">
                <a:ln>
                  <a:noFill/>
                </a:ln>
                <a:solidFill>
                  <a:prstClr val="black"/>
                </a:solidFill>
                <a:effectLst/>
                <a:uLnTx/>
                <a:uFillTx/>
                <a:latin typeface="Acumin Pro Condensed Medium"/>
                <a:ea typeface="+mn-ea"/>
                <a:cs typeface="+mn-cs"/>
              </a:rPr>
              <a:t>SCH mapping surveys completed in 41 countries by 2015 including NTD/AFRO Mapping Project in 22 countries</a:t>
            </a:r>
          </a:p>
          <a:p>
            <a:pPr marR="0" lvl="0" algn="l" defTabSz="685783" rtl="0" eaLnBrk="1" fontAlgn="auto" latinLnBrk="0" hangingPunct="1">
              <a:lnSpc>
                <a:spcPct val="90000"/>
              </a:lnSpc>
              <a:spcBef>
                <a:spcPts val="751"/>
              </a:spcBef>
              <a:spcAft>
                <a:spcPts val="1000"/>
              </a:spcAft>
              <a:buClrTx/>
              <a:buSzPct val="120000"/>
              <a:tabLst/>
              <a:defRPr/>
            </a:pPr>
            <a:endParaRPr kumimoji="0" lang="en-US" sz="2400" b="0" i="0" u="none" strike="noStrike" kern="1200" cap="none" spc="0" normalizeH="0" baseline="0" noProof="0" dirty="0">
              <a:ln>
                <a:noFill/>
              </a:ln>
              <a:solidFill>
                <a:prstClr val="black"/>
              </a:solidFill>
              <a:effectLst/>
              <a:uLnTx/>
              <a:uFillTx/>
              <a:latin typeface="Acumin Pro Condensed Medium"/>
              <a:ea typeface="+mn-ea"/>
              <a:cs typeface="+mn-cs"/>
            </a:endParaRPr>
          </a:p>
          <a:p>
            <a:pPr marL="171446" marR="0" lvl="0" indent="-171446" algn="l" defTabSz="685783" rtl="0" eaLnBrk="1" fontAlgn="auto" latinLnBrk="0" hangingPunct="1">
              <a:lnSpc>
                <a:spcPct val="90000"/>
              </a:lnSpc>
              <a:spcBef>
                <a:spcPts val="751"/>
              </a:spcBef>
              <a:spcAft>
                <a:spcPts val="1000"/>
              </a:spcAft>
              <a:buClrTx/>
              <a:buSzPct val="120000"/>
              <a:buFontTx/>
              <a:buBlip>
                <a:blip r:embed="rId3"/>
              </a:buBlip>
              <a:tabLst/>
              <a:defRPr/>
            </a:pPr>
            <a:r>
              <a:rPr kumimoji="0" lang="en-US" sz="2400" b="0" i="0" u="none" strike="noStrike" kern="1200" cap="none" spc="0" normalizeH="0" baseline="0" noProof="0" dirty="0">
                <a:ln>
                  <a:noFill/>
                </a:ln>
                <a:solidFill>
                  <a:prstClr val="black"/>
                </a:solidFill>
                <a:effectLst/>
                <a:uLnTx/>
                <a:uFillTx/>
                <a:latin typeface="Acumin Pro Condensed Medium"/>
                <a:ea typeface="+mn-ea"/>
                <a:cs typeface="+mn-cs"/>
              </a:rPr>
              <a:t> Further data was consolidated from other databases </a:t>
            </a:r>
            <a:r>
              <a:rPr kumimoji="0" lang="en-US" sz="2400" b="0" i="0" u="none" strike="noStrike" kern="1200" cap="none" spc="0" normalizeH="0" baseline="0" noProof="0" dirty="0" err="1">
                <a:ln>
                  <a:noFill/>
                </a:ln>
                <a:solidFill>
                  <a:prstClr val="black"/>
                </a:solidFill>
                <a:effectLst/>
                <a:uLnTx/>
                <a:uFillTx/>
                <a:latin typeface="Acumin Pro Condensed Medium"/>
                <a:ea typeface="+mn-ea"/>
                <a:cs typeface="+mn-cs"/>
              </a:rPr>
              <a:t>e.g</a:t>
            </a:r>
            <a:r>
              <a:rPr kumimoji="0" lang="en-US" sz="2400" b="0" i="0" u="none" strike="noStrike" kern="1200" cap="none" spc="0" normalizeH="0" baseline="0" noProof="0" dirty="0">
                <a:ln>
                  <a:noFill/>
                </a:ln>
                <a:solidFill>
                  <a:prstClr val="black"/>
                </a:solidFill>
                <a:effectLst/>
                <a:uLnTx/>
                <a:uFillTx/>
                <a:latin typeface="Acumin Pro Condensed Medium"/>
                <a:ea typeface="+mn-ea"/>
                <a:cs typeface="+mn-cs"/>
              </a:rPr>
              <a:t> GAHI</a:t>
            </a:r>
          </a:p>
          <a:p>
            <a:pPr marL="171446" marR="0" lvl="0" indent="-171446" algn="l" defTabSz="685783" rtl="0" eaLnBrk="1" fontAlgn="auto" latinLnBrk="0" hangingPunct="1">
              <a:lnSpc>
                <a:spcPct val="90000"/>
              </a:lnSpc>
              <a:spcBef>
                <a:spcPts val="751"/>
              </a:spcBef>
              <a:spcAft>
                <a:spcPts val="1000"/>
              </a:spcAft>
              <a:buClrTx/>
              <a:buSzPct val="120000"/>
              <a:buFontTx/>
              <a:buBlip>
                <a:blip r:embed="rId3"/>
              </a:buBlip>
              <a:tabLst/>
              <a:defRPr/>
            </a:pPr>
            <a:endParaRPr lang="en-US" sz="2400" dirty="0">
              <a:solidFill>
                <a:prstClr val="black"/>
              </a:solidFill>
              <a:latin typeface="Acumin Pro Condensed Medium"/>
            </a:endParaRPr>
          </a:p>
          <a:p>
            <a:pPr marL="171446" marR="0" lvl="0" indent="-171446" algn="l" defTabSz="685783" rtl="0" eaLnBrk="1" fontAlgn="auto" latinLnBrk="0" hangingPunct="1">
              <a:lnSpc>
                <a:spcPct val="90000"/>
              </a:lnSpc>
              <a:spcBef>
                <a:spcPts val="751"/>
              </a:spcBef>
              <a:spcAft>
                <a:spcPts val="1000"/>
              </a:spcAft>
              <a:buClrTx/>
              <a:buSzPct val="120000"/>
              <a:buFontTx/>
              <a:buBlip>
                <a:blip r:embed="rId3"/>
              </a:buBlip>
              <a:tabLst/>
              <a:defRPr/>
            </a:pPr>
            <a:r>
              <a:rPr kumimoji="0" lang="en-GB" sz="2400" b="0" i="0" u="none" strike="noStrike" kern="1200" cap="none" spc="0" normalizeH="0" baseline="0" noProof="0" dirty="0">
                <a:ln>
                  <a:noFill/>
                </a:ln>
                <a:solidFill>
                  <a:prstClr val="black"/>
                </a:solidFill>
                <a:effectLst/>
                <a:uLnTx/>
                <a:uFillTx/>
                <a:latin typeface="Acumin Pro Condensed Medium"/>
                <a:ea typeface="+mn-ea"/>
                <a:cs typeface="+mn-cs"/>
              </a:rPr>
              <a:t> Since 2018; teams of trained data experts were deployed to countries to support data compilation of data sets available in countries. Partners have also shared data  </a:t>
            </a:r>
            <a:endParaRPr kumimoji="0" lang="en-US" sz="2400" b="0" i="0" u="none" strike="noStrike" kern="1200" cap="none" spc="0" normalizeH="0" baseline="0" noProof="0" dirty="0">
              <a:ln>
                <a:noFill/>
              </a:ln>
              <a:solidFill>
                <a:prstClr val="black"/>
              </a:solidFill>
              <a:effectLst/>
              <a:uLnTx/>
              <a:uFillTx/>
              <a:latin typeface="Acumin Pro Condensed Medium"/>
              <a:ea typeface="+mn-ea"/>
              <a:cs typeface="+mn-cs"/>
            </a:endParaRP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208394" y="1269952"/>
            <a:ext cx="3907616" cy="4895229"/>
          </a:xfrm>
          <a:prstGeom prst="rect">
            <a:avLst/>
          </a:prstGeom>
        </p:spPr>
      </p:pic>
      <p:sp>
        <p:nvSpPr>
          <p:cNvPr id="2" name="Rectangle 1"/>
          <p:cNvSpPr/>
          <p:nvPr/>
        </p:nvSpPr>
        <p:spPr>
          <a:xfrm>
            <a:off x="1352550" y="332229"/>
            <a:ext cx="9157263" cy="646331"/>
          </a:xfrm>
          <a:prstGeom prst="rect">
            <a:avLst/>
          </a:prstGeom>
          <a:solidFill>
            <a:srgbClr val="00B0F0"/>
          </a:solid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Updated Regional schistosomiasis data </a:t>
            </a:r>
          </a:p>
        </p:txBody>
      </p:sp>
    </p:spTree>
    <p:extLst>
      <p:ext uri="{BB962C8B-B14F-4D97-AF65-F5344CB8AC3E}">
        <p14:creationId xmlns:p14="http://schemas.microsoft.com/office/powerpoint/2010/main" val="1667909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55331" y="922365"/>
            <a:ext cx="2552700" cy="4838246"/>
          </a:xfrm>
          <a:prstGeom prst="rect">
            <a:avLst/>
          </a:prstGeom>
        </p:spPr>
        <p:txBody>
          <a:bodyPr wrap="square" lIns="91435" tIns="45719" rIns="91435" bIns="45719">
            <a:spAutoFit/>
          </a:bodyPr>
          <a:lstStyle/>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Acumin Pro Condensed Medium"/>
              </a:rPr>
              <a:t> </a:t>
            </a:r>
            <a:r>
              <a:rPr lang="en-GB" sz="1600" dirty="0">
                <a:solidFill>
                  <a:prstClr val="black"/>
                </a:solidFill>
                <a:latin typeface="Times New Roman"/>
                <a:ea typeface="SimSun"/>
              </a:rPr>
              <a:t>Ethiopia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Ghana </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Kenya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Malawi</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Namibia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Nigeria</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South Sudan</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Tanzania (Mainland)</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Uganda</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Zambia </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Zimbabwe</a:t>
            </a:r>
            <a:r>
              <a:rPr lang="en-US" sz="1600" dirty="0">
                <a:solidFill>
                  <a:prstClr val="black"/>
                </a:solidFill>
                <a:latin typeface="Acumin Pro Condensed Medium"/>
              </a:rPr>
              <a:t> </a:t>
            </a:r>
          </a:p>
        </p:txBody>
      </p:sp>
      <p:pic>
        <p:nvPicPr>
          <p:cNvPr id="5"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3392" y="6156750"/>
            <a:ext cx="1397037" cy="917095"/>
          </a:xfrm>
          <a:prstGeom prst="rect">
            <a:avLst/>
          </a:prstGeom>
        </p:spPr>
      </p:pic>
      <p:sp>
        <p:nvSpPr>
          <p:cNvPr id="6" name="Rectangle 5"/>
          <p:cNvSpPr/>
          <p:nvPr/>
        </p:nvSpPr>
        <p:spPr>
          <a:xfrm>
            <a:off x="2813601" y="4"/>
            <a:ext cx="8890623" cy="640081"/>
          </a:xfrm>
          <a:prstGeom prst="rect">
            <a:avLst/>
          </a:prstGeom>
          <a:solidFill>
            <a:srgbClr val="3CACDF"/>
          </a:solidFill>
          <a:ln w="25400" cap="flat" cmpd="sng" algn="ctr">
            <a:noFill/>
            <a:prstDash val="solid"/>
          </a:ln>
          <a:effectLst/>
        </p:spPr>
        <p:txBody>
          <a:bodyPr lIns="97904" tIns="48953" rIns="97904" bIns="48953" rtlCol="0" anchor="ctr"/>
          <a:lstStyle/>
          <a:p>
            <a:pPr algn="ctr" defTabSz="978880">
              <a:defRPr/>
            </a:pPr>
            <a:r>
              <a:rPr lang="en-US" sz="4000" b="1" dirty="0">
                <a:solidFill>
                  <a:prstClr val="white"/>
                </a:solidFill>
                <a:latin typeface="Hero"/>
              </a:rPr>
              <a:t>Countries trained so far </a:t>
            </a:r>
            <a:endParaRPr lang="en-GB" sz="2000" b="1" kern="0" dirty="0">
              <a:solidFill>
                <a:prstClr val="white"/>
              </a:solidFill>
              <a:latin typeface="Hero"/>
            </a:endParaRPr>
          </a:p>
        </p:txBody>
      </p:sp>
      <p:pic>
        <p:nvPicPr>
          <p:cNvPr id="7" name="Picture 6"/>
          <p:cNvPicPr>
            <a:picLocks noChangeAspect="1"/>
          </p:cNvPicPr>
          <p:nvPr/>
        </p:nvPicPr>
        <p:blipFill>
          <a:blip r:embed="rId4"/>
          <a:stretch>
            <a:fillRect/>
          </a:stretch>
        </p:blipFill>
        <p:spPr>
          <a:xfrm>
            <a:off x="1036270" y="598584"/>
            <a:ext cx="3108223" cy="2441505"/>
          </a:xfrm>
          <a:prstGeom prst="rect">
            <a:avLst/>
          </a:prstGeom>
        </p:spPr>
      </p:pic>
      <p:sp>
        <p:nvSpPr>
          <p:cNvPr id="8" name="Rectangle 7"/>
          <p:cNvSpPr/>
          <p:nvPr/>
        </p:nvSpPr>
        <p:spPr>
          <a:xfrm>
            <a:off x="6133520" y="1013805"/>
            <a:ext cx="2690440" cy="5743109"/>
          </a:xfrm>
          <a:prstGeom prst="rect">
            <a:avLst/>
          </a:prstGeom>
        </p:spPr>
        <p:txBody>
          <a:bodyPr wrap="square" lIns="91435" tIns="45719" rIns="91435" bIns="45719">
            <a:spAutoFit/>
          </a:bodyPr>
          <a:lstStyle/>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Burkina Faso</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Côte d'Ivoire</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Cameroon</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CAR </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Chad</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DRC</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Gabon</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Guinea</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Madagascar </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Mali</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Niger</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Senegal</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Togo</a:t>
            </a:r>
          </a:p>
        </p:txBody>
      </p:sp>
      <p:sp>
        <p:nvSpPr>
          <p:cNvPr id="9" name="Content Placeholder 2"/>
          <p:cNvSpPr>
            <a:spLocks noGrp="1"/>
          </p:cNvSpPr>
          <p:nvPr>
            <p:ph idx="1"/>
          </p:nvPr>
        </p:nvSpPr>
        <p:spPr>
          <a:xfrm>
            <a:off x="1244440" y="3136499"/>
            <a:ext cx="4058249" cy="3020248"/>
          </a:xfrm>
          <a:ln>
            <a:solidFill>
              <a:srgbClr val="0070C0"/>
            </a:solidFill>
          </a:ln>
        </p:spPr>
        <p:txBody>
          <a:bodyPr>
            <a:noAutofit/>
          </a:bodyPr>
          <a:lstStyle/>
          <a:p>
            <a:pPr marL="171430" lvl="1">
              <a:spcBef>
                <a:spcPts val="751"/>
              </a:spcBef>
              <a:spcAft>
                <a:spcPts val="1000"/>
              </a:spcAft>
              <a:buSzPct val="120000"/>
              <a:buBlip>
                <a:blip r:embed="rId2"/>
              </a:buBlip>
            </a:pPr>
            <a:r>
              <a:rPr lang="en-US" sz="2000" b="1" dirty="0">
                <a:solidFill>
                  <a:schemeClr val="tx1"/>
                </a:solidFill>
                <a:latin typeface="+mn-lt"/>
                <a:ea typeface="+mn-ea"/>
              </a:rPr>
              <a:t> Outputs: </a:t>
            </a:r>
          </a:p>
          <a:p>
            <a:pPr marL="171430" lvl="1">
              <a:spcBef>
                <a:spcPts val="751"/>
              </a:spcBef>
              <a:spcAft>
                <a:spcPts val="1000"/>
              </a:spcAft>
              <a:buSzPct val="120000"/>
              <a:buBlip>
                <a:blip r:embed="rId2"/>
              </a:buBlip>
            </a:pPr>
            <a:r>
              <a:rPr lang="en-US" sz="1600" b="1" dirty="0">
                <a:solidFill>
                  <a:schemeClr val="tx1"/>
                </a:solidFill>
                <a:latin typeface="+mn-lt"/>
                <a:ea typeface="+mn-ea"/>
              </a:rPr>
              <a:t>Sub-district (lowest administrative level possible) analysis using available site level data </a:t>
            </a:r>
          </a:p>
          <a:p>
            <a:pPr marL="171430" lvl="1">
              <a:spcBef>
                <a:spcPts val="751"/>
              </a:spcBef>
              <a:spcAft>
                <a:spcPts val="1000"/>
              </a:spcAft>
              <a:buSzPct val="120000"/>
              <a:buBlip>
                <a:blip r:embed="rId2"/>
              </a:buBlip>
            </a:pPr>
            <a:r>
              <a:rPr lang="en-US" sz="1600" b="1" dirty="0">
                <a:solidFill>
                  <a:schemeClr val="tx1"/>
                </a:solidFill>
                <a:latin typeface="+mn-lt"/>
                <a:ea typeface="+mn-ea"/>
              </a:rPr>
              <a:t> Sub-District level MDA planning</a:t>
            </a:r>
          </a:p>
          <a:p>
            <a:pPr marL="171430" lvl="1">
              <a:spcBef>
                <a:spcPts val="751"/>
              </a:spcBef>
              <a:spcAft>
                <a:spcPts val="1000"/>
              </a:spcAft>
              <a:buSzPct val="120000"/>
              <a:buBlip>
                <a:blip r:embed="rId2"/>
              </a:buBlip>
            </a:pPr>
            <a:r>
              <a:rPr lang="en-US" sz="1600" b="1" dirty="0">
                <a:solidFill>
                  <a:schemeClr val="tx1"/>
                </a:solidFill>
                <a:latin typeface="+mn-lt"/>
                <a:ea typeface="+mn-ea"/>
              </a:rPr>
              <a:t> Revise PZQ needs based on map shrinking using available data </a:t>
            </a:r>
          </a:p>
          <a:p>
            <a:pPr marL="171430" lvl="1">
              <a:spcBef>
                <a:spcPts val="751"/>
              </a:spcBef>
              <a:spcAft>
                <a:spcPts val="1000"/>
              </a:spcAft>
              <a:buSzPct val="120000"/>
              <a:buBlip>
                <a:blip r:embed="rId2"/>
              </a:buBlip>
            </a:pPr>
            <a:r>
              <a:rPr lang="en-US" sz="1600" b="1" dirty="0">
                <a:solidFill>
                  <a:schemeClr val="tx1"/>
                </a:solidFill>
                <a:latin typeface="+mn-lt"/>
                <a:ea typeface="+mn-ea"/>
              </a:rPr>
              <a:t> Present mapping data gaps</a:t>
            </a:r>
          </a:p>
        </p:txBody>
      </p:sp>
    </p:spTree>
    <p:extLst>
      <p:ext uri="{BB962C8B-B14F-4D97-AF65-F5344CB8AC3E}">
        <p14:creationId xmlns:p14="http://schemas.microsoft.com/office/powerpoint/2010/main" val="4137279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85085" y="1356329"/>
            <a:ext cx="9160931" cy="2280624"/>
          </a:xfrm>
          <a:prstGeom prst="rect">
            <a:avLst/>
          </a:prstGeom>
        </p:spPr>
        <p:txBody>
          <a:bodyPr wrap="square">
            <a:spAutoFit/>
          </a:bodyPr>
          <a:lstStyle/>
          <a:p>
            <a:pPr marL="171446" indent="-171446" defTabSz="685783">
              <a:lnSpc>
                <a:spcPct val="90000"/>
              </a:lnSpc>
              <a:spcBef>
                <a:spcPts val="751"/>
              </a:spcBef>
              <a:spcAft>
                <a:spcPts val="1000"/>
              </a:spcAft>
              <a:buSzPct val="120000"/>
              <a:buBlip>
                <a:blip r:embed="rId2"/>
              </a:buBlip>
            </a:pPr>
            <a:r>
              <a:rPr lang="en-US" sz="1800" dirty="0">
                <a:latin typeface="Acumin Pro Condensed Medium"/>
              </a:rPr>
              <a:t>Population requiring PC higher than 2.5 M persons and where impact in shrinking the map can be significant. </a:t>
            </a:r>
          </a:p>
          <a:p>
            <a:pPr marL="171446" indent="-171446" defTabSz="685783">
              <a:lnSpc>
                <a:spcPct val="90000"/>
              </a:lnSpc>
              <a:spcBef>
                <a:spcPts val="751"/>
              </a:spcBef>
              <a:spcAft>
                <a:spcPts val="1000"/>
              </a:spcAft>
              <a:buSzPct val="120000"/>
              <a:buBlip>
                <a:blip r:embed="rId2"/>
              </a:buBlip>
            </a:pPr>
            <a:r>
              <a:rPr lang="en-US" sz="1800" dirty="0">
                <a:latin typeface="Acumin Pro Condensed Medium"/>
              </a:rPr>
              <a:t>Availability of sub-district level data, or possibility to obtain the same in good time. </a:t>
            </a:r>
          </a:p>
          <a:p>
            <a:pPr marL="171446" lvl="0" indent="-171446" defTabSz="685783">
              <a:lnSpc>
                <a:spcPct val="90000"/>
              </a:lnSpc>
              <a:spcBef>
                <a:spcPts val="751"/>
              </a:spcBef>
              <a:spcAft>
                <a:spcPts val="1000"/>
              </a:spcAft>
              <a:buSzPct val="120000"/>
              <a:buBlip>
                <a:blip r:embed="rId2"/>
              </a:buBlip>
            </a:pPr>
            <a:r>
              <a:rPr lang="en-US" sz="1800" dirty="0">
                <a:latin typeface="Acumin Pro Condensed Medium"/>
              </a:rPr>
              <a:t>Preliminary analysis showing that further sub-district level analysis and planning can shrink the country map using currently available data.</a:t>
            </a:r>
          </a:p>
          <a:p>
            <a:pPr marL="171446" lvl="0" indent="-171446" defTabSz="685783">
              <a:lnSpc>
                <a:spcPct val="90000"/>
              </a:lnSpc>
              <a:spcBef>
                <a:spcPts val="751"/>
              </a:spcBef>
              <a:spcAft>
                <a:spcPts val="1000"/>
              </a:spcAft>
              <a:buSzPct val="120000"/>
              <a:buBlip>
                <a:blip r:embed="rId2"/>
              </a:buBlip>
            </a:pPr>
            <a:r>
              <a:rPr lang="en-GB" sz="1800" i="1" dirty="0">
                <a:latin typeface="Acumin Pro Condensed Medium"/>
              </a:rPr>
              <a:t>* Countries that have recently finalized their SCH mapping were also invited </a:t>
            </a:r>
            <a:endParaRPr lang="en-US" sz="1800" i="1" dirty="0">
              <a:latin typeface="Acumin Pro Condensed Medium"/>
            </a:endParaRPr>
          </a:p>
        </p:txBody>
      </p:sp>
      <p:pic>
        <p:nvPicPr>
          <p:cNvPr id="9"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500" y="5906082"/>
            <a:ext cx="1397037" cy="917094"/>
          </a:xfrm>
          <a:prstGeom prst="rect">
            <a:avLst/>
          </a:prstGeom>
        </p:spPr>
      </p:pic>
      <p:sp>
        <p:nvSpPr>
          <p:cNvPr id="10" name="Rectangle 9"/>
          <p:cNvSpPr/>
          <p:nvPr/>
        </p:nvSpPr>
        <p:spPr>
          <a:xfrm>
            <a:off x="1920240" y="134780"/>
            <a:ext cx="8890623" cy="937259"/>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defRPr/>
            </a:pPr>
            <a:r>
              <a:rPr lang="en-US" sz="4000" b="1" dirty="0">
                <a:solidFill>
                  <a:prstClr val="white"/>
                </a:solidFill>
                <a:latin typeface="Hero"/>
              </a:rPr>
              <a:t>Country selection criteria for initial training </a:t>
            </a:r>
            <a:endParaRPr lang="en-GB" sz="2000" b="1" kern="0" dirty="0">
              <a:solidFill>
                <a:prstClr val="white"/>
              </a:solidFill>
              <a:latin typeface="Hero"/>
            </a:endParaRPr>
          </a:p>
        </p:txBody>
      </p:sp>
      <p:pic>
        <p:nvPicPr>
          <p:cNvPr id="5" name="Picture 4">
            <a:extLst>
              <a:ext uri="{FF2B5EF4-FFF2-40B4-BE49-F238E27FC236}">
                <a16:creationId xmlns:a16="http://schemas.microsoft.com/office/drawing/2014/main" id="{75A974C6-452A-4BF7-93A3-14C59F57A7F7}"/>
              </a:ext>
            </a:extLst>
          </p:cNvPr>
          <p:cNvPicPr>
            <a:picLocks noChangeAspect="1"/>
          </p:cNvPicPr>
          <p:nvPr/>
        </p:nvPicPr>
        <p:blipFill>
          <a:blip r:embed="rId4"/>
          <a:stretch>
            <a:fillRect/>
          </a:stretch>
        </p:blipFill>
        <p:spPr>
          <a:xfrm>
            <a:off x="1873995" y="3921243"/>
            <a:ext cx="8983112" cy="2624951"/>
          </a:xfrm>
          <a:prstGeom prst="rect">
            <a:avLst/>
          </a:prstGeom>
        </p:spPr>
      </p:pic>
    </p:spTree>
    <p:extLst>
      <p:ext uri="{BB962C8B-B14F-4D97-AF65-F5344CB8AC3E}">
        <p14:creationId xmlns:p14="http://schemas.microsoft.com/office/powerpoint/2010/main" val="3241670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54" descr="WHO_africa_bleu.png"/>
          <p:cNvPicPr preferRelativeResize="0"/>
          <p:nvPr/>
        </p:nvPicPr>
        <p:blipFill rotWithShape="1">
          <a:blip r:embed="rId3">
            <a:alphaModFix/>
          </a:blip>
          <a:srcRect/>
          <a:stretch/>
        </p:blipFill>
        <p:spPr>
          <a:xfrm>
            <a:off x="10477500" y="5906082"/>
            <a:ext cx="1397037" cy="917094"/>
          </a:xfrm>
          <a:prstGeom prst="rect">
            <a:avLst/>
          </a:prstGeom>
          <a:noFill/>
          <a:ln>
            <a:noFill/>
          </a:ln>
        </p:spPr>
      </p:pic>
      <p:sp>
        <p:nvSpPr>
          <p:cNvPr id="432" name="Google Shape;432;p54"/>
          <p:cNvSpPr/>
          <p:nvPr/>
        </p:nvSpPr>
        <p:spPr>
          <a:xfrm>
            <a:off x="2140399" y="-13900"/>
            <a:ext cx="8890623" cy="418564"/>
          </a:xfrm>
          <a:prstGeom prst="rect">
            <a:avLst/>
          </a:prstGeom>
          <a:solidFill>
            <a:srgbClr val="3CACDF"/>
          </a:solidFill>
          <a:ln>
            <a:noFill/>
          </a:ln>
        </p:spPr>
        <p:txBody>
          <a:bodyPr spcFirstLastPara="1" wrap="square" lIns="97900" tIns="48950" rIns="97900" bIns="48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Arial"/>
                <a:ea typeface="Arial"/>
                <a:cs typeface="Arial"/>
                <a:sym typeface="Arial"/>
              </a:rPr>
              <a:t>Data quality</a:t>
            </a:r>
            <a:endParaRPr kumimoji="0" sz="20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Rectangle 1"/>
          <p:cNvSpPr/>
          <p:nvPr/>
        </p:nvSpPr>
        <p:spPr>
          <a:xfrm>
            <a:off x="1020544" y="3208118"/>
            <a:ext cx="3599724" cy="13746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Data was collected before 2000. OR after 2000 but with poor (&gt;1)/no  reporting on diagnostic and prevalence</a:t>
            </a:r>
          </a:p>
        </p:txBody>
      </p:sp>
      <p:sp>
        <p:nvSpPr>
          <p:cNvPr id="6" name="Rectangle 5"/>
          <p:cNvSpPr/>
          <p:nvPr/>
        </p:nvSpPr>
        <p:spPr>
          <a:xfrm>
            <a:off x="1871531" y="2084494"/>
            <a:ext cx="9505056"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Data quality category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8621809" y="3158793"/>
            <a:ext cx="3408600" cy="1423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Data was collected after 2004, appropriate diagnostic (1), number examined is reported and sample is adequate  </a:t>
            </a:r>
          </a:p>
        </p:txBody>
      </p:sp>
      <p:sp>
        <p:nvSpPr>
          <p:cNvPr id="9" name="Rectangle 8"/>
          <p:cNvSpPr/>
          <p:nvPr/>
        </p:nvSpPr>
        <p:spPr>
          <a:xfrm>
            <a:off x="4912915" y="858919"/>
            <a:ext cx="4639468" cy="7636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mn-cs"/>
              </a:rPr>
              <a:t>Data available at IU level </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a:xfrm>
            <a:off x="8878718" y="5532523"/>
            <a:ext cx="3151691"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(1)</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 name="Straight Arrow Connector 3"/>
          <p:cNvCxnSpPr/>
          <p:nvPr/>
        </p:nvCxnSpPr>
        <p:spPr>
          <a:xfrm>
            <a:off x="7482076" y="1622610"/>
            <a:ext cx="0" cy="46188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6601009" y="2708920"/>
            <a:ext cx="0" cy="4816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10454565" y="2708920"/>
            <a:ext cx="1" cy="4810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912918" y="3189946"/>
            <a:ext cx="3528943" cy="1392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Data was collected 2000-2004, appropriate diagnostic(1), number examined is reported and sample is adequate</a:t>
            </a:r>
          </a:p>
        </p:txBody>
      </p:sp>
      <p:cxnSp>
        <p:nvCxnSpPr>
          <p:cNvPr id="21" name="Straight Arrow Connector 20"/>
          <p:cNvCxnSpPr/>
          <p:nvPr/>
        </p:nvCxnSpPr>
        <p:spPr>
          <a:xfrm>
            <a:off x="2862403" y="2745855"/>
            <a:ext cx="0" cy="4816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2873647" y="4663502"/>
            <a:ext cx="0" cy="781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H="1">
            <a:off x="10294441" y="4661534"/>
            <a:ext cx="12363" cy="8221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6431670" y="4675386"/>
            <a:ext cx="5751" cy="8082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H="1">
            <a:off x="3483721" y="1228251"/>
            <a:ext cx="142919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3923736" y="893023"/>
            <a:ext cx="749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NO</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33"/>
          <p:cNvSpPr/>
          <p:nvPr/>
        </p:nvSpPr>
        <p:spPr>
          <a:xfrm>
            <a:off x="1128156" y="991492"/>
            <a:ext cx="2412534" cy="7093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Use reported endemicity in (JRSM)</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Box 35"/>
          <p:cNvSpPr txBox="1"/>
          <p:nvPr/>
        </p:nvSpPr>
        <p:spPr>
          <a:xfrm>
            <a:off x="7525294" y="1622609"/>
            <a:ext cx="907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YES</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39" name="Rectangle 38"/>
          <p:cNvSpPr/>
          <p:nvPr/>
        </p:nvSpPr>
        <p:spPr>
          <a:xfrm>
            <a:off x="1014043" y="5580025"/>
            <a:ext cx="3374073"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(3)</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40"/>
          <p:cNvSpPr/>
          <p:nvPr/>
        </p:nvSpPr>
        <p:spPr>
          <a:xfrm>
            <a:off x="4590694" y="5574776"/>
            <a:ext cx="3990032"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(2)</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2" name="Straight Arrow Connector 41"/>
          <p:cNvCxnSpPr/>
          <p:nvPr/>
        </p:nvCxnSpPr>
        <p:spPr>
          <a:xfrm>
            <a:off x="2831703" y="1700808"/>
            <a:ext cx="0" cy="3836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92373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p54"/>
          <p:cNvSpPr/>
          <p:nvPr/>
        </p:nvSpPr>
        <p:spPr>
          <a:xfrm>
            <a:off x="2035573" y="-99392"/>
            <a:ext cx="8890623" cy="611334"/>
          </a:xfrm>
          <a:prstGeom prst="rect">
            <a:avLst/>
          </a:prstGeom>
          <a:solidFill>
            <a:srgbClr val="3CACDF"/>
          </a:solidFill>
          <a:ln>
            <a:noFill/>
          </a:ln>
        </p:spPr>
        <p:txBody>
          <a:bodyPr spcFirstLastPara="1" wrap="square" lIns="97900" tIns="48950" rIns="97900" bIns="48950" anchor="ctr" anchorCtr="0">
            <a:noAutofit/>
          </a:bodyPr>
          <a:lstStyle/>
          <a:p>
            <a:pPr algn="ctr" defTabSz="914400">
              <a:buClr>
                <a:srgbClr val="000000"/>
              </a:buClr>
              <a:buFont typeface="Arial"/>
              <a:buNone/>
            </a:pPr>
            <a:r>
              <a:rPr lang="en-GB" sz="4400" b="1" kern="0" dirty="0">
                <a:solidFill>
                  <a:srgbClr val="FFFFFF"/>
                </a:solidFill>
                <a:ea typeface="Arial"/>
                <a:cs typeface="Arial"/>
                <a:sym typeface="Arial"/>
              </a:rPr>
              <a:t>Decision tree </a:t>
            </a:r>
            <a:endParaRPr sz="2000" b="1" kern="0" dirty="0">
              <a:solidFill>
                <a:srgbClr val="FFFFFF"/>
              </a:solidFill>
              <a:latin typeface="Calibri"/>
              <a:ea typeface="Calibri"/>
              <a:cs typeface="Calibri"/>
              <a:sym typeface="Calibri"/>
            </a:endParaRPr>
          </a:p>
        </p:txBody>
      </p:sp>
      <p:sp>
        <p:nvSpPr>
          <p:cNvPr id="2" name="Rectangle 1"/>
          <p:cNvSpPr/>
          <p:nvPr/>
        </p:nvSpPr>
        <p:spPr>
          <a:xfrm>
            <a:off x="1199458" y="2479445"/>
            <a:ext cx="2900505" cy="419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Negative </a:t>
            </a:r>
            <a:endParaRPr lang="en-US" sz="1600" dirty="0">
              <a:solidFill>
                <a:srgbClr val="000000"/>
              </a:solidFill>
            </a:endParaRPr>
          </a:p>
        </p:txBody>
      </p:sp>
      <p:sp>
        <p:nvSpPr>
          <p:cNvPr id="6" name="Rectangle 5"/>
          <p:cNvSpPr/>
          <p:nvPr/>
        </p:nvSpPr>
        <p:spPr>
          <a:xfrm>
            <a:off x="2258344" y="1674115"/>
            <a:ext cx="7749445" cy="324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a:solidFill>
                  <a:srgbClr val="000000"/>
                </a:solidFill>
              </a:rPr>
              <a:t>Sub-IU prevalence </a:t>
            </a:r>
            <a:endParaRPr lang="en-US" sz="1600" b="1" dirty="0">
              <a:solidFill>
                <a:srgbClr val="000000"/>
              </a:solidFill>
            </a:endParaRPr>
          </a:p>
        </p:txBody>
      </p:sp>
      <p:sp>
        <p:nvSpPr>
          <p:cNvPr id="7" name="Rectangle 6"/>
          <p:cNvSpPr/>
          <p:nvPr/>
        </p:nvSpPr>
        <p:spPr>
          <a:xfrm>
            <a:off x="3431201" y="3402341"/>
            <a:ext cx="3848374" cy="6765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GB" sz="1600" dirty="0">
                <a:solidFill>
                  <a:srgbClr val="000000"/>
                </a:solidFill>
              </a:rPr>
              <a:t>Environmental suitability/ </a:t>
            </a:r>
          </a:p>
          <a:p>
            <a:pPr defTabSz="914400"/>
            <a:r>
              <a:rPr lang="en-GB" sz="1600" dirty="0">
                <a:solidFill>
                  <a:srgbClr val="000000"/>
                </a:solidFill>
              </a:rPr>
              <a:t>local knowledge on dis epi</a:t>
            </a:r>
            <a:endParaRPr lang="en-US" sz="1600" dirty="0">
              <a:solidFill>
                <a:srgbClr val="000000"/>
              </a:solidFill>
            </a:endParaRPr>
          </a:p>
        </p:txBody>
      </p:sp>
      <p:sp>
        <p:nvSpPr>
          <p:cNvPr id="8" name="Rectangle 7"/>
          <p:cNvSpPr/>
          <p:nvPr/>
        </p:nvSpPr>
        <p:spPr>
          <a:xfrm>
            <a:off x="7980220" y="2479443"/>
            <a:ext cx="2385696" cy="425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Positive</a:t>
            </a:r>
          </a:p>
        </p:txBody>
      </p:sp>
      <p:sp>
        <p:nvSpPr>
          <p:cNvPr id="9" name="Rectangle 8"/>
          <p:cNvSpPr/>
          <p:nvPr/>
        </p:nvSpPr>
        <p:spPr>
          <a:xfrm>
            <a:off x="2888420" y="603495"/>
            <a:ext cx="5131059" cy="572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a:solidFill>
                  <a:srgbClr val="000000"/>
                </a:solidFill>
              </a:rPr>
              <a:t>IU   Data quality </a:t>
            </a:r>
          </a:p>
          <a:p>
            <a:pPr algn="ctr" defTabSz="914400"/>
            <a:r>
              <a:rPr lang="en-GB" sz="1600" b="1" dirty="0">
                <a:solidFill>
                  <a:srgbClr val="000000"/>
                </a:solidFill>
              </a:rPr>
              <a:t>(1 )               (2)                  (3)</a:t>
            </a:r>
            <a:endParaRPr lang="en-US" sz="1600" b="1" dirty="0">
              <a:solidFill>
                <a:srgbClr val="000000"/>
              </a:solidFill>
            </a:endParaRPr>
          </a:p>
        </p:txBody>
      </p:sp>
      <p:sp>
        <p:nvSpPr>
          <p:cNvPr id="10" name="Rectangle 9"/>
          <p:cNvSpPr/>
          <p:nvPr/>
        </p:nvSpPr>
        <p:spPr>
          <a:xfrm>
            <a:off x="9249899" y="3929151"/>
            <a:ext cx="2496521" cy="10188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en-GB" sz="1400" dirty="0">
              <a:solidFill>
                <a:srgbClr val="000000"/>
              </a:solidFill>
            </a:endParaRPr>
          </a:p>
          <a:p>
            <a:pPr algn="ctr" defTabSz="914400"/>
            <a:endParaRPr lang="en-GB" sz="1400" dirty="0">
              <a:solidFill>
                <a:srgbClr val="000000"/>
              </a:solidFill>
            </a:endParaRPr>
          </a:p>
          <a:p>
            <a:pPr defTabSz="914400"/>
            <a:r>
              <a:rPr lang="en-GB" sz="1400" b="1" dirty="0">
                <a:solidFill>
                  <a:srgbClr val="000000"/>
                </a:solidFill>
              </a:rPr>
              <a:t>Endemicity categories</a:t>
            </a:r>
          </a:p>
          <a:p>
            <a:pPr defTabSz="914400"/>
            <a:r>
              <a:rPr lang="en-GB" sz="1400" dirty="0">
                <a:solidFill>
                  <a:srgbClr val="000000"/>
                </a:solidFill>
              </a:rPr>
              <a:t>Low: &lt;10%   </a:t>
            </a:r>
          </a:p>
          <a:p>
            <a:pPr defTabSz="914400"/>
            <a:r>
              <a:rPr lang="en-GB" sz="1400" dirty="0">
                <a:solidFill>
                  <a:srgbClr val="000000"/>
                </a:solidFill>
              </a:rPr>
              <a:t>Moderate:10-49% </a:t>
            </a:r>
          </a:p>
          <a:p>
            <a:pPr defTabSz="914400"/>
            <a:r>
              <a:rPr lang="en-GB" sz="1400" dirty="0">
                <a:solidFill>
                  <a:srgbClr val="000000"/>
                </a:solidFill>
              </a:rPr>
              <a:t>High: =/&gt;50%</a:t>
            </a:r>
            <a:endParaRPr lang="en-US" sz="1400" dirty="0">
              <a:solidFill>
                <a:srgbClr val="000000"/>
              </a:solidFill>
            </a:endParaRPr>
          </a:p>
          <a:p>
            <a:pPr algn="ctr" defTabSz="914400"/>
            <a:endParaRPr lang="en-GB" sz="1400" dirty="0">
              <a:solidFill>
                <a:srgbClr val="000000"/>
              </a:solidFill>
            </a:endParaRPr>
          </a:p>
          <a:p>
            <a:pPr algn="ctr" defTabSz="914400"/>
            <a:r>
              <a:rPr lang="en-GB" sz="1400" dirty="0">
                <a:solidFill>
                  <a:srgbClr val="000000"/>
                </a:solidFill>
              </a:rPr>
              <a:t> </a:t>
            </a:r>
            <a:endParaRPr lang="en-US" sz="1400" dirty="0">
              <a:solidFill>
                <a:srgbClr val="000000"/>
              </a:solidFill>
            </a:endParaRPr>
          </a:p>
        </p:txBody>
      </p:sp>
      <p:sp>
        <p:nvSpPr>
          <p:cNvPr id="11" name="Rectangle 10"/>
          <p:cNvSpPr/>
          <p:nvPr/>
        </p:nvSpPr>
        <p:spPr>
          <a:xfrm>
            <a:off x="8297182" y="5783283"/>
            <a:ext cx="2400750"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Use sub-IU data to assign endemicity category and decide next steps of treatment </a:t>
            </a:r>
            <a:endParaRPr lang="en-US" sz="1600" dirty="0">
              <a:solidFill>
                <a:srgbClr val="000000"/>
              </a:solidFill>
            </a:endParaRPr>
          </a:p>
        </p:txBody>
      </p:sp>
      <p:cxnSp>
        <p:nvCxnSpPr>
          <p:cNvPr id="4" name="Straight Arrow Connector 3"/>
          <p:cNvCxnSpPr/>
          <p:nvPr/>
        </p:nvCxnSpPr>
        <p:spPr>
          <a:xfrm flipH="1">
            <a:off x="5417480" y="1274629"/>
            <a:ext cx="1" cy="3867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5405251" y="1998151"/>
            <a:ext cx="0" cy="46214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9044417" y="2009930"/>
            <a:ext cx="0" cy="4605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250881" y="2478311"/>
            <a:ext cx="2812808" cy="4438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Unknown </a:t>
            </a:r>
            <a:endParaRPr lang="en-US" sz="1600" dirty="0">
              <a:solidFill>
                <a:srgbClr val="000000"/>
              </a:solidFill>
            </a:endParaRPr>
          </a:p>
        </p:txBody>
      </p:sp>
      <p:cxnSp>
        <p:nvCxnSpPr>
          <p:cNvPr id="21" name="Straight Arrow Connector 20"/>
          <p:cNvCxnSpPr/>
          <p:nvPr/>
        </p:nvCxnSpPr>
        <p:spPr>
          <a:xfrm>
            <a:off x="3007556" y="2009930"/>
            <a:ext cx="0" cy="4605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1074591" y="5783283"/>
            <a:ext cx="1250908"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No PC needed</a:t>
            </a:r>
            <a:endParaRPr lang="en-US" sz="1600" dirty="0">
              <a:solidFill>
                <a:srgbClr val="000000"/>
              </a:solidFill>
            </a:endParaRPr>
          </a:p>
        </p:txBody>
      </p:sp>
      <p:cxnSp>
        <p:nvCxnSpPr>
          <p:cNvPr id="28" name="Straight Arrow Connector 27"/>
          <p:cNvCxnSpPr/>
          <p:nvPr/>
        </p:nvCxnSpPr>
        <p:spPr>
          <a:xfrm>
            <a:off x="1759417" y="2898787"/>
            <a:ext cx="0" cy="28844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9044417" y="2898787"/>
            <a:ext cx="0" cy="28844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5441665" y="2898790"/>
            <a:ext cx="0" cy="500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H="1">
            <a:off x="1759417" y="3571222"/>
            <a:ext cx="1632185" cy="23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Rectangle 36"/>
          <p:cNvSpPr/>
          <p:nvPr/>
        </p:nvSpPr>
        <p:spPr>
          <a:xfrm>
            <a:off x="2516516" y="5783283"/>
            <a:ext cx="2390234"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Apply treatment decision of that neighbouring sub-IU</a:t>
            </a:r>
            <a:endParaRPr lang="en-US" sz="1600" dirty="0">
              <a:solidFill>
                <a:srgbClr val="000000"/>
              </a:solidFill>
            </a:endParaRPr>
          </a:p>
        </p:txBody>
      </p:sp>
      <p:cxnSp>
        <p:nvCxnSpPr>
          <p:cNvPr id="38" name="Straight Arrow Connector 37"/>
          <p:cNvCxnSpPr/>
          <p:nvPr/>
        </p:nvCxnSpPr>
        <p:spPr>
          <a:xfrm>
            <a:off x="4361685" y="4078857"/>
            <a:ext cx="0" cy="5243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TextBox 32"/>
          <p:cNvSpPr txBox="1"/>
          <p:nvPr/>
        </p:nvSpPr>
        <p:spPr>
          <a:xfrm>
            <a:off x="2258344" y="3583729"/>
            <a:ext cx="749213" cy="307777"/>
          </a:xfrm>
          <a:prstGeom prst="rect">
            <a:avLst/>
          </a:prstGeom>
          <a:noFill/>
        </p:spPr>
        <p:txBody>
          <a:bodyPr wrap="square" rtlCol="0">
            <a:spAutoFit/>
          </a:bodyPr>
          <a:lstStyle/>
          <a:p>
            <a:pPr defTabSz="914400"/>
            <a:r>
              <a:rPr lang="en-GB" sz="1400" b="1" dirty="0">
                <a:solidFill>
                  <a:srgbClr val="000000"/>
                </a:solidFill>
              </a:rPr>
              <a:t>NO</a:t>
            </a:r>
            <a:endParaRPr lang="en-US" sz="1400" b="1" dirty="0">
              <a:solidFill>
                <a:srgbClr val="000000"/>
              </a:solidFill>
            </a:endParaRPr>
          </a:p>
        </p:txBody>
      </p:sp>
      <p:sp>
        <p:nvSpPr>
          <p:cNvPr id="40" name="TextBox 39"/>
          <p:cNvSpPr txBox="1"/>
          <p:nvPr/>
        </p:nvSpPr>
        <p:spPr>
          <a:xfrm>
            <a:off x="6156546" y="4130817"/>
            <a:ext cx="907143" cy="307777"/>
          </a:xfrm>
          <a:prstGeom prst="rect">
            <a:avLst/>
          </a:prstGeom>
          <a:noFill/>
        </p:spPr>
        <p:txBody>
          <a:bodyPr wrap="square" rtlCol="0">
            <a:spAutoFit/>
          </a:bodyPr>
          <a:lstStyle/>
          <a:p>
            <a:pPr defTabSz="914400"/>
            <a:r>
              <a:rPr lang="en-GB" sz="1400" b="1" dirty="0">
                <a:solidFill>
                  <a:srgbClr val="000000"/>
                </a:solidFill>
              </a:rPr>
              <a:t>YES</a:t>
            </a:r>
            <a:endParaRPr lang="en-US" sz="1400" b="1" dirty="0">
              <a:solidFill>
                <a:srgbClr val="000000"/>
              </a:solidFill>
            </a:endParaRPr>
          </a:p>
        </p:txBody>
      </p:sp>
      <p:cxnSp>
        <p:nvCxnSpPr>
          <p:cNvPr id="26" name="Straight Arrow Connector 25"/>
          <p:cNvCxnSpPr/>
          <p:nvPr/>
        </p:nvCxnSpPr>
        <p:spPr>
          <a:xfrm>
            <a:off x="3711633" y="2898790"/>
            <a:ext cx="8579" cy="500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4" name="Rectangle 43"/>
          <p:cNvSpPr/>
          <p:nvPr/>
        </p:nvSpPr>
        <p:spPr>
          <a:xfrm>
            <a:off x="5553010" y="4587173"/>
            <a:ext cx="2391164" cy="651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Not similar to any  neighbouring sub-IU</a:t>
            </a:r>
            <a:endParaRPr lang="en-US" sz="1600" dirty="0">
              <a:solidFill>
                <a:srgbClr val="000000"/>
              </a:solidFill>
            </a:endParaRPr>
          </a:p>
        </p:txBody>
      </p:sp>
      <p:sp>
        <p:nvSpPr>
          <p:cNvPr id="45" name="Rectangle 44"/>
          <p:cNvSpPr/>
          <p:nvPr/>
        </p:nvSpPr>
        <p:spPr>
          <a:xfrm>
            <a:off x="2525095" y="4551257"/>
            <a:ext cx="2390234" cy="6872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Similar to a neighbouring </a:t>
            </a:r>
          </a:p>
          <a:p>
            <a:pPr algn="ctr" defTabSz="914400"/>
            <a:r>
              <a:rPr lang="en-GB" sz="1600" dirty="0">
                <a:solidFill>
                  <a:srgbClr val="000000"/>
                </a:solidFill>
              </a:rPr>
              <a:t>sub-IU</a:t>
            </a:r>
            <a:endParaRPr lang="en-US" sz="1600" dirty="0">
              <a:solidFill>
                <a:srgbClr val="000000"/>
              </a:solidFill>
            </a:endParaRPr>
          </a:p>
        </p:txBody>
      </p:sp>
      <p:sp>
        <p:nvSpPr>
          <p:cNvPr id="48" name="Rectangle 47"/>
          <p:cNvSpPr/>
          <p:nvPr/>
        </p:nvSpPr>
        <p:spPr>
          <a:xfrm>
            <a:off x="5477706" y="5783283"/>
            <a:ext cx="2541773"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Apply treatment decision of parent IU</a:t>
            </a:r>
            <a:endParaRPr lang="en-US" sz="1600" dirty="0">
              <a:solidFill>
                <a:srgbClr val="000000"/>
              </a:solidFill>
            </a:endParaRPr>
          </a:p>
        </p:txBody>
      </p:sp>
      <p:cxnSp>
        <p:nvCxnSpPr>
          <p:cNvPr id="52" name="Straight Arrow Connector 51"/>
          <p:cNvCxnSpPr/>
          <p:nvPr/>
        </p:nvCxnSpPr>
        <p:spPr>
          <a:xfrm>
            <a:off x="6133066" y="4110760"/>
            <a:ext cx="0" cy="4924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a:off x="6748592" y="5260769"/>
            <a:ext cx="1" cy="4378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a:off x="3858118" y="5260769"/>
            <a:ext cx="0" cy="5225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8459" y="3410584"/>
            <a:ext cx="788186" cy="61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830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0266" y="1721920"/>
            <a:ext cx="2343825" cy="3416320"/>
          </a:xfrm>
          <a:prstGeom prst="rect">
            <a:avLst/>
          </a:prstGeom>
          <a:noFill/>
        </p:spPr>
        <p:txBody>
          <a:bodyPr wrap="square" rtlCol="0">
            <a:spAutoFit/>
          </a:bodyPr>
          <a:lstStyle/>
          <a:p>
            <a:r>
              <a:rPr lang="en-GB" sz="2400" i="1" dirty="0"/>
              <a:t>GIS maps </a:t>
            </a:r>
          </a:p>
          <a:p>
            <a:r>
              <a:rPr lang="en-GB" sz="2400" i="1" dirty="0"/>
              <a:t>produced by ESPEN</a:t>
            </a:r>
          </a:p>
          <a:p>
            <a:endParaRPr lang="en-GB" sz="2400" i="1" dirty="0"/>
          </a:p>
          <a:p>
            <a:r>
              <a:rPr lang="en-GB" sz="2400" i="1" dirty="0"/>
              <a:t>Water bodies and wetlands, population density and site-level data </a:t>
            </a:r>
            <a:endParaRPr lang="en-US" sz="2400" i="1" dirty="0"/>
          </a:p>
        </p:txBody>
      </p:sp>
      <p:pic>
        <p:nvPicPr>
          <p:cNvPr id="2" name="Picture 1"/>
          <p:cNvPicPr>
            <a:picLocks noChangeAspect="1"/>
          </p:cNvPicPr>
          <p:nvPr/>
        </p:nvPicPr>
        <p:blipFill>
          <a:blip r:embed="rId2"/>
          <a:stretch>
            <a:fillRect/>
          </a:stretch>
        </p:blipFill>
        <p:spPr>
          <a:xfrm>
            <a:off x="3537660" y="228906"/>
            <a:ext cx="8493232" cy="6162268"/>
          </a:xfrm>
          <a:prstGeom prst="rect">
            <a:avLst/>
          </a:prstGeom>
        </p:spPr>
      </p:pic>
    </p:spTree>
    <p:extLst>
      <p:ext uri="{BB962C8B-B14F-4D97-AF65-F5344CB8AC3E}">
        <p14:creationId xmlns:p14="http://schemas.microsoft.com/office/powerpoint/2010/main" val="1555136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2842" y="1413319"/>
            <a:ext cx="2604757" cy="1938992"/>
          </a:xfrm>
          <a:prstGeom prst="rect">
            <a:avLst/>
          </a:prstGeom>
          <a:noFill/>
        </p:spPr>
        <p:txBody>
          <a:bodyPr wrap="square" rtlCol="0">
            <a:spAutoFit/>
          </a:bodyPr>
          <a:lstStyle/>
          <a:p>
            <a:r>
              <a:rPr lang="en-GB" sz="2400" i="1" dirty="0"/>
              <a:t>Atlas of the global distribution of schistosomiasis 1987</a:t>
            </a:r>
          </a:p>
          <a:p>
            <a:r>
              <a:rPr lang="en-GB" sz="2400" i="1" dirty="0"/>
              <a:t>WHO</a:t>
            </a:r>
            <a:endParaRPr lang="en-US" sz="2400" i="1" dirty="0"/>
          </a:p>
        </p:txBody>
      </p:sp>
      <p:pic>
        <p:nvPicPr>
          <p:cNvPr id="2" name="Picture 1"/>
          <p:cNvPicPr>
            <a:picLocks noChangeAspect="1"/>
          </p:cNvPicPr>
          <p:nvPr/>
        </p:nvPicPr>
        <p:blipFill>
          <a:blip r:embed="rId2"/>
          <a:stretch>
            <a:fillRect/>
          </a:stretch>
        </p:blipFill>
        <p:spPr>
          <a:xfrm>
            <a:off x="3657599" y="600665"/>
            <a:ext cx="8346200" cy="5847347"/>
          </a:xfrm>
          <a:prstGeom prst="rect">
            <a:avLst/>
          </a:prstGeom>
        </p:spPr>
      </p:pic>
    </p:spTree>
    <p:extLst>
      <p:ext uri="{BB962C8B-B14F-4D97-AF65-F5344CB8AC3E}">
        <p14:creationId xmlns:p14="http://schemas.microsoft.com/office/powerpoint/2010/main" val="3303245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4157" y="400016"/>
            <a:ext cx="10301468" cy="6330663"/>
          </a:xfrm>
          <a:prstGeom prst="rect">
            <a:avLst/>
          </a:prstGeom>
        </p:spPr>
      </p:pic>
    </p:spTree>
    <p:extLst>
      <p:ext uri="{BB962C8B-B14F-4D97-AF65-F5344CB8AC3E}">
        <p14:creationId xmlns:p14="http://schemas.microsoft.com/office/powerpoint/2010/main" val="1716212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866" y="920713"/>
            <a:ext cx="7865962" cy="591715"/>
          </a:xfrm>
        </p:spPr>
        <p:txBody>
          <a:bodyPr/>
          <a:lstStyle/>
          <a:p>
            <a:r>
              <a:rPr lang="en-US" dirty="0"/>
              <a:t>Sub-district level final decision on implementation </a:t>
            </a:r>
            <a:endParaRPr lang="en-GB" dirty="0"/>
          </a:p>
        </p:txBody>
      </p:sp>
      <p:cxnSp>
        <p:nvCxnSpPr>
          <p:cNvPr id="8" name="Straight Arrow Connector 7"/>
          <p:cNvCxnSpPr/>
          <p:nvPr/>
        </p:nvCxnSpPr>
        <p:spPr>
          <a:xfrm flipH="1">
            <a:off x="7986532" y="2146642"/>
            <a:ext cx="740779" cy="861116"/>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8951639" y="285158"/>
            <a:ext cx="3360517"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AutoNum type="arabicPeriod"/>
            </a:pPr>
            <a:r>
              <a:rPr lang="en-US" sz="1800" dirty="0"/>
              <a:t>Use-sub IU </a:t>
            </a:r>
            <a:r>
              <a:rPr lang="en-US" sz="1800" dirty="0" err="1"/>
              <a:t>endemicity</a:t>
            </a:r>
            <a:endParaRPr lang="en-US" sz="1800" dirty="0"/>
          </a:p>
          <a:p>
            <a:pPr marL="457200" indent="-457200">
              <a:buAutoNum type="arabicPeriod"/>
            </a:pPr>
            <a:r>
              <a:rPr lang="en-US" sz="1800" dirty="0"/>
              <a:t>Use IU </a:t>
            </a:r>
            <a:r>
              <a:rPr lang="en-US" sz="1800" dirty="0" err="1"/>
              <a:t>endemicity</a:t>
            </a:r>
            <a:r>
              <a:rPr lang="en-US" sz="1800" dirty="0"/>
              <a:t> </a:t>
            </a:r>
          </a:p>
          <a:p>
            <a:pPr marL="457200" indent="-457200">
              <a:buAutoNum type="arabicPeriod"/>
            </a:pPr>
            <a:r>
              <a:rPr lang="en-US" sz="1800" dirty="0"/>
              <a:t>Use JRSM </a:t>
            </a:r>
            <a:r>
              <a:rPr lang="en-US" sz="1800" dirty="0" err="1"/>
              <a:t>endemicity</a:t>
            </a:r>
            <a:r>
              <a:rPr lang="en-US" sz="1800" dirty="0"/>
              <a:t> </a:t>
            </a:r>
          </a:p>
          <a:p>
            <a:pPr marL="457200" indent="-457200">
              <a:buAutoNum type="arabicPeriod"/>
            </a:pPr>
            <a:r>
              <a:rPr lang="en-US" sz="1800" dirty="0"/>
              <a:t> Use adjacent highest </a:t>
            </a:r>
            <a:r>
              <a:rPr lang="en-US" sz="1800" dirty="0" err="1"/>
              <a:t>endemicity</a:t>
            </a:r>
            <a:endParaRPr lang="en-US" sz="1800" dirty="0"/>
          </a:p>
          <a:p>
            <a:pPr marL="457200" indent="-457200">
              <a:buAutoNum type="arabicPeriod"/>
            </a:pPr>
            <a:r>
              <a:rPr lang="en-US" sz="1800" dirty="0"/>
              <a:t>Need further assessment*</a:t>
            </a:r>
          </a:p>
          <a:p>
            <a:pPr marL="457200" indent="-457200">
              <a:buAutoNum type="arabicPeriod"/>
            </a:pPr>
            <a:r>
              <a:rPr lang="en-US" sz="1800" dirty="0"/>
              <a:t>Non-endemic</a:t>
            </a:r>
            <a:endParaRPr lang="en-GB" sz="1800" dirty="0"/>
          </a:p>
        </p:txBody>
      </p:sp>
      <p:sp>
        <p:nvSpPr>
          <p:cNvPr id="26" name="Rectangle 25"/>
          <p:cNvSpPr/>
          <p:nvPr/>
        </p:nvSpPr>
        <p:spPr>
          <a:xfrm>
            <a:off x="3177249" y="3660175"/>
            <a:ext cx="6678592" cy="242068"/>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28" name="Table 27"/>
          <p:cNvGraphicFramePr>
            <a:graphicFrameLocks noGrp="1"/>
          </p:cNvGraphicFramePr>
          <p:nvPr>
            <p:extLst>
              <p:ext uri="{D42A27DB-BD31-4B8C-83A1-F6EECF244321}">
                <p14:modId xmlns:p14="http://schemas.microsoft.com/office/powerpoint/2010/main" val="979921589"/>
              </p:ext>
            </p:extLst>
          </p:nvPr>
        </p:nvGraphicFramePr>
        <p:xfrm>
          <a:off x="1173866" y="2355772"/>
          <a:ext cx="8166904" cy="4042543"/>
        </p:xfrm>
        <a:graphic>
          <a:graphicData uri="http://schemas.openxmlformats.org/drawingml/2006/table">
            <a:tbl>
              <a:tblPr/>
              <a:tblGrid>
                <a:gridCol w="1688517">
                  <a:extLst>
                    <a:ext uri="{9D8B030D-6E8A-4147-A177-3AD203B41FA5}">
                      <a16:colId xmlns:a16="http://schemas.microsoft.com/office/drawing/2014/main" val="1514352215"/>
                    </a:ext>
                  </a:extLst>
                </a:gridCol>
                <a:gridCol w="1255858">
                  <a:extLst>
                    <a:ext uri="{9D8B030D-6E8A-4147-A177-3AD203B41FA5}">
                      <a16:colId xmlns:a16="http://schemas.microsoft.com/office/drawing/2014/main" val="1233932908"/>
                    </a:ext>
                  </a:extLst>
                </a:gridCol>
                <a:gridCol w="1163965">
                  <a:extLst>
                    <a:ext uri="{9D8B030D-6E8A-4147-A177-3AD203B41FA5}">
                      <a16:colId xmlns:a16="http://schemas.microsoft.com/office/drawing/2014/main" val="2192001310"/>
                    </a:ext>
                  </a:extLst>
                </a:gridCol>
                <a:gridCol w="1148650">
                  <a:extLst>
                    <a:ext uri="{9D8B030D-6E8A-4147-A177-3AD203B41FA5}">
                      <a16:colId xmlns:a16="http://schemas.microsoft.com/office/drawing/2014/main" val="3193752379"/>
                    </a:ext>
                  </a:extLst>
                </a:gridCol>
                <a:gridCol w="1654056">
                  <a:extLst>
                    <a:ext uri="{9D8B030D-6E8A-4147-A177-3AD203B41FA5}">
                      <a16:colId xmlns:a16="http://schemas.microsoft.com/office/drawing/2014/main" val="3026125873"/>
                    </a:ext>
                  </a:extLst>
                </a:gridCol>
                <a:gridCol w="1255858">
                  <a:extLst>
                    <a:ext uri="{9D8B030D-6E8A-4147-A177-3AD203B41FA5}">
                      <a16:colId xmlns:a16="http://schemas.microsoft.com/office/drawing/2014/main" val="3194921167"/>
                    </a:ext>
                  </a:extLst>
                </a:gridCol>
              </a:tblGrid>
              <a:tr h="1249577">
                <a:tc>
                  <a:txBody>
                    <a:bodyPr/>
                    <a:lstStyle/>
                    <a:p>
                      <a:pPr algn="l" fontAlgn="ctr"/>
                      <a:r>
                        <a:rPr lang="en-GB" sz="1200" b="1" i="0" u="none" strike="noStrike">
                          <a:solidFill>
                            <a:srgbClr val="000000"/>
                          </a:solidFill>
                          <a:effectLst/>
                          <a:latin typeface="Calibri" panose="020F0502020204030204" pitchFamily="34" charset="0"/>
                        </a:rPr>
                        <a:t>Admin_3 (sub-IU, sub-district)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Endemicity category</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calculated</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by the IU data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Endemicity category</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reported by the latest JRSM</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Endemicity category</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calculated</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by the sub-IU data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Final Decision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Final Endemicity Category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505512"/>
                  </a:ext>
                </a:extLst>
              </a:tr>
              <a:tr h="232646">
                <a:tc>
                  <a:txBody>
                    <a:bodyPr/>
                    <a:lstStyle/>
                    <a:p>
                      <a:pPr algn="l" fontAlgn="ctr"/>
                      <a:r>
                        <a:rPr lang="en-GB" sz="1200" b="0" i="0" u="none" strike="noStrike">
                          <a:solidFill>
                            <a:srgbClr val="000000"/>
                          </a:solidFill>
                          <a:effectLst/>
                          <a:latin typeface="Calibri" panose="020F0502020204030204" pitchFamily="34" charset="0"/>
                        </a:rPr>
                        <a:t>Ewalel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6. 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73479685"/>
                  </a:ext>
                </a:extLst>
              </a:tr>
              <a:tr h="168177">
                <a:tc>
                  <a:txBody>
                    <a:bodyPr/>
                    <a:lstStyle/>
                    <a:p>
                      <a:pPr algn="l" fontAlgn="ctr"/>
                      <a:r>
                        <a:rPr lang="en-GB" sz="1200" b="0" i="0" u="none" strike="noStrike">
                          <a:solidFill>
                            <a:srgbClr val="000000"/>
                          </a:solidFill>
                          <a:effectLst/>
                          <a:latin typeface="Calibri" panose="020F0502020204030204" pitchFamily="34" charset="0"/>
                        </a:rPr>
                        <a:t>Kabarnet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52331941"/>
                  </a:ext>
                </a:extLst>
              </a:tr>
              <a:tr h="168177">
                <a:tc>
                  <a:txBody>
                    <a:bodyPr/>
                    <a:lstStyle/>
                    <a:p>
                      <a:pPr algn="l" fontAlgn="ctr"/>
                      <a:r>
                        <a:rPr lang="en-GB" sz="1200" b="0" i="0" u="none" strike="noStrike">
                          <a:solidFill>
                            <a:srgbClr val="000000"/>
                          </a:solidFill>
                          <a:effectLst/>
                          <a:latin typeface="Calibri" panose="020F0502020204030204" pitchFamily="34" charset="0"/>
                        </a:rPr>
                        <a:t>Kapropita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76821378"/>
                  </a:ext>
                </a:extLst>
              </a:tr>
              <a:tr h="168177">
                <a:tc>
                  <a:txBody>
                    <a:bodyPr/>
                    <a:lstStyle/>
                    <a:p>
                      <a:pPr algn="l" fontAlgn="ctr"/>
                      <a:r>
                        <a:rPr lang="en-GB" sz="1200" b="0" i="0" u="none" strike="noStrike">
                          <a:solidFill>
                            <a:srgbClr val="000000"/>
                          </a:solidFill>
                          <a:effectLst/>
                          <a:latin typeface="Calibri" panose="020F0502020204030204" pitchFamily="34" charset="0"/>
                        </a:rPr>
                        <a:t>Sacho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02767729"/>
                  </a:ext>
                </a:extLst>
              </a:tr>
              <a:tr h="168177">
                <a:tc>
                  <a:txBody>
                    <a:bodyPr/>
                    <a:lstStyle/>
                    <a:p>
                      <a:pPr algn="l" fontAlgn="ctr"/>
                      <a:r>
                        <a:rPr lang="en-GB" sz="1200" b="0" i="0" u="none" strike="noStrike">
                          <a:solidFill>
                            <a:srgbClr val="000000"/>
                          </a:solidFill>
                          <a:effectLst/>
                          <a:latin typeface="Calibri" panose="020F0502020204030204" pitchFamily="34" charset="0"/>
                        </a:rPr>
                        <a:t>Tenges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94216843"/>
                  </a:ext>
                </a:extLst>
              </a:tr>
              <a:tr h="168177">
                <a:tc>
                  <a:txBody>
                    <a:bodyPr/>
                    <a:lstStyle/>
                    <a:p>
                      <a:pPr algn="l" fontAlgn="ctr"/>
                      <a:r>
                        <a:rPr lang="en-GB" sz="1200" b="0" i="0" u="none" strike="noStrike">
                          <a:solidFill>
                            <a:srgbClr val="000000"/>
                          </a:solidFill>
                          <a:effectLst/>
                          <a:latin typeface="Calibri" panose="020F0502020204030204" pitchFamily="34" charset="0"/>
                        </a:rPr>
                        <a:t>Bartabwa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03089584"/>
                  </a:ext>
                </a:extLst>
              </a:tr>
              <a:tr h="168177">
                <a:tc>
                  <a:txBody>
                    <a:bodyPr/>
                    <a:lstStyle/>
                    <a:p>
                      <a:pPr algn="l" fontAlgn="ctr"/>
                      <a:r>
                        <a:rPr lang="en-GB" sz="1200" b="0" i="0" u="none" strike="noStrike">
                          <a:solidFill>
                            <a:srgbClr val="000000"/>
                          </a:solidFill>
                          <a:effectLst/>
                          <a:latin typeface="Calibri" panose="020F0502020204030204" pitchFamily="34" charset="0"/>
                        </a:rPr>
                        <a:t>Barwessa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73192832"/>
                  </a:ext>
                </a:extLst>
              </a:tr>
              <a:tr h="168177">
                <a:tc>
                  <a:txBody>
                    <a:bodyPr/>
                    <a:lstStyle/>
                    <a:p>
                      <a:pPr algn="l" fontAlgn="ctr"/>
                      <a:r>
                        <a:rPr lang="en-GB" sz="1200" b="0" i="0" u="none" strike="noStrike">
                          <a:solidFill>
                            <a:srgbClr val="000000"/>
                          </a:solidFill>
                          <a:effectLst/>
                          <a:latin typeface="Calibri" panose="020F0502020204030204" pitchFamily="34" charset="0"/>
                        </a:rPr>
                        <a:t>Kabartonjo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39462276"/>
                  </a:ext>
                </a:extLst>
              </a:tr>
              <a:tr h="168177">
                <a:tc>
                  <a:txBody>
                    <a:bodyPr/>
                    <a:lstStyle/>
                    <a:p>
                      <a:pPr algn="l" fontAlgn="ctr"/>
                      <a:r>
                        <a:rPr lang="en-GB" sz="1200" b="0" i="0" u="none" strike="noStrike">
                          <a:solidFill>
                            <a:srgbClr val="000000"/>
                          </a:solidFill>
                          <a:effectLst/>
                          <a:latin typeface="Calibri" panose="020F0502020204030204" pitchFamily="34" charset="0"/>
                        </a:rPr>
                        <a:t>Saimo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19714671"/>
                  </a:ext>
                </a:extLst>
              </a:tr>
              <a:tr h="168177">
                <a:tc>
                  <a:txBody>
                    <a:bodyPr/>
                    <a:lstStyle/>
                    <a:p>
                      <a:pPr algn="l" fontAlgn="ctr"/>
                      <a:r>
                        <a:rPr lang="en-GB" sz="1200" b="0" i="0" u="none" strike="noStrike">
                          <a:solidFill>
                            <a:srgbClr val="000000"/>
                          </a:solidFill>
                          <a:effectLst/>
                          <a:latin typeface="Calibri" panose="020F0502020204030204" pitchFamily="34" charset="0"/>
                        </a:rPr>
                        <a:t>Saimo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16070709"/>
                  </a:ext>
                </a:extLst>
              </a:tr>
              <a:tr h="168177">
                <a:tc>
                  <a:txBody>
                    <a:bodyPr/>
                    <a:lstStyle/>
                    <a:p>
                      <a:pPr algn="l" fontAlgn="ctr"/>
                      <a:r>
                        <a:rPr lang="en-GB" sz="1200" b="0" i="0" u="none" strike="noStrike">
                          <a:solidFill>
                            <a:srgbClr val="000000"/>
                          </a:solidFill>
                          <a:effectLst/>
                          <a:latin typeface="Calibri" panose="020F0502020204030204" pitchFamily="34" charset="0"/>
                        </a:rPr>
                        <a:t>Ilchamus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69695389"/>
                  </a:ext>
                </a:extLst>
              </a:tr>
              <a:tr h="168177">
                <a:tc>
                  <a:txBody>
                    <a:bodyPr/>
                    <a:lstStyle/>
                    <a:p>
                      <a:pPr algn="l" fontAlgn="ctr"/>
                      <a:r>
                        <a:rPr lang="en-GB" sz="1200" b="0" i="0" u="none" strike="noStrike">
                          <a:solidFill>
                            <a:srgbClr val="000000"/>
                          </a:solidFill>
                          <a:effectLst/>
                          <a:latin typeface="Calibri" panose="020F0502020204030204" pitchFamily="34" charset="0"/>
                        </a:rPr>
                        <a:t>Marigat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70200300"/>
                  </a:ext>
                </a:extLst>
              </a:tr>
              <a:tr h="168177">
                <a:tc>
                  <a:txBody>
                    <a:bodyPr/>
                    <a:lstStyle/>
                    <a:p>
                      <a:pPr algn="l" fontAlgn="ctr"/>
                      <a:r>
                        <a:rPr lang="en-GB" sz="1200" b="0" i="0" u="none" strike="noStrike">
                          <a:solidFill>
                            <a:srgbClr val="000000"/>
                          </a:solidFill>
                          <a:effectLst/>
                          <a:latin typeface="Calibri" panose="020F0502020204030204" pitchFamily="34" charset="0"/>
                        </a:rPr>
                        <a:t>Mochongoi</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89315215"/>
                  </a:ext>
                </a:extLst>
              </a:tr>
              <a:tr h="168177">
                <a:tc>
                  <a:txBody>
                    <a:bodyPr/>
                    <a:lstStyle/>
                    <a:p>
                      <a:pPr algn="l" fontAlgn="ctr"/>
                      <a:r>
                        <a:rPr lang="en-GB" sz="1200" b="0" i="0" u="none" strike="noStrike">
                          <a:solidFill>
                            <a:srgbClr val="000000"/>
                          </a:solidFill>
                          <a:effectLst/>
                          <a:latin typeface="Calibri" panose="020F0502020204030204" pitchFamily="34" charset="0"/>
                        </a:rPr>
                        <a:t>Mukutani</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5172771"/>
                  </a:ext>
                </a:extLst>
              </a:tr>
              <a:tr h="168177">
                <a:tc>
                  <a:txBody>
                    <a:bodyPr/>
                    <a:lstStyle/>
                    <a:p>
                      <a:pPr algn="l" fontAlgn="ctr"/>
                      <a:r>
                        <a:rPr lang="en-GB" sz="1200" b="0" i="0" u="none" strike="noStrike">
                          <a:solidFill>
                            <a:srgbClr val="000000"/>
                          </a:solidFill>
                          <a:effectLst/>
                          <a:latin typeface="Calibri" panose="020F0502020204030204" pitchFamily="34" charset="0"/>
                        </a:rPr>
                        <a:t>Koibatek</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75769842"/>
                  </a:ext>
                </a:extLst>
              </a:tr>
            </a:tbl>
          </a:graphicData>
        </a:graphic>
      </p:graphicFrame>
      <p:sp>
        <p:nvSpPr>
          <p:cNvPr id="31" name="Rectangle 30"/>
          <p:cNvSpPr/>
          <p:nvPr/>
        </p:nvSpPr>
        <p:spPr>
          <a:xfrm>
            <a:off x="3146382" y="4592938"/>
            <a:ext cx="6678592" cy="242068"/>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33" name="Rectangle 32"/>
          <p:cNvSpPr/>
          <p:nvPr/>
        </p:nvSpPr>
        <p:spPr>
          <a:xfrm>
            <a:off x="3146382" y="6230495"/>
            <a:ext cx="6678592" cy="242068"/>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96284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smtClean="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5971699"/>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solidFill>
                            <a:schemeClr val="tx1"/>
                          </a:solidFill>
                          <a:effectLst/>
                        </a:rPr>
                        <a:t>5 Minutes </a:t>
                      </a:r>
                      <a:endParaRPr lang="en-GB" sz="2000">
                        <a:solidFill>
                          <a:schemeClr val="tx1"/>
                        </a:solidFill>
                        <a:effectLst/>
                      </a:endParaRPr>
                    </a:p>
                    <a:p>
                      <a:pPr>
                        <a:lnSpc>
                          <a:spcPct val="107000"/>
                        </a:lnSpc>
                        <a:spcAft>
                          <a:spcPts val="1000"/>
                        </a:spcAft>
                      </a:pPr>
                      <a:r>
                        <a:rPr lang="en-US" sz="2000">
                          <a:solidFill>
                            <a:schemeClr val="tx1"/>
                          </a:solidFill>
                          <a:effectLst/>
                        </a:rPr>
                        <a:t>10 Minutes</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1000"/>
                        </a:spcAft>
                      </a:pPr>
                      <a:r>
                        <a:rPr lang="en-US" sz="2000">
                          <a:solidFill>
                            <a:schemeClr val="tx1"/>
                          </a:solidFill>
                          <a:effectLst/>
                        </a:rPr>
                        <a:t> Introduction </a:t>
                      </a:r>
                      <a:endParaRPr lang="en-GB" sz="2000">
                        <a:solidFill>
                          <a:schemeClr val="tx1"/>
                        </a:solidFill>
                        <a:effectLst/>
                      </a:endParaRPr>
                    </a:p>
                    <a:p>
                      <a:pPr>
                        <a:lnSpc>
                          <a:spcPct val="107000"/>
                        </a:lnSpc>
                        <a:spcAft>
                          <a:spcPts val="1000"/>
                        </a:spcAft>
                      </a:pPr>
                      <a:r>
                        <a:rPr lang="en-US" sz="2000">
                          <a:solidFill>
                            <a:schemeClr val="tx1"/>
                          </a:solidFill>
                          <a:effectLst/>
                        </a:rPr>
                        <a:t>Opening remarks and global update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1000"/>
                        </a:spcAft>
                      </a:pPr>
                      <a:r>
                        <a:rPr lang="pt-PT" sz="2000" dirty="0">
                          <a:solidFill>
                            <a:schemeClr val="tx1"/>
                          </a:solidFill>
                          <a:effectLst/>
                        </a:rPr>
                        <a:t>Dr Maria Rebollo</a:t>
                      </a:r>
                      <a:endParaRPr lang="en-GB" sz="2000" dirty="0">
                        <a:solidFill>
                          <a:schemeClr val="tx1"/>
                        </a:solidFill>
                        <a:effectLst/>
                      </a:endParaRPr>
                    </a:p>
                    <a:p>
                      <a:pPr>
                        <a:lnSpc>
                          <a:spcPct val="107000"/>
                        </a:lnSpc>
                        <a:spcAft>
                          <a:spcPts val="1000"/>
                        </a:spcAft>
                      </a:pPr>
                      <a:r>
                        <a:rPr lang="pt-PT" sz="2000" dirty="0">
                          <a:solidFill>
                            <a:schemeClr val="tx1"/>
                          </a:solidFill>
                          <a:effectLst/>
                        </a:rPr>
                        <a:t>Dr Amadou Garba</a:t>
                      </a:r>
                      <a:endParaRPr lang="en-GB" sz="2000" dirty="0">
                        <a:solidFill>
                          <a:schemeClr val="tx1"/>
                        </a:solidFill>
                        <a:effectLst/>
                      </a:endParaRPr>
                    </a:p>
                    <a:p>
                      <a:pPr>
                        <a:lnSpc>
                          <a:spcPct val="107000"/>
                        </a:lnSpc>
                        <a:spcAft>
                          <a:spcPts val="1000"/>
                        </a:spcAft>
                      </a:pPr>
                      <a:r>
                        <a:rPr lang="en-US"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smtClean="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a:t>
                      </a:r>
                      <a:r>
                        <a:rPr lang="en-US" sz="2000" dirty="0" smtClean="0">
                          <a:effectLst/>
                        </a:rPr>
                        <a:t>and </a:t>
                      </a:r>
                      <a:r>
                        <a:rPr lang="en-US" sz="2000" dirty="0">
                          <a:effectLst/>
                        </a:rPr>
                        <a:t>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a:t>
                      </a:r>
                      <a:r>
                        <a:rPr lang="pt-PT" sz="2000" dirty="0" smtClean="0">
                          <a:effectLst/>
                        </a:rPr>
                        <a:t>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smtClean="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Question and Answer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smtClean="0">
                          <a:effectLst/>
                        </a:rPr>
                        <a:t>40 </a:t>
                      </a:r>
                      <a:r>
                        <a:rPr lang="en-US" sz="2000" dirty="0">
                          <a:effectLst/>
                        </a:rPr>
                        <a:t>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smtClean="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endParaRPr lang="en-US" sz="2000" dirty="0" smtClean="0">
                        <a:effectLst/>
                      </a:endParaRPr>
                    </a:p>
                    <a:p>
                      <a:pPr>
                        <a:lnSpc>
                          <a:spcPct val="107000"/>
                        </a:lnSpc>
                        <a:spcAft>
                          <a:spcPts val="0"/>
                        </a:spcAft>
                      </a:pPr>
                      <a:endParaRPr lang="en-US" sz="20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 </a:t>
                      </a:r>
                      <a:r>
                        <a:rPr lang="en-US" sz="2000" dirty="0">
                          <a:effectLst/>
                        </a:rPr>
                        <a:t>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smtClean="0">
                          <a:effectLst/>
                        </a:rPr>
                        <a:t>20 </a:t>
                      </a:r>
                      <a:r>
                        <a:rPr lang="en-US" sz="2000" dirty="0">
                          <a:effectLst/>
                        </a:rPr>
                        <a:t>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3655425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41857048"/>
              </p:ext>
            </p:extLst>
          </p:nvPr>
        </p:nvGraphicFramePr>
        <p:xfrm>
          <a:off x="1227562" y="1330965"/>
          <a:ext cx="10888981" cy="4372711"/>
        </p:xfrm>
        <a:graphic>
          <a:graphicData uri="http://schemas.openxmlformats.org/drawingml/2006/table">
            <a:tbl>
              <a:tblPr firstRow="1" firstCol="1" bandRow="1"/>
              <a:tblGrid>
                <a:gridCol w="990748">
                  <a:extLst>
                    <a:ext uri="{9D8B030D-6E8A-4147-A177-3AD203B41FA5}">
                      <a16:colId xmlns:a16="http://schemas.microsoft.com/office/drawing/2014/main" val="20000"/>
                    </a:ext>
                  </a:extLst>
                </a:gridCol>
                <a:gridCol w="1102849">
                  <a:extLst>
                    <a:ext uri="{9D8B030D-6E8A-4147-A177-3AD203B41FA5}">
                      <a16:colId xmlns:a16="http://schemas.microsoft.com/office/drawing/2014/main" val="20001"/>
                    </a:ext>
                  </a:extLst>
                </a:gridCol>
                <a:gridCol w="991624">
                  <a:extLst>
                    <a:ext uri="{9D8B030D-6E8A-4147-A177-3AD203B41FA5}">
                      <a16:colId xmlns:a16="http://schemas.microsoft.com/office/drawing/2014/main" val="20002"/>
                    </a:ext>
                  </a:extLst>
                </a:gridCol>
                <a:gridCol w="808599">
                  <a:extLst>
                    <a:ext uri="{9D8B030D-6E8A-4147-A177-3AD203B41FA5}">
                      <a16:colId xmlns:a16="http://schemas.microsoft.com/office/drawing/2014/main" val="20003"/>
                    </a:ext>
                  </a:extLst>
                </a:gridCol>
                <a:gridCol w="1074420">
                  <a:extLst>
                    <a:ext uri="{9D8B030D-6E8A-4147-A177-3AD203B41FA5}">
                      <a16:colId xmlns:a16="http://schemas.microsoft.com/office/drawing/2014/main" val="20004"/>
                    </a:ext>
                  </a:extLst>
                </a:gridCol>
                <a:gridCol w="1158782">
                  <a:extLst>
                    <a:ext uri="{9D8B030D-6E8A-4147-A177-3AD203B41FA5}">
                      <a16:colId xmlns:a16="http://schemas.microsoft.com/office/drawing/2014/main" val="20005"/>
                    </a:ext>
                  </a:extLst>
                </a:gridCol>
                <a:gridCol w="1171744">
                  <a:extLst>
                    <a:ext uri="{9D8B030D-6E8A-4147-A177-3AD203B41FA5}">
                      <a16:colId xmlns:a16="http://schemas.microsoft.com/office/drawing/2014/main" val="20006"/>
                    </a:ext>
                  </a:extLst>
                </a:gridCol>
                <a:gridCol w="675564">
                  <a:extLst>
                    <a:ext uri="{9D8B030D-6E8A-4147-A177-3AD203B41FA5}">
                      <a16:colId xmlns:a16="http://schemas.microsoft.com/office/drawing/2014/main" val="20007"/>
                    </a:ext>
                  </a:extLst>
                </a:gridCol>
                <a:gridCol w="1206329">
                  <a:extLst>
                    <a:ext uri="{9D8B030D-6E8A-4147-A177-3AD203B41FA5}">
                      <a16:colId xmlns:a16="http://schemas.microsoft.com/office/drawing/2014/main" val="20008"/>
                    </a:ext>
                  </a:extLst>
                </a:gridCol>
                <a:gridCol w="588181">
                  <a:extLst>
                    <a:ext uri="{9D8B030D-6E8A-4147-A177-3AD203B41FA5}">
                      <a16:colId xmlns:a16="http://schemas.microsoft.com/office/drawing/2014/main" val="20009"/>
                    </a:ext>
                  </a:extLst>
                </a:gridCol>
                <a:gridCol w="1120141">
                  <a:extLst>
                    <a:ext uri="{9D8B030D-6E8A-4147-A177-3AD203B41FA5}">
                      <a16:colId xmlns:a16="http://schemas.microsoft.com/office/drawing/2014/main" val="20010"/>
                    </a:ext>
                  </a:extLst>
                </a:gridCol>
              </a:tblGrid>
              <a:tr h="251396">
                <a:tc rowSpan="2">
                  <a:txBody>
                    <a:bodyPr/>
                    <a:lstStyle/>
                    <a:p>
                      <a:pPr>
                        <a:spcAft>
                          <a:spcPts val="0"/>
                        </a:spcAft>
                      </a:pPr>
                      <a:r>
                        <a:rPr lang="en-GB" sz="1800" b="1" dirty="0">
                          <a:solidFill>
                            <a:srgbClr val="000000"/>
                          </a:solidFill>
                          <a:effectLst/>
                          <a:latin typeface="Calibri"/>
                          <a:ea typeface="Times New Roman"/>
                          <a:cs typeface="Calibri"/>
                        </a:rPr>
                        <a:t>District</a:t>
                      </a:r>
                      <a:endParaRPr lang="en-US" sz="1800" dirty="0">
                        <a:effectLst/>
                        <a:latin typeface="Calibri"/>
                        <a:ea typeface="Times New Roman"/>
                        <a:cs typeface="Times New Roman"/>
                      </a:endParaRPr>
                    </a:p>
                  </a:txBody>
                  <a:tcPr marL="68520" marR="68520" marT="0" marB="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rowSpan="2">
                  <a:txBody>
                    <a:bodyPr/>
                    <a:lstStyle/>
                    <a:p>
                      <a:pPr algn="ctr">
                        <a:spcAft>
                          <a:spcPts val="0"/>
                        </a:spcAft>
                      </a:pPr>
                      <a:r>
                        <a:rPr lang="en-GB" sz="1800" b="1">
                          <a:solidFill>
                            <a:srgbClr val="000000"/>
                          </a:solidFill>
                          <a:effectLst/>
                          <a:latin typeface="Calibri"/>
                          <a:ea typeface="Times New Roman"/>
                          <a:cs typeface="Calibri"/>
                        </a:rPr>
                        <a:t>Number of sub-districts</a:t>
                      </a:r>
                      <a:endParaRPr lang="en-US" sz="1800">
                        <a:effectLst/>
                        <a:latin typeface="Calibri"/>
                        <a:ea typeface="Times New Roman"/>
                        <a:cs typeface="Times New Roman"/>
                      </a:endParaRPr>
                    </a:p>
                  </a:txBody>
                  <a:tcPr marL="68520" marR="68520" marT="0" marB="0" anchor="ctr">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gridSpan="4">
                  <a:txBody>
                    <a:bodyPr/>
                    <a:lstStyle/>
                    <a:p>
                      <a:pPr algn="ctr">
                        <a:spcAft>
                          <a:spcPts val="0"/>
                        </a:spcAft>
                      </a:pPr>
                      <a:r>
                        <a:rPr lang="en-GB" sz="1600" b="1" dirty="0">
                          <a:solidFill>
                            <a:srgbClr val="000000"/>
                          </a:solidFill>
                          <a:effectLst/>
                          <a:latin typeface="Calibri"/>
                          <a:ea typeface="Times New Roman"/>
                          <a:cs typeface="Calibri"/>
                        </a:rPr>
                        <a:t>Endemicity by District Prevalence</a:t>
                      </a:r>
                      <a:endParaRPr lang="en-US" sz="1600" dirty="0">
                        <a:effectLst/>
                        <a:latin typeface="Calibri"/>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dot"/>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GB" sz="1600" b="1">
                          <a:solidFill>
                            <a:srgbClr val="000000"/>
                          </a:solidFill>
                          <a:effectLst/>
                          <a:latin typeface="Calibri"/>
                          <a:ea typeface="Times New Roman"/>
                          <a:cs typeface="Calibri"/>
                        </a:rPr>
                        <a:t>Endemicity by Sub district Prevalence</a:t>
                      </a:r>
                      <a:endParaRPr lang="en-US" sz="1600">
                        <a:effectLst/>
                        <a:latin typeface="Calibri"/>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27463">
                <a:tc vMerge="1">
                  <a:txBody>
                    <a:bodyPr/>
                    <a:lstStyle/>
                    <a:p>
                      <a:endParaRPr lang="en-US"/>
                    </a:p>
                  </a:txBody>
                  <a:tcPr/>
                </a:tc>
                <a:tc vMerge="1">
                  <a:txBody>
                    <a:bodyPr/>
                    <a:lstStyle/>
                    <a:p>
                      <a:endParaRPr lang="en-US"/>
                    </a:p>
                  </a:txBody>
                  <a:tcPr/>
                </a:tc>
                <a:tc>
                  <a:txBody>
                    <a:bodyPr/>
                    <a:lstStyle/>
                    <a:p>
                      <a:pPr algn="ctr">
                        <a:spcAft>
                          <a:spcPts val="0"/>
                        </a:spcAft>
                      </a:pPr>
                      <a:r>
                        <a:rPr lang="en-GB" sz="1800" b="1">
                          <a:solidFill>
                            <a:srgbClr val="000000"/>
                          </a:solidFill>
                          <a:effectLst/>
                          <a:latin typeface="Calibri"/>
                          <a:ea typeface="Times New Roman"/>
                          <a:cs typeface="Calibri"/>
                        </a:rPr>
                        <a:t>Non endemic</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Low</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Moderate</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000000"/>
                          </a:solidFill>
                          <a:effectLst/>
                          <a:latin typeface="Calibri"/>
                          <a:ea typeface="Times New Roman"/>
                          <a:cs typeface="Calibri"/>
                        </a:rPr>
                        <a:t>Unknown</a:t>
                      </a:r>
                      <a:endParaRPr lang="en-US" sz="1800" b="1" dirty="0">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Non endemic</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Low</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Moderate</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High</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000000"/>
                          </a:solidFill>
                          <a:effectLst/>
                          <a:latin typeface="Calibri"/>
                          <a:ea typeface="Times New Roman"/>
                          <a:cs typeface="Calibri"/>
                        </a:rPr>
                        <a:t>Unknown</a:t>
                      </a:r>
                      <a:endParaRPr lang="en-US" sz="1800" b="1" dirty="0">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282821">
                <a:tc>
                  <a:txBody>
                    <a:bodyPr/>
                    <a:lstStyle/>
                    <a:p>
                      <a:pPr>
                        <a:spcAft>
                          <a:spcPts val="0"/>
                        </a:spcAft>
                      </a:pPr>
                      <a:r>
                        <a:rPr lang="en-GB" sz="1800" b="1">
                          <a:solidFill>
                            <a:srgbClr val="000000"/>
                          </a:solidFill>
                          <a:effectLst/>
                          <a:latin typeface="Calibri"/>
                          <a:ea typeface="Times New Roman"/>
                          <a:cs typeface="Calibri"/>
                        </a:rPr>
                        <a:t>Bafata</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14</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14</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5</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2</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7</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2"/>
                  </a:ext>
                </a:extLst>
              </a:tr>
              <a:tr h="282821">
                <a:tc>
                  <a:txBody>
                    <a:bodyPr/>
                    <a:lstStyle/>
                    <a:p>
                      <a:pPr>
                        <a:spcAft>
                          <a:spcPts val="0"/>
                        </a:spcAft>
                      </a:pPr>
                      <a:r>
                        <a:rPr lang="en-GB" sz="1800" b="1">
                          <a:solidFill>
                            <a:srgbClr val="000000"/>
                          </a:solidFill>
                          <a:effectLst/>
                          <a:latin typeface="Calibri"/>
                          <a:ea typeface="Times New Roman"/>
                          <a:cs typeface="Calibri"/>
                        </a:rPr>
                        <a:t>Bijagós</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11</a:t>
                      </a:r>
                      <a:endParaRPr lang="en-US" sz="1800" dirty="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11</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11</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3"/>
                  </a:ext>
                </a:extLst>
              </a:tr>
              <a:tr h="282821">
                <a:tc>
                  <a:txBody>
                    <a:bodyPr/>
                    <a:lstStyle/>
                    <a:p>
                      <a:pPr>
                        <a:spcAft>
                          <a:spcPts val="0"/>
                        </a:spcAft>
                      </a:pPr>
                      <a:r>
                        <a:rPr lang="en-GB" sz="1800" b="1">
                          <a:solidFill>
                            <a:srgbClr val="000000"/>
                          </a:solidFill>
                          <a:effectLst/>
                          <a:latin typeface="Calibri"/>
                          <a:ea typeface="Times New Roman"/>
                          <a:cs typeface="Calibri"/>
                        </a:rPr>
                        <a:t>Biombo</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8</a:t>
                      </a:r>
                      <a:endParaRPr lang="en-US" sz="1800" dirty="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8</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3</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5</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4"/>
                  </a:ext>
                </a:extLst>
              </a:tr>
              <a:tr h="282821">
                <a:tc>
                  <a:txBody>
                    <a:bodyPr/>
                    <a:lstStyle/>
                    <a:p>
                      <a:pPr>
                        <a:spcAft>
                          <a:spcPts val="0"/>
                        </a:spcAft>
                      </a:pPr>
                      <a:r>
                        <a:rPr lang="en-GB" sz="1800" b="1">
                          <a:solidFill>
                            <a:srgbClr val="000000"/>
                          </a:solidFill>
                          <a:effectLst/>
                          <a:latin typeface="Calibri"/>
                          <a:ea typeface="Times New Roman"/>
                          <a:cs typeface="Calibri"/>
                        </a:rPr>
                        <a:t>Bolama</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3</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3</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2</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1</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5"/>
                  </a:ext>
                </a:extLst>
              </a:tr>
              <a:tr h="282821">
                <a:tc>
                  <a:txBody>
                    <a:bodyPr/>
                    <a:lstStyle/>
                    <a:p>
                      <a:pPr>
                        <a:spcAft>
                          <a:spcPts val="0"/>
                        </a:spcAft>
                      </a:pPr>
                      <a:r>
                        <a:rPr lang="en-GB" sz="1800" b="1">
                          <a:solidFill>
                            <a:srgbClr val="000000"/>
                          </a:solidFill>
                          <a:effectLst/>
                          <a:latin typeface="Calibri"/>
                          <a:ea typeface="Times New Roman"/>
                          <a:cs typeface="Calibri"/>
                        </a:rPr>
                        <a:t>Cacheu</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19</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19</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6</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12</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6"/>
                  </a:ext>
                </a:extLst>
              </a:tr>
              <a:tr h="282821">
                <a:tc>
                  <a:txBody>
                    <a:bodyPr/>
                    <a:lstStyle/>
                    <a:p>
                      <a:pPr>
                        <a:spcAft>
                          <a:spcPts val="0"/>
                        </a:spcAft>
                      </a:pPr>
                      <a:r>
                        <a:rPr lang="en-GB" sz="1800" b="1">
                          <a:solidFill>
                            <a:srgbClr val="000000"/>
                          </a:solidFill>
                          <a:effectLst/>
                          <a:latin typeface="Calibri"/>
                          <a:ea typeface="Times New Roman"/>
                          <a:cs typeface="Calibri"/>
                        </a:rPr>
                        <a:t>Farim</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5</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5</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1</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3</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7"/>
                  </a:ext>
                </a:extLst>
              </a:tr>
              <a:tr h="282821">
                <a:tc>
                  <a:txBody>
                    <a:bodyPr/>
                    <a:lstStyle/>
                    <a:p>
                      <a:pPr>
                        <a:spcAft>
                          <a:spcPts val="0"/>
                        </a:spcAft>
                      </a:pPr>
                      <a:r>
                        <a:rPr lang="en-GB" sz="1800" b="1">
                          <a:solidFill>
                            <a:srgbClr val="000000"/>
                          </a:solidFill>
                          <a:effectLst/>
                          <a:latin typeface="Calibri"/>
                          <a:ea typeface="Times New Roman"/>
                          <a:cs typeface="Calibri"/>
                        </a:rPr>
                        <a:t>Gabú</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19</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19</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1</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4</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1</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13</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8"/>
                  </a:ext>
                </a:extLst>
              </a:tr>
              <a:tr h="282821">
                <a:tc>
                  <a:txBody>
                    <a:bodyPr/>
                    <a:lstStyle/>
                    <a:p>
                      <a:pPr>
                        <a:spcAft>
                          <a:spcPts val="0"/>
                        </a:spcAft>
                      </a:pPr>
                      <a:r>
                        <a:rPr lang="en-GB" sz="1800" b="1">
                          <a:solidFill>
                            <a:srgbClr val="000000"/>
                          </a:solidFill>
                          <a:effectLst/>
                          <a:latin typeface="Calibri"/>
                          <a:ea typeface="Times New Roman"/>
                          <a:cs typeface="Calibri"/>
                        </a:rPr>
                        <a:t>Oio</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10</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10</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4</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6</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9"/>
                  </a:ext>
                </a:extLst>
              </a:tr>
              <a:tr h="282821">
                <a:tc>
                  <a:txBody>
                    <a:bodyPr/>
                    <a:lstStyle/>
                    <a:p>
                      <a:pPr>
                        <a:spcAft>
                          <a:spcPts val="0"/>
                        </a:spcAft>
                      </a:pPr>
                      <a:r>
                        <a:rPr lang="en-GB" sz="1800" b="1">
                          <a:solidFill>
                            <a:srgbClr val="000000"/>
                          </a:solidFill>
                          <a:effectLst/>
                          <a:latin typeface="Calibri"/>
                          <a:ea typeface="Times New Roman"/>
                          <a:cs typeface="Calibri"/>
                        </a:rPr>
                        <a:t>Quinará</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6</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6</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4</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2</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10"/>
                  </a:ext>
                </a:extLst>
              </a:tr>
              <a:tr h="282821">
                <a:tc>
                  <a:txBody>
                    <a:bodyPr/>
                    <a:lstStyle/>
                    <a:p>
                      <a:pPr>
                        <a:spcAft>
                          <a:spcPts val="0"/>
                        </a:spcAft>
                      </a:pPr>
                      <a:r>
                        <a:rPr lang="en-GB" sz="1800" b="1">
                          <a:solidFill>
                            <a:srgbClr val="000000"/>
                          </a:solidFill>
                          <a:effectLst/>
                          <a:latin typeface="Calibri"/>
                          <a:ea typeface="Times New Roman"/>
                          <a:cs typeface="Calibri"/>
                        </a:rPr>
                        <a:t>SAB</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14</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14</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2</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2</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10</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11"/>
                  </a:ext>
                </a:extLst>
              </a:tr>
              <a:tr h="282821">
                <a:tc>
                  <a:txBody>
                    <a:bodyPr/>
                    <a:lstStyle/>
                    <a:p>
                      <a:pPr>
                        <a:spcAft>
                          <a:spcPts val="0"/>
                        </a:spcAft>
                      </a:pPr>
                      <a:r>
                        <a:rPr lang="en-GB" sz="1800" b="1">
                          <a:solidFill>
                            <a:srgbClr val="000000"/>
                          </a:solidFill>
                          <a:effectLst/>
                          <a:latin typeface="Calibri"/>
                          <a:ea typeface="Times New Roman"/>
                          <a:cs typeface="Calibri"/>
                        </a:rPr>
                        <a:t>Tombali</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8</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8</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3</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2</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3</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12"/>
                  </a:ext>
                </a:extLst>
              </a:tr>
              <a:tr h="282821">
                <a:tc>
                  <a:txBody>
                    <a:bodyPr/>
                    <a:lstStyle/>
                    <a:p>
                      <a:pPr>
                        <a:spcAft>
                          <a:spcPts val="0"/>
                        </a:spcAft>
                      </a:pPr>
                      <a:r>
                        <a:rPr lang="en-GB" sz="1800" b="1">
                          <a:solidFill>
                            <a:srgbClr val="000000"/>
                          </a:solidFill>
                          <a:effectLst/>
                          <a:latin typeface="Calibri"/>
                          <a:ea typeface="Times New Roman"/>
                          <a:cs typeface="Calibri"/>
                        </a:rPr>
                        <a:t>Total</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000000"/>
                          </a:solidFill>
                          <a:effectLst/>
                          <a:latin typeface="Calibri"/>
                          <a:ea typeface="Times New Roman"/>
                          <a:cs typeface="Calibri"/>
                        </a:rPr>
                        <a:t>117</a:t>
                      </a:r>
                      <a:endParaRPr lang="en-US" sz="1800" dirty="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27</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74</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5</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FF0000"/>
                          </a:solidFill>
                          <a:effectLst/>
                          <a:latin typeface="Calibri"/>
                          <a:ea typeface="Times New Roman"/>
                          <a:cs typeface="Calibri"/>
                        </a:rPr>
                        <a:t>11</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25</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15</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3</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1</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FF0000"/>
                          </a:solidFill>
                          <a:effectLst/>
                          <a:latin typeface="Calibri"/>
                          <a:ea typeface="Times New Roman"/>
                          <a:cs typeface="Calibri"/>
                        </a:rPr>
                        <a:t>73</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13"/>
                  </a:ext>
                </a:extLst>
              </a:tr>
            </a:tbl>
          </a:graphicData>
        </a:graphic>
      </p:graphicFrame>
      <p:sp>
        <p:nvSpPr>
          <p:cNvPr id="5" name="Rectangle 1"/>
          <p:cNvSpPr>
            <a:spLocks noChangeArrowheads="1"/>
          </p:cNvSpPr>
          <p:nvPr/>
        </p:nvSpPr>
        <p:spPr bwMode="auto">
          <a:xfrm>
            <a:off x="1227562" y="439186"/>
            <a:ext cx="10598678" cy="461665"/>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bg1"/>
                </a:solidFill>
                <a:effectLst/>
                <a:latin typeface="Calibri" pitchFamily="34" charset="0"/>
                <a:ea typeface="Times New Roman" pitchFamily="18" charset="0"/>
                <a:cs typeface="Times New Roman" pitchFamily="18" charset="0"/>
              </a:rPr>
              <a:t>Comparison between district level and sub district level endemicity categories</a:t>
            </a:r>
            <a:endParaRPr kumimoji="0" lang="en-US" altLang="en-US" sz="2400" b="1" i="0" u="none" strike="noStrike" cap="none" normalizeH="0" baseline="0" dirty="0">
              <a:ln>
                <a:noFill/>
              </a:ln>
              <a:solidFill>
                <a:schemeClr val="bg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40D9ED44-9CCB-4065-852F-DB012F4052B1}"/>
              </a:ext>
            </a:extLst>
          </p:cNvPr>
          <p:cNvSpPr txBox="1"/>
          <p:nvPr/>
        </p:nvSpPr>
        <p:spPr>
          <a:xfrm>
            <a:off x="1227562" y="5874026"/>
            <a:ext cx="10272091" cy="677108"/>
          </a:xfrm>
          <a:prstGeom prst="rect">
            <a:avLst/>
          </a:prstGeom>
          <a:noFill/>
        </p:spPr>
        <p:txBody>
          <a:bodyPr wrap="square" rtlCol="0">
            <a:spAutoFit/>
          </a:bodyPr>
          <a:lstStyle/>
          <a:p>
            <a:r>
              <a:rPr lang="en-GB" dirty="0"/>
              <a:t>Example of Bafata: the 14 sub-districts are classified low risk under the district prevalence. But when  using the sub-district prevalence, only 5 are actually low risk, 2 moderate and 7 do not have data</a:t>
            </a:r>
          </a:p>
        </p:txBody>
      </p:sp>
      <p:sp>
        <p:nvSpPr>
          <p:cNvPr id="3" name="Rectangle 2">
            <a:extLst>
              <a:ext uri="{FF2B5EF4-FFF2-40B4-BE49-F238E27FC236}">
                <a16:creationId xmlns:a16="http://schemas.microsoft.com/office/drawing/2014/main" id="{750AE3C0-93DC-4B59-A8F1-E444ED7DD0AE}"/>
              </a:ext>
            </a:extLst>
          </p:cNvPr>
          <p:cNvSpPr/>
          <p:nvPr/>
        </p:nvSpPr>
        <p:spPr>
          <a:xfrm>
            <a:off x="1227562" y="2328331"/>
            <a:ext cx="10964438" cy="242068"/>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36145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055166" y="3706242"/>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18" name="Title 3">
            <a:extLst>
              <a:ext uri="{FF2B5EF4-FFF2-40B4-BE49-F238E27FC236}">
                <a16:creationId xmlns:a16="http://schemas.microsoft.com/office/drawing/2014/main" id="{BA9ED4FC-CF5A-4EF0-B4F7-5BC761D7966B}"/>
              </a:ext>
            </a:extLst>
          </p:cNvPr>
          <p:cNvSpPr txBox="1">
            <a:spLocks/>
          </p:cNvSpPr>
          <p:nvPr/>
        </p:nvSpPr>
        <p:spPr>
          <a:xfrm>
            <a:off x="1379704" y="352091"/>
            <a:ext cx="9835731" cy="699882"/>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4E71"/>
                </a:solidFill>
                <a:effectLst/>
                <a:uLnTx/>
                <a:uFillTx/>
                <a:latin typeface="Geneva" panose="020B0503030404040204" pitchFamily="34" charset="0"/>
                <a:cs typeface="+mj-cs"/>
              </a:rPr>
              <a:t>SCH: Technical support to 22 countries for sub-district planning, and adjusted PZQ needs estimation </a:t>
            </a:r>
          </a:p>
        </p:txBody>
      </p:sp>
      <p:graphicFrame>
        <p:nvGraphicFramePr>
          <p:cNvPr id="4" name="Content Placeholder 3">
            <a:extLst>
              <a:ext uri="{FF2B5EF4-FFF2-40B4-BE49-F238E27FC236}">
                <a16:creationId xmlns:a16="http://schemas.microsoft.com/office/drawing/2014/main" id="{9BF1AD1F-80E0-423D-AC4F-5375B8E669CC}"/>
              </a:ext>
            </a:extLst>
          </p:cNvPr>
          <p:cNvGraphicFramePr>
            <a:graphicFrameLocks noGrp="1"/>
          </p:cNvGraphicFramePr>
          <p:nvPr>
            <p:ph idx="1"/>
          </p:nvPr>
        </p:nvGraphicFramePr>
        <p:xfrm>
          <a:off x="1379704" y="1138602"/>
          <a:ext cx="10227368" cy="1935865"/>
        </p:xfrm>
        <a:graphic>
          <a:graphicData uri="http://schemas.openxmlformats.org/drawingml/2006/table">
            <a:tbl>
              <a:tblPr firstRow="1" firstCol="1" bandRow="1">
                <a:tableStyleId>{5C22544A-7EE6-4342-B048-85BDC9FD1C3A}</a:tableStyleId>
              </a:tblPr>
              <a:tblGrid>
                <a:gridCol w="1011856">
                  <a:extLst>
                    <a:ext uri="{9D8B030D-6E8A-4147-A177-3AD203B41FA5}">
                      <a16:colId xmlns:a16="http://schemas.microsoft.com/office/drawing/2014/main" val="2471802947"/>
                    </a:ext>
                  </a:extLst>
                </a:gridCol>
                <a:gridCol w="1803250">
                  <a:extLst>
                    <a:ext uri="{9D8B030D-6E8A-4147-A177-3AD203B41FA5}">
                      <a16:colId xmlns:a16="http://schemas.microsoft.com/office/drawing/2014/main" val="333711474"/>
                    </a:ext>
                  </a:extLst>
                </a:gridCol>
                <a:gridCol w="2002511">
                  <a:extLst>
                    <a:ext uri="{9D8B030D-6E8A-4147-A177-3AD203B41FA5}">
                      <a16:colId xmlns:a16="http://schemas.microsoft.com/office/drawing/2014/main" val="2332083151"/>
                    </a:ext>
                  </a:extLst>
                </a:gridCol>
                <a:gridCol w="2003926">
                  <a:extLst>
                    <a:ext uri="{9D8B030D-6E8A-4147-A177-3AD203B41FA5}">
                      <a16:colId xmlns:a16="http://schemas.microsoft.com/office/drawing/2014/main" val="1019627391"/>
                    </a:ext>
                  </a:extLst>
                </a:gridCol>
                <a:gridCol w="1975059">
                  <a:extLst>
                    <a:ext uri="{9D8B030D-6E8A-4147-A177-3AD203B41FA5}">
                      <a16:colId xmlns:a16="http://schemas.microsoft.com/office/drawing/2014/main" val="3603429090"/>
                    </a:ext>
                  </a:extLst>
                </a:gridCol>
                <a:gridCol w="1430766">
                  <a:extLst>
                    <a:ext uri="{9D8B030D-6E8A-4147-A177-3AD203B41FA5}">
                      <a16:colId xmlns:a16="http://schemas.microsoft.com/office/drawing/2014/main" val="1949392739"/>
                    </a:ext>
                  </a:extLst>
                </a:gridCol>
              </a:tblGrid>
              <a:tr h="1155277">
                <a:tc>
                  <a:txBody>
                    <a:bodyPr/>
                    <a:lstStyle/>
                    <a:p>
                      <a:pPr algn="ctr">
                        <a:lnSpc>
                          <a:spcPct val="107000"/>
                        </a:lnSpc>
                        <a:spcAft>
                          <a:spcPts val="0"/>
                        </a:spcAft>
                      </a:pPr>
                      <a:r>
                        <a:rPr lang="en-GB" sz="2000" dirty="0">
                          <a:effectLst/>
                        </a:rPr>
                        <a:t># of sub-IU</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estimates (IU endemicity)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estimates (sub-IU endemicity)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PZQ estimates for SAC (IU endemicity)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PZQ estimates for SAC (sub-IU endemicity)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Variation in</a:t>
                      </a:r>
                    </a:p>
                    <a:p>
                      <a:pPr algn="ctr">
                        <a:lnSpc>
                          <a:spcPct val="107000"/>
                        </a:lnSpc>
                        <a:spcAft>
                          <a:spcPts val="0"/>
                        </a:spcAft>
                      </a:pPr>
                      <a:r>
                        <a:rPr lang="en-GB" sz="2000" dirty="0">
                          <a:effectLst/>
                        </a:rPr>
                        <a:t>SAC and PZQ estimates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8359987"/>
                  </a:ext>
                </a:extLst>
              </a:tr>
              <a:tr h="645799">
                <a:tc>
                  <a:txBody>
                    <a:bodyPr/>
                    <a:lstStyle/>
                    <a:p>
                      <a:pPr algn="ctr">
                        <a:lnSpc>
                          <a:spcPct val="107000"/>
                        </a:lnSpc>
                        <a:spcAft>
                          <a:spcPts val="0"/>
                        </a:spcAft>
                      </a:pPr>
                      <a:r>
                        <a:rPr lang="en-GB" sz="2000" dirty="0">
                          <a:effectLst/>
                        </a:rPr>
                        <a:t>6,012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12,172,422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11,346,275</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30,432,077</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28,366,454</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-6.79%</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6650343"/>
                  </a:ext>
                </a:extLst>
              </a:tr>
            </a:tbl>
          </a:graphicData>
        </a:graphic>
      </p:graphicFrame>
      <p:sp>
        <p:nvSpPr>
          <p:cNvPr id="21" name="TextBox 20">
            <a:extLst>
              <a:ext uri="{FF2B5EF4-FFF2-40B4-BE49-F238E27FC236}">
                <a16:creationId xmlns:a16="http://schemas.microsoft.com/office/drawing/2014/main" id="{A49F4D54-EEBE-4253-80AA-3F6C87878CA8}"/>
              </a:ext>
            </a:extLst>
          </p:cNvPr>
          <p:cNvSpPr txBox="1"/>
          <p:nvPr/>
        </p:nvSpPr>
        <p:spPr>
          <a:xfrm>
            <a:off x="1396736" y="3186733"/>
            <a:ext cx="10130548" cy="646331"/>
          </a:xfrm>
          <a:prstGeom prst="rect">
            <a:avLst/>
          </a:prstGeom>
          <a:noFill/>
        </p:spPr>
        <p:txBody>
          <a:bodyPr wrap="square" rtlCol="0">
            <a:spAutoFit/>
          </a:bodyPr>
          <a:lstStyle/>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There is globally a decrease of 6.79% on treatment needs (population and medicines)</a:t>
            </a: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1" dirty="0">
                <a:solidFill>
                  <a:prstClr val="black"/>
                </a:solidFill>
                <a:latin typeface="Calibri" panose="020F0502020204030204"/>
              </a:rPr>
              <a:t>This concerns only 6012 (14.4%) sub-IUs out of 41817 </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7" name="Content Placeholder 4">
            <a:extLst>
              <a:ext uri="{FF2B5EF4-FFF2-40B4-BE49-F238E27FC236}">
                <a16:creationId xmlns:a16="http://schemas.microsoft.com/office/drawing/2014/main" id="{88148372-21A5-400A-943E-F0916F69F2EA}"/>
              </a:ext>
            </a:extLst>
          </p:cNvPr>
          <p:cNvGraphicFramePr>
            <a:graphicFrameLocks/>
          </p:cNvGraphicFramePr>
          <p:nvPr/>
        </p:nvGraphicFramePr>
        <p:xfrm>
          <a:off x="1411512" y="4417471"/>
          <a:ext cx="10232707" cy="1506145"/>
        </p:xfrm>
        <a:graphic>
          <a:graphicData uri="http://schemas.openxmlformats.org/drawingml/2006/table">
            <a:tbl>
              <a:tblPr firstRow="1" firstCol="1" bandRow="1">
                <a:tableStyleId>{5C22544A-7EE6-4342-B048-85BDC9FD1C3A}</a:tableStyleId>
              </a:tblPr>
              <a:tblGrid>
                <a:gridCol w="1194589">
                  <a:extLst>
                    <a:ext uri="{9D8B030D-6E8A-4147-A177-3AD203B41FA5}">
                      <a16:colId xmlns:a16="http://schemas.microsoft.com/office/drawing/2014/main" val="428042386"/>
                    </a:ext>
                  </a:extLst>
                </a:gridCol>
                <a:gridCol w="1909809">
                  <a:extLst>
                    <a:ext uri="{9D8B030D-6E8A-4147-A177-3AD203B41FA5}">
                      <a16:colId xmlns:a16="http://schemas.microsoft.com/office/drawing/2014/main" val="3806500355"/>
                    </a:ext>
                  </a:extLst>
                </a:gridCol>
                <a:gridCol w="1977215">
                  <a:extLst>
                    <a:ext uri="{9D8B030D-6E8A-4147-A177-3AD203B41FA5}">
                      <a16:colId xmlns:a16="http://schemas.microsoft.com/office/drawing/2014/main" val="1102539594"/>
                    </a:ext>
                  </a:extLst>
                </a:gridCol>
                <a:gridCol w="1977215">
                  <a:extLst>
                    <a:ext uri="{9D8B030D-6E8A-4147-A177-3AD203B41FA5}">
                      <a16:colId xmlns:a16="http://schemas.microsoft.com/office/drawing/2014/main" val="2360489936"/>
                    </a:ext>
                  </a:extLst>
                </a:gridCol>
                <a:gridCol w="1707594">
                  <a:extLst>
                    <a:ext uri="{9D8B030D-6E8A-4147-A177-3AD203B41FA5}">
                      <a16:colId xmlns:a16="http://schemas.microsoft.com/office/drawing/2014/main" val="3768695043"/>
                    </a:ext>
                  </a:extLst>
                </a:gridCol>
                <a:gridCol w="1466285">
                  <a:extLst>
                    <a:ext uri="{9D8B030D-6E8A-4147-A177-3AD203B41FA5}">
                      <a16:colId xmlns:a16="http://schemas.microsoft.com/office/drawing/2014/main" val="274180268"/>
                    </a:ext>
                  </a:extLst>
                </a:gridCol>
              </a:tblGrid>
              <a:tr h="940094">
                <a:tc>
                  <a:txBody>
                    <a:bodyPr/>
                    <a:lstStyle/>
                    <a:p>
                      <a:pPr algn="ctr">
                        <a:lnSpc>
                          <a:spcPct val="107000"/>
                        </a:lnSpc>
                        <a:spcAft>
                          <a:spcPts val="0"/>
                        </a:spcAft>
                      </a:pPr>
                      <a:r>
                        <a:rPr lang="en-GB" sz="2000" dirty="0">
                          <a:effectLst/>
                        </a:rPr>
                        <a:t># of sub-IUs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adequately treated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missing treatment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unnecessarily treated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Unclaimed PZQ</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Misused PZQ</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9456272"/>
                  </a:ext>
                </a:extLst>
              </a:tr>
              <a:tr h="542215">
                <a:tc>
                  <a:txBody>
                    <a:bodyPr/>
                    <a:lstStyle/>
                    <a:p>
                      <a:pPr algn="ctr">
                        <a:lnSpc>
                          <a:spcPct val="107000"/>
                        </a:lnSpc>
                        <a:spcAft>
                          <a:spcPts val="0"/>
                        </a:spcAft>
                      </a:pPr>
                      <a:r>
                        <a:rPr lang="en-GB" sz="2000" dirty="0">
                          <a:effectLst/>
                        </a:rPr>
                        <a:t>6,012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effectLst/>
                        </a:rPr>
                        <a:t>7,606,279</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effectLst/>
                        </a:rPr>
                        <a:t>1,372,329</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2,198,476</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3,431,055</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5,496,542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642995"/>
                  </a:ext>
                </a:extLst>
              </a:tr>
            </a:tbl>
          </a:graphicData>
        </a:graphic>
      </p:graphicFrame>
      <p:sp>
        <p:nvSpPr>
          <p:cNvPr id="19" name="Title 3">
            <a:extLst>
              <a:ext uri="{FF2B5EF4-FFF2-40B4-BE49-F238E27FC236}">
                <a16:creationId xmlns:a16="http://schemas.microsoft.com/office/drawing/2014/main" id="{BA9ED4FC-CF5A-4EF0-B4F7-5BC761D7966B}"/>
              </a:ext>
            </a:extLst>
          </p:cNvPr>
          <p:cNvSpPr txBox="1">
            <a:spLocks/>
          </p:cNvSpPr>
          <p:nvPr/>
        </p:nvSpPr>
        <p:spPr>
          <a:xfrm>
            <a:off x="1411512" y="3941968"/>
            <a:ext cx="10152064" cy="323131"/>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4E71"/>
                </a:solidFill>
                <a:effectLst/>
                <a:uLnTx/>
                <a:uFillTx/>
                <a:latin typeface="Geneva" panose="020B0503030404040204" pitchFamily="34" charset="0"/>
                <a:cs typeface="+mj-cs"/>
              </a:rPr>
              <a:t>Underestimates and Overestimates of PZQ</a:t>
            </a:r>
          </a:p>
        </p:txBody>
      </p:sp>
    </p:spTree>
    <p:extLst>
      <p:ext uri="{BB962C8B-B14F-4D97-AF65-F5344CB8AC3E}">
        <p14:creationId xmlns:p14="http://schemas.microsoft.com/office/powerpoint/2010/main" val="2111781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18" name="Title 3">
            <a:extLst>
              <a:ext uri="{FF2B5EF4-FFF2-40B4-BE49-F238E27FC236}">
                <a16:creationId xmlns:a16="http://schemas.microsoft.com/office/drawing/2014/main" id="{BA9ED4FC-CF5A-4EF0-B4F7-5BC761D7966B}"/>
              </a:ext>
            </a:extLst>
          </p:cNvPr>
          <p:cNvSpPr txBox="1">
            <a:spLocks/>
          </p:cNvSpPr>
          <p:nvPr/>
        </p:nvSpPr>
        <p:spPr>
          <a:xfrm>
            <a:off x="1186495" y="222314"/>
            <a:ext cx="10688041" cy="699882"/>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4E71"/>
                </a:solidFill>
                <a:effectLst/>
                <a:uLnTx/>
                <a:uFillTx/>
                <a:latin typeface="Geneva" panose="020B0503030404040204" pitchFamily="34" charset="0"/>
                <a:cs typeface="+mj-cs"/>
              </a:rPr>
              <a:t>Adequate and Inadequate Treatment Strategy in # IUs</a:t>
            </a:r>
          </a:p>
        </p:txBody>
      </p:sp>
      <p:graphicFrame>
        <p:nvGraphicFramePr>
          <p:cNvPr id="5" name="Content Placeholder 4">
            <a:extLst>
              <a:ext uri="{FF2B5EF4-FFF2-40B4-BE49-F238E27FC236}">
                <a16:creationId xmlns:a16="http://schemas.microsoft.com/office/drawing/2014/main" id="{C1407F51-A5A0-485A-AA99-4C9384C57288}"/>
              </a:ext>
            </a:extLst>
          </p:cNvPr>
          <p:cNvGraphicFramePr>
            <a:graphicFrameLocks noGrp="1"/>
          </p:cNvGraphicFramePr>
          <p:nvPr>
            <p:ph idx="1"/>
          </p:nvPr>
        </p:nvGraphicFramePr>
        <p:xfrm>
          <a:off x="1186496" y="1269952"/>
          <a:ext cx="10044489" cy="4180261"/>
        </p:xfrm>
        <a:graphic>
          <a:graphicData uri="http://schemas.openxmlformats.org/drawingml/2006/table">
            <a:tbl>
              <a:tblPr firstRow="1" firstCol="1" bandRow="1">
                <a:tableStyleId>{FABFCF23-3B69-468F-B69F-88F6DE6A72F2}</a:tableStyleId>
              </a:tblPr>
              <a:tblGrid>
                <a:gridCol w="2454292">
                  <a:extLst>
                    <a:ext uri="{9D8B030D-6E8A-4147-A177-3AD203B41FA5}">
                      <a16:colId xmlns:a16="http://schemas.microsoft.com/office/drawing/2014/main" val="3636161197"/>
                    </a:ext>
                  </a:extLst>
                </a:gridCol>
                <a:gridCol w="2454292">
                  <a:extLst>
                    <a:ext uri="{9D8B030D-6E8A-4147-A177-3AD203B41FA5}">
                      <a16:colId xmlns:a16="http://schemas.microsoft.com/office/drawing/2014/main" val="3134844625"/>
                    </a:ext>
                  </a:extLst>
                </a:gridCol>
                <a:gridCol w="2454292">
                  <a:extLst>
                    <a:ext uri="{9D8B030D-6E8A-4147-A177-3AD203B41FA5}">
                      <a16:colId xmlns:a16="http://schemas.microsoft.com/office/drawing/2014/main" val="3583871147"/>
                    </a:ext>
                  </a:extLst>
                </a:gridCol>
                <a:gridCol w="2681613">
                  <a:extLst>
                    <a:ext uri="{9D8B030D-6E8A-4147-A177-3AD203B41FA5}">
                      <a16:colId xmlns:a16="http://schemas.microsoft.com/office/drawing/2014/main" val="3738909710"/>
                    </a:ext>
                  </a:extLst>
                </a:gridCol>
              </a:tblGrid>
              <a:tr h="1752947">
                <a:tc>
                  <a:txBody>
                    <a:bodyPr/>
                    <a:lstStyle/>
                    <a:p>
                      <a:pPr algn="ctr">
                        <a:lnSpc>
                          <a:spcPct val="107000"/>
                        </a:lnSpc>
                        <a:spcAft>
                          <a:spcPts val="0"/>
                        </a:spcAft>
                      </a:pPr>
                      <a:r>
                        <a:rPr lang="en-GB" sz="3200" dirty="0">
                          <a:effectLst/>
                        </a:rPr>
                        <a:t>Adequate treatment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3200" dirty="0">
                          <a:effectLst/>
                        </a:rPr>
                        <a:t>Over Treatment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3200" dirty="0">
                          <a:effectLst/>
                        </a:rPr>
                        <a:t>Under Treatment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3200" dirty="0">
                          <a:effectLst/>
                        </a:rPr>
                        <a:t>Inadequate strategy</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8682567"/>
                  </a:ext>
                </a:extLst>
              </a:tr>
              <a:tr h="1344706">
                <a:tc>
                  <a:txBody>
                    <a:bodyPr/>
                    <a:lstStyle/>
                    <a:p>
                      <a:pPr algn="ctr">
                        <a:lnSpc>
                          <a:spcPct val="107000"/>
                        </a:lnSpc>
                        <a:spcAft>
                          <a:spcPts val="0"/>
                        </a:spcAft>
                      </a:pPr>
                      <a:r>
                        <a:rPr lang="en-GB" sz="4000" b="1" dirty="0">
                          <a:effectLst/>
                        </a:rPr>
                        <a:t>3,672</a:t>
                      </a:r>
                      <a:endParaRPr lang="en-GB" sz="4800" b="1" dirty="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1,558</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782</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2,340</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1082229"/>
                  </a:ext>
                </a:extLst>
              </a:tr>
              <a:tr h="1082608">
                <a:tc>
                  <a:txBody>
                    <a:bodyPr/>
                    <a:lstStyle/>
                    <a:p>
                      <a:pPr algn="ctr">
                        <a:lnSpc>
                          <a:spcPct val="107000"/>
                        </a:lnSpc>
                        <a:spcAft>
                          <a:spcPts val="0"/>
                        </a:spcAft>
                      </a:pPr>
                      <a:r>
                        <a:rPr lang="en-GB" sz="4000" b="1" dirty="0">
                          <a:effectLst/>
                        </a:rPr>
                        <a:t>61.1%</a:t>
                      </a:r>
                      <a:endParaRPr lang="en-GB" sz="4800" b="1" dirty="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25.9%</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13.0%</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38.9%</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5509584"/>
                  </a:ext>
                </a:extLst>
              </a:tr>
            </a:tbl>
          </a:graphicData>
        </a:graphic>
      </p:graphicFrame>
      <p:sp>
        <p:nvSpPr>
          <p:cNvPr id="2" name="TextBox 1">
            <a:extLst>
              <a:ext uri="{FF2B5EF4-FFF2-40B4-BE49-F238E27FC236}">
                <a16:creationId xmlns:a16="http://schemas.microsoft.com/office/drawing/2014/main" id="{2F286D46-CBFA-4306-863A-0299FDE9B5CA}"/>
              </a:ext>
            </a:extLst>
          </p:cNvPr>
          <p:cNvSpPr txBox="1"/>
          <p:nvPr/>
        </p:nvSpPr>
        <p:spPr>
          <a:xfrm>
            <a:off x="1186496" y="5729838"/>
            <a:ext cx="10130548" cy="461665"/>
          </a:xfrm>
          <a:prstGeom prst="rect">
            <a:avLst/>
          </a:prstGeom>
          <a:noFill/>
        </p:spPr>
        <p:txBody>
          <a:bodyPr wrap="square" rtlCol="0">
            <a:spAutoFit/>
          </a:bodyPr>
          <a:lstStyle/>
          <a:p>
            <a:pPr marL="342900" lvl="0" indent="-342900">
              <a:buFont typeface="Arial" panose="020B0604020202020204" pitchFamily="34" charset="0"/>
              <a:buChar char="•"/>
              <a:defRPr/>
            </a:pPr>
            <a:r>
              <a:rPr lang="en-GB" sz="2400" b="1" i="1" dirty="0">
                <a:solidFill>
                  <a:prstClr val="black"/>
                </a:solidFill>
              </a:rPr>
              <a:t>Overall, there is 40% inadequacy against 60% adequacy</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33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893" y="531224"/>
            <a:ext cx="10515600" cy="1149531"/>
          </a:xfrm>
        </p:spPr>
        <p:txBody>
          <a:bodyPr/>
          <a:lstStyle/>
          <a:p>
            <a:r>
              <a:rPr lang="en-US">
                <a:latin typeface="Century Gothic" panose="020B0502020202020204"/>
              </a:rPr>
              <a:t>Sub-district level implementation analysis for Schistosomiasis for all 44 countries </a:t>
            </a:r>
            <a:endParaRPr lang="en-GB" dirty="0"/>
          </a:p>
        </p:txBody>
      </p:sp>
      <p:sp>
        <p:nvSpPr>
          <p:cNvPr id="4" name="Rectangle 3">
            <a:extLst>
              <a:ext uri="{FF2B5EF4-FFF2-40B4-BE49-F238E27FC236}">
                <a16:creationId xmlns:a16="http://schemas.microsoft.com/office/drawing/2014/main" id="{71078F0F-C2A7-49C9-A60A-B3049D943269}"/>
              </a:ext>
            </a:extLst>
          </p:cNvPr>
          <p:cNvSpPr/>
          <p:nvPr/>
        </p:nvSpPr>
        <p:spPr>
          <a:xfrm>
            <a:off x="1068252" y="1920240"/>
            <a:ext cx="10252891" cy="4537165"/>
          </a:xfrm>
          <a:prstGeom prst="rect">
            <a:avLst/>
          </a:prstGeom>
        </p:spPr>
        <p:txBody>
          <a:bodyPr vert="horz" lIns="91440" tIns="45720" rIns="91440" bIns="45720" rtlCol="0" anchor="ctr">
            <a:noAutofit/>
          </a:bodyPr>
          <a:lstStyle/>
          <a:p>
            <a:pPr marL="514354"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Country Workbooks </a:t>
            </a:r>
            <a:r>
              <a:rPr lang="en-US" sz="2800" dirty="0" smtClean="0">
                <a:latin typeface="Geneva" panose="020B0503030404040204"/>
              </a:rPr>
              <a:t>updated: </a:t>
            </a:r>
            <a:endParaRPr lang="en-US" sz="2800" dirty="0">
              <a:latin typeface="Geneva" panose="020B0503030404040204"/>
            </a:endParaRPr>
          </a:p>
          <a:p>
            <a:pPr marL="1085854"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Workbooks are updated in the new version of the Tool for 23 </a:t>
            </a:r>
            <a:r>
              <a:rPr lang="en-US" sz="2800" dirty="0" smtClean="0">
                <a:latin typeface="Geneva" panose="020B0503030404040204"/>
              </a:rPr>
              <a:t>countries  </a:t>
            </a:r>
            <a:r>
              <a:rPr lang="en-US" sz="2800" dirty="0">
                <a:latin typeface="Geneva" panose="020B0503030404040204"/>
              </a:rPr>
              <a:t>(13 francophone and 10 anglophone) that attended 2019 workshops</a:t>
            </a:r>
          </a:p>
          <a:p>
            <a:pPr marL="1085854"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Workbooks are created/reviewed/updated in the new version of the tool for 11 countries (5 francophone and 6 anglophone) that are planned for 2020 workshops</a:t>
            </a:r>
          </a:p>
          <a:p>
            <a:pPr marL="1543042" lvl="2"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These countries are Angola, Benin, Botswana, Burundi, Congo, Gambia, Guinea Bissau, Liberia, Mozambique, Sierra Leone, South Africa</a:t>
            </a:r>
          </a:p>
        </p:txBody>
      </p:sp>
    </p:spTree>
    <p:extLst>
      <p:ext uri="{BB962C8B-B14F-4D97-AF65-F5344CB8AC3E}">
        <p14:creationId xmlns:p14="http://schemas.microsoft.com/office/powerpoint/2010/main" val="19741282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722" y="448724"/>
            <a:ext cx="10515600" cy="591715"/>
          </a:xfrm>
        </p:spPr>
        <p:txBody>
          <a:bodyPr/>
          <a:lstStyle/>
          <a:p>
            <a:pPr marL="342900" lvl="0" indent="-342900" defTabSz="457200">
              <a:spcBef>
                <a:spcPct val="20000"/>
              </a:spcBef>
              <a:spcAft>
                <a:spcPts val="600"/>
              </a:spcAft>
            </a:pPr>
            <a:r>
              <a:rPr lang="en-US" sz="2800" dirty="0">
                <a:solidFill>
                  <a:prstClr val="black"/>
                </a:solidFill>
                <a:latin typeface="Century Gothic" panose="020B0502020202020204"/>
                <a:ea typeface="+mn-ea"/>
                <a:cs typeface="+mn-cs"/>
              </a:rPr>
              <a:t>Sub-district level implementation analysis for Schistosomiasis for all 44 countries </a:t>
            </a:r>
            <a:br>
              <a:rPr lang="en-US" sz="2800" dirty="0">
                <a:solidFill>
                  <a:prstClr val="black"/>
                </a:solidFill>
                <a:latin typeface="Century Gothic" panose="020B0502020202020204"/>
                <a:ea typeface="+mn-ea"/>
                <a:cs typeface="+mn-cs"/>
              </a:rPr>
            </a:br>
            <a:endParaRPr lang="en-GB" sz="2800" dirty="0"/>
          </a:p>
        </p:txBody>
      </p:sp>
      <p:sp>
        <p:nvSpPr>
          <p:cNvPr id="4" name="Rectangle 3">
            <a:extLst>
              <a:ext uri="{FF2B5EF4-FFF2-40B4-BE49-F238E27FC236}">
                <a16:creationId xmlns:a16="http://schemas.microsoft.com/office/drawing/2014/main" id="{71078F0F-C2A7-49C9-A60A-B3049D943269}"/>
              </a:ext>
            </a:extLst>
          </p:cNvPr>
          <p:cNvSpPr/>
          <p:nvPr/>
        </p:nvSpPr>
        <p:spPr>
          <a:xfrm>
            <a:off x="1181938" y="1332175"/>
            <a:ext cx="9374777" cy="4641905"/>
          </a:xfrm>
          <a:prstGeom prst="rect">
            <a:avLst/>
          </a:prstGeom>
        </p:spPr>
        <p:txBody>
          <a:bodyPr vert="horz" lIns="91440" tIns="45720" rIns="91440" bIns="45720" rtlCol="0" anchor="t">
            <a:noAutofit/>
          </a:bodyPr>
          <a:lstStyle/>
          <a:p>
            <a:pPr marL="514354"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Collaborations with countries</a:t>
            </a:r>
          </a:p>
          <a:p>
            <a:pPr marL="1085854"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Communications (email, call) are carried out with all countries for ongoing support, and webinars have been held with the following countries:</a:t>
            </a: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p:txBody>
      </p:sp>
      <p:graphicFrame>
        <p:nvGraphicFramePr>
          <p:cNvPr id="8" name="Table 7">
            <a:extLst>
              <a:ext uri="{FF2B5EF4-FFF2-40B4-BE49-F238E27FC236}">
                <a16:creationId xmlns:a16="http://schemas.microsoft.com/office/drawing/2014/main" id="{00529BFA-5003-4728-ABEB-1E2AD82F418E}"/>
              </a:ext>
            </a:extLst>
          </p:cNvPr>
          <p:cNvGraphicFramePr>
            <a:graphicFrameLocks noGrp="1"/>
          </p:cNvGraphicFramePr>
          <p:nvPr>
            <p:extLst>
              <p:ext uri="{D42A27DB-BD31-4B8C-83A1-F6EECF244321}">
                <p14:modId xmlns:p14="http://schemas.microsoft.com/office/powerpoint/2010/main" val="112494554"/>
              </p:ext>
            </p:extLst>
          </p:nvPr>
        </p:nvGraphicFramePr>
        <p:xfrm>
          <a:off x="2106976" y="3209751"/>
          <a:ext cx="8253574" cy="2486025"/>
        </p:xfrm>
        <a:graphic>
          <a:graphicData uri="http://schemas.openxmlformats.org/drawingml/2006/table">
            <a:tbl>
              <a:tblPr firstRow="1" firstCol="1" bandRow="1">
                <a:tableStyleId>{7DF18680-E054-41AD-8BC1-D1AEF772440D}</a:tableStyleId>
              </a:tblPr>
              <a:tblGrid>
                <a:gridCol w="3682364">
                  <a:extLst>
                    <a:ext uri="{9D8B030D-6E8A-4147-A177-3AD203B41FA5}">
                      <a16:colId xmlns:a16="http://schemas.microsoft.com/office/drawing/2014/main" val="2493848310"/>
                    </a:ext>
                  </a:extLst>
                </a:gridCol>
                <a:gridCol w="4571210">
                  <a:extLst>
                    <a:ext uri="{9D8B030D-6E8A-4147-A177-3AD203B41FA5}">
                      <a16:colId xmlns:a16="http://schemas.microsoft.com/office/drawing/2014/main" val="48249982"/>
                    </a:ext>
                  </a:extLst>
                </a:gridCol>
              </a:tblGrid>
              <a:tr h="276225">
                <a:tc>
                  <a:txBody>
                    <a:bodyPr/>
                    <a:lstStyle/>
                    <a:p>
                      <a:pPr>
                        <a:lnSpc>
                          <a:spcPct val="107000"/>
                        </a:lnSpc>
                        <a:spcAft>
                          <a:spcPts val="0"/>
                        </a:spcAft>
                      </a:pPr>
                      <a:r>
                        <a:rPr lang="en-GB" sz="1600" dirty="0">
                          <a:effectLst/>
                        </a:rPr>
                        <a:t>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Date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427145"/>
                  </a:ext>
                </a:extLst>
              </a:tr>
              <a:tr h="276225">
                <a:tc>
                  <a:txBody>
                    <a:bodyPr/>
                    <a:lstStyle/>
                    <a:p>
                      <a:pPr>
                        <a:lnSpc>
                          <a:spcPct val="107000"/>
                        </a:lnSpc>
                        <a:spcAft>
                          <a:spcPts val="0"/>
                        </a:spcAft>
                      </a:pPr>
                      <a:r>
                        <a:rPr lang="en-GB" sz="1600" dirty="0">
                          <a:effectLst/>
                        </a:rPr>
                        <a:t>Guinea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20-apr.-2020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9453630"/>
                  </a:ext>
                </a:extLst>
              </a:tr>
              <a:tr h="276225">
                <a:tc>
                  <a:txBody>
                    <a:bodyPr/>
                    <a:lstStyle/>
                    <a:p>
                      <a:pPr>
                        <a:lnSpc>
                          <a:spcPct val="107000"/>
                        </a:lnSpc>
                        <a:spcAft>
                          <a:spcPts val="0"/>
                        </a:spcAft>
                      </a:pPr>
                      <a:r>
                        <a:rPr lang="en-GB" sz="1600" dirty="0">
                          <a:effectLst/>
                        </a:rPr>
                        <a:t>Mozambique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7-may-2020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3283621"/>
                  </a:ext>
                </a:extLst>
              </a:tr>
              <a:tr h="276225">
                <a:tc>
                  <a:txBody>
                    <a:bodyPr/>
                    <a:lstStyle/>
                    <a:p>
                      <a:pPr>
                        <a:lnSpc>
                          <a:spcPct val="107000"/>
                        </a:lnSpc>
                        <a:spcAft>
                          <a:spcPts val="0"/>
                        </a:spcAft>
                      </a:pPr>
                      <a:r>
                        <a:rPr lang="en-GB" sz="1600" dirty="0">
                          <a:effectLst/>
                        </a:rPr>
                        <a:t>Angola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13-may-2020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8728195"/>
                  </a:ext>
                </a:extLst>
              </a:tr>
              <a:tr h="276225">
                <a:tc>
                  <a:txBody>
                    <a:bodyPr/>
                    <a:lstStyle/>
                    <a:p>
                      <a:pPr>
                        <a:lnSpc>
                          <a:spcPct val="107000"/>
                        </a:lnSpc>
                        <a:spcAft>
                          <a:spcPts val="0"/>
                        </a:spcAft>
                      </a:pPr>
                      <a:r>
                        <a:rPr lang="en-GB" sz="1600" dirty="0">
                          <a:effectLst/>
                        </a:rPr>
                        <a:t>Benin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21-may-2020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1054120"/>
                  </a:ext>
                </a:extLst>
              </a:tr>
              <a:tr h="276225">
                <a:tc>
                  <a:txBody>
                    <a:bodyPr/>
                    <a:lstStyle/>
                    <a:p>
                      <a:pPr>
                        <a:lnSpc>
                          <a:spcPct val="107000"/>
                        </a:lnSpc>
                        <a:spcAft>
                          <a:spcPts val="0"/>
                        </a:spcAft>
                      </a:pPr>
                      <a:r>
                        <a:rPr lang="en-GB" sz="1600" dirty="0">
                          <a:effectLst/>
                        </a:rPr>
                        <a:t>Sierra Leone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27-may-2020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3915972"/>
                  </a:ext>
                </a:extLst>
              </a:tr>
              <a:tr h="276225">
                <a:tc>
                  <a:txBody>
                    <a:bodyPr/>
                    <a:lstStyle/>
                    <a:p>
                      <a:pPr>
                        <a:lnSpc>
                          <a:spcPct val="107000"/>
                        </a:lnSpc>
                        <a:spcAft>
                          <a:spcPts val="0"/>
                        </a:spcAft>
                      </a:pPr>
                      <a:r>
                        <a:rPr lang="en-GB" sz="1600" dirty="0">
                          <a:effectLst/>
                        </a:rPr>
                        <a:t>Malawi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22-jun.-2020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0749088"/>
                  </a:ext>
                </a:extLst>
              </a:tr>
              <a:tr h="276225">
                <a:tc>
                  <a:txBody>
                    <a:bodyPr/>
                    <a:lstStyle/>
                    <a:p>
                      <a:pPr>
                        <a:lnSpc>
                          <a:spcPct val="107000"/>
                        </a:lnSpc>
                        <a:spcAft>
                          <a:spcPts val="0"/>
                        </a:spcAft>
                      </a:pPr>
                      <a:r>
                        <a:rPr lang="en-GB" sz="1600" dirty="0">
                          <a:effectLst/>
                        </a:rPr>
                        <a:t>Guinea-Bissau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23-jun.-2020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3182860"/>
                  </a:ext>
                </a:extLst>
              </a:tr>
              <a:tr h="276225">
                <a:tc>
                  <a:txBody>
                    <a:bodyPr/>
                    <a:lstStyle/>
                    <a:p>
                      <a:pPr>
                        <a:lnSpc>
                          <a:spcPct val="107000"/>
                        </a:lnSpc>
                        <a:spcAft>
                          <a:spcPts val="0"/>
                        </a:spcAft>
                      </a:pPr>
                      <a:r>
                        <a:rPr lang="en-GB" sz="1600" dirty="0">
                          <a:effectLst/>
                        </a:rPr>
                        <a:t>Liberia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3-jul.-2020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782894"/>
                  </a:ext>
                </a:extLst>
              </a:tr>
            </a:tbl>
          </a:graphicData>
        </a:graphic>
      </p:graphicFrame>
    </p:spTree>
    <p:extLst>
      <p:ext uri="{BB962C8B-B14F-4D97-AF65-F5344CB8AC3E}">
        <p14:creationId xmlns:p14="http://schemas.microsoft.com/office/powerpoint/2010/main" val="28229616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408" y="374469"/>
            <a:ext cx="10515600" cy="1423617"/>
          </a:xfrm>
        </p:spPr>
        <p:txBody>
          <a:bodyPr/>
          <a:lstStyle/>
          <a:p>
            <a:pPr lvl="0"/>
            <a:r>
              <a:rPr lang="en-US" dirty="0"/>
              <a:t>Summary of PZQ needs based on the sub-district analysis for all 44 countries</a:t>
            </a:r>
            <a:endParaRPr lang="en-GB" dirty="0"/>
          </a:p>
        </p:txBody>
      </p:sp>
      <p:sp>
        <p:nvSpPr>
          <p:cNvPr id="4" name="Content Placeholder 3">
            <a:extLst>
              <a:ext uri="{FF2B5EF4-FFF2-40B4-BE49-F238E27FC236}">
                <a16:creationId xmlns:a16="http://schemas.microsoft.com/office/drawing/2014/main" id="{71078F0F-C2A7-49C9-A60A-B3049D943269}"/>
              </a:ext>
            </a:extLst>
          </p:cNvPr>
          <p:cNvSpPr>
            <a:spLocks noGrp="1"/>
          </p:cNvSpPr>
          <p:nvPr>
            <p:ph idx="1"/>
          </p:nvPr>
        </p:nvSpPr>
        <p:spPr>
          <a:xfrm>
            <a:off x="1315408" y="1683658"/>
            <a:ext cx="9976706" cy="3120572"/>
          </a:xfrm>
          <a:prstGeom prst="rect">
            <a:avLst/>
          </a:prstGeom>
        </p:spPr>
        <p:txBody>
          <a:bodyPr vert="horz" lIns="91440" tIns="45720" rIns="91440" bIns="45720" rtlCol="0" anchor="ctr">
            <a:normAutofit/>
          </a:bodyPr>
          <a:lstStyle/>
          <a:p>
            <a:pPr marL="1085854" lvl="1">
              <a:lnSpc>
                <a:spcPct val="90000"/>
              </a:lnSpc>
              <a:spcBef>
                <a:spcPts val="751"/>
              </a:spcBef>
              <a:spcAft>
                <a:spcPts val="1000"/>
              </a:spcAft>
              <a:buClr>
                <a:prstClr val="white"/>
              </a:buClr>
              <a:buSzPct val="120000"/>
              <a:buBlip>
                <a:blip r:embed="rId2"/>
              </a:buBlip>
            </a:pPr>
            <a:r>
              <a:rPr lang="en-US" sz="2800" dirty="0">
                <a:solidFill>
                  <a:schemeClr val="tx1"/>
                </a:solidFill>
                <a:latin typeface="Geneva" panose="020B0503030404040204"/>
                <a:ea typeface="+mn-ea"/>
              </a:rPr>
              <a:t>Population needing PC are estimated for 35* countries (see list below)</a:t>
            </a:r>
          </a:p>
          <a:p>
            <a:pPr marL="1543054" lvl="2">
              <a:lnSpc>
                <a:spcPct val="90000"/>
              </a:lnSpc>
              <a:spcBef>
                <a:spcPts val="751"/>
              </a:spcBef>
              <a:spcAft>
                <a:spcPts val="1000"/>
              </a:spcAft>
              <a:buClr>
                <a:prstClr val="white"/>
              </a:buClr>
              <a:buSzPct val="120000"/>
              <a:buBlip>
                <a:blip r:embed="rId2"/>
              </a:buBlip>
            </a:pPr>
            <a:r>
              <a:rPr lang="en-US" sz="2800" dirty="0">
                <a:solidFill>
                  <a:schemeClr val="tx1"/>
                </a:solidFill>
                <a:latin typeface="Geneva" panose="020B0503030404040204"/>
                <a:ea typeface="+mn-ea"/>
              </a:rPr>
              <a:t>by age (SAC and adults</a:t>
            </a:r>
            <a:r>
              <a:rPr lang="en-US" sz="2800" dirty="0" smtClean="0">
                <a:solidFill>
                  <a:schemeClr val="tx1"/>
                </a:solidFill>
                <a:latin typeface="Geneva" panose="020B0503030404040204"/>
                <a:ea typeface="+mn-ea"/>
              </a:rPr>
              <a:t>),</a:t>
            </a:r>
            <a:endParaRPr lang="en-US" sz="2800" dirty="0">
              <a:solidFill>
                <a:schemeClr val="tx1"/>
              </a:solidFill>
              <a:latin typeface="Geneva" panose="020B0503030404040204"/>
              <a:ea typeface="+mn-ea"/>
            </a:endParaRPr>
          </a:p>
          <a:p>
            <a:pPr marL="1543054" lvl="2">
              <a:lnSpc>
                <a:spcPct val="90000"/>
              </a:lnSpc>
              <a:spcBef>
                <a:spcPts val="751"/>
              </a:spcBef>
              <a:spcAft>
                <a:spcPts val="1000"/>
              </a:spcAft>
              <a:buClr>
                <a:prstClr val="white"/>
              </a:buClr>
              <a:buSzPct val="120000"/>
              <a:buBlip>
                <a:blip r:embed="rId2"/>
              </a:buBlip>
            </a:pPr>
            <a:r>
              <a:rPr lang="en-US" sz="2800" dirty="0">
                <a:solidFill>
                  <a:schemeClr val="tx1"/>
                </a:solidFill>
                <a:latin typeface="Geneva" panose="020B0503030404040204"/>
                <a:ea typeface="+mn-ea"/>
              </a:rPr>
              <a:t>for three years (2020-2022</a:t>
            </a:r>
            <a:r>
              <a:rPr lang="en-US" sz="2800" dirty="0" smtClean="0">
                <a:solidFill>
                  <a:schemeClr val="tx1"/>
                </a:solidFill>
                <a:latin typeface="Geneva" panose="020B0503030404040204"/>
                <a:ea typeface="+mn-ea"/>
              </a:rPr>
              <a:t>).</a:t>
            </a:r>
            <a:endParaRPr lang="en-US" sz="2800" dirty="0">
              <a:solidFill>
                <a:schemeClr val="tx1"/>
              </a:solidFill>
              <a:latin typeface="Geneva" panose="020B0503030404040204"/>
              <a:ea typeface="+mn-ea"/>
            </a:endParaRPr>
          </a:p>
        </p:txBody>
      </p:sp>
      <p:sp>
        <p:nvSpPr>
          <p:cNvPr id="5" name="TextBox 4"/>
          <p:cNvSpPr txBox="1"/>
          <p:nvPr/>
        </p:nvSpPr>
        <p:spPr>
          <a:xfrm>
            <a:off x="1315408" y="4937665"/>
            <a:ext cx="9657392" cy="1277273"/>
          </a:xfrm>
          <a:prstGeom prst="rect">
            <a:avLst/>
          </a:prstGeom>
          <a:noFill/>
        </p:spPr>
        <p:txBody>
          <a:bodyPr wrap="square" rtlCol="0">
            <a:spAutoFit/>
          </a:bodyPr>
          <a:lstStyle/>
          <a:p>
            <a:r>
              <a:rPr lang="en-GB" dirty="0" smtClean="0">
                <a:solidFill>
                  <a:srgbClr val="002060"/>
                </a:solidFill>
              </a:rPr>
              <a:t>*</a:t>
            </a:r>
            <a:r>
              <a:rPr lang="en-GB" dirty="0" smtClean="0"/>
              <a:t>Angola</a:t>
            </a:r>
            <a:r>
              <a:rPr lang="en-GB" dirty="0"/>
              <a:t>, Benin, Botswana, Burkina Faso, Burundi, Cameroun, Chad, Congo, Côte d'Ivoire, Gabon, Gambia, Ghana, Guinea Bissau, Guinée, Kenya, Liberia, Madagascar, Malawi, Mali, Mauritania, Namibia, Niger, Nigeria, RCA, RDC, Sénégal, Sierra Leone, South Africa, South Sudan, Tanzania (Mainland &amp; Zanzibar), Togo, Uganda, Zambia, </a:t>
            </a:r>
            <a:r>
              <a:rPr lang="en-GB" dirty="0" smtClean="0"/>
              <a:t>Zimbabwe.</a:t>
            </a:r>
            <a:endParaRPr lang="en-GB" dirty="0">
              <a:solidFill>
                <a:srgbClr val="C00000"/>
              </a:solidFill>
            </a:endParaRPr>
          </a:p>
        </p:txBody>
      </p:sp>
    </p:spTree>
    <p:extLst>
      <p:ext uri="{BB962C8B-B14F-4D97-AF65-F5344CB8AC3E}">
        <p14:creationId xmlns:p14="http://schemas.microsoft.com/office/powerpoint/2010/main" val="4289567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471" y="561703"/>
            <a:ext cx="10343812" cy="792246"/>
          </a:xfrm>
        </p:spPr>
        <p:txBody>
          <a:bodyPr/>
          <a:lstStyle/>
          <a:p>
            <a:pPr lvl="0"/>
            <a:r>
              <a:rPr lang="en-US" dirty="0"/>
              <a:t>JRSM outputs based on the sub-district level analysis</a:t>
            </a:r>
            <a:br>
              <a:rPr lang="en-US" dirty="0"/>
            </a:br>
            <a:endParaRPr lang="en-GB" dirty="0"/>
          </a:p>
        </p:txBody>
      </p:sp>
      <p:sp>
        <p:nvSpPr>
          <p:cNvPr id="5" name="Rectangle 4">
            <a:extLst>
              <a:ext uri="{FF2B5EF4-FFF2-40B4-BE49-F238E27FC236}">
                <a16:creationId xmlns:a16="http://schemas.microsoft.com/office/drawing/2014/main" id="{71078F0F-C2A7-49C9-A60A-B3049D943269}"/>
              </a:ext>
            </a:extLst>
          </p:cNvPr>
          <p:cNvSpPr/>
          <p:nvPr/>
        </p:nvSpPr>
        <p:spPr>
          <a:xfrm>
            <a:off x="1791217" y="1293223"/>
            <a:ext cx="9564760" cy="4088674"/>
          </a:xfrm>
          <a:prstGeom prst="rect">
            <a:avLst/>
          </a:prstGeom>
        </p:spPr>
        <p:txBody>
          <a:bodyPr vert="horz" lIns="91440" tIns="45720" rIns="91440" bIns="45720" rtlCol="0" anchor="ctr">
            <a:normAutofit/>
          </a:bodyPr>
          <a:lstStyle/>
          <a:p>
            <a:pPr marL="742943"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Data sets to be included in JRSM are generated conformally to JRSM format</a:t>
            </a:r>
          </a:p>
          <a:p>
            <a:pPr marL="742943"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Itemized sub-IU data sets are also generated</a:t>
            </a:r>
          </a:p>
          <a:p>
            <a:pPr marL="742943"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2021 JRSM are being pre-populated with JRSM outputs before sending to countries</a:t>
            </a:r>
          </a:p>
          <a:p>
            <a:pPr marL="1200131" lvl="2"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This is done for 25 countries (see list below)*</a:t>
            </a:r>
          </a:p>
          <a:p>
            <a:pPr marL="742943"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And where still possible, JRSM outputs are used to review 2020  PZQ requests</a:t>
            </a:r>
          </a:p>
        </p:txBody>
      </p:sp>
      <p:sp>
        <p:nvSpPr>
          <p:cNvPr id="6" name="TextBox 5"/>
          <p:cNvSpPr txBox="1"/>
          <p:nvPr/>
        </p:nvSpPr>
        <p:spPr>
          <a:xfrm>
            <a:off x="1328471" y="5628669"/>
            <a:ext cx="10343812" cy="969496"/>
          </a:xfrm>
          <a:prstGeom prst="rect">
            <a:avLst/>
          </a:prstGeom>
          <a:noFill/>
        </p:spPr>
        <p:txBody>
          <a:bodyPr wrap="square" rtlCol="0">
            <a:spAutoFit/>
          </a:bodyPr>
          <a:lstStyle/>
          <a:p>
            <a:r>
              <a:rPr lang="en-US" dirty="0">
                <a:solidFill>
                  <a:srgbClr val="002060"/>
                </a:solidFill>
              </a:rPr>
              <a:t>* </a:t>
            </a:r>
            <a:r>
              <a:rPr lang="en-GB" dirty="0"/>
              <a:t>Benin, Burkina Faso, Burundi, Cameroun, Chad, Côte d'Ivoire, Gabon, Gambia, Guinea Bissau, Guinée, Kenya, Madagascar, Malawi, Mali, Namibia, Niger, RCA, Sénégal, Sierra Leone, South Sudan, Tanzania (Mainland), Togo, Uganda, Zambia, Zimbabwe</a:t>
            </a:r>
            <a:endParaRPr lang="en-GB" dirty="0">
              <a:solidFill>
                <a:srgbClr val="C00000"/>
              </a:solidFill>
            </a:endParaRPr>
          </a:p>
        </p:txBody>
      </p:sp>
    </p:spTree>
    <p:extLst>
      <p:ext uri="{BB962C8B-B14F-4D97-AF65-F5344CB8AC3E}">
        <p14:creationId xmlns:p14="http://schemas.microsoft.com/office/powerpoint/2010/main" val="39839226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29" y="969554"/>
            <a:ext cx="11146971" cy="408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071126" y="5272494"/>
            <a:ext cx="3792263" cy="492370"/>
          </a:xfrm>
          <a:prstGeom prst="rect">
            <a:avLst/>
          </a:prstGeom>
        </p:spPr>
        <p:txBody>
          <a:bodyPr wrap="square" lIns="121848" tIns="60924" rIns="121848" bIns="60924">
            <a:spAutoFit/>
          </a:bodyPr>
          <a:lstStyle/>
          <a:p>
            <a:pPr marL="0" marR="0" lvl="0" indent="0" algn="l" defTabSz="6090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http:// espen.afro.who.int</a:t>
            </a:r>
          </a:p>
        </p:txBody>
      </p:sp>
    </p:spTree>
    <p:extLst>
      <p:ext uri="{BB962C8B-B14F-4D97-AF65-F5344CB8AC3E}">
        <p14:creationId xmlns:p14="http://schemas.microsoft.com/office/powerpoint/2010/main" val="2548314805"/>
      </p:ext>
    </p:extLst>
  </p:cSld>
  <p:clrMapOvr>
    <a:masterClrMapping/>
  </p:clrMapOvr>
  <mc:AlternateContent xmlns:mc="http://schemas.openxmlformats.org/markup-compatibility/2006" xmlns:p14="http://schemas.microsoft.com/office/powerpoint/2010/main">
    <mc:Choice Requires="p14">
      <p:transition spd="slow" p14:dur="2000" advTm="45750"/>
    </mc:Choice>
    <mc:Fallback xmlns="">
      <p:transition spd="slow" advTm="4575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smtClean="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6755277"/>
              </p:ext>
            </p:extLst>
          </p:nvPr>
        </p:nvGraphicFramePr>
        <p:xfrm>
          <a:off x="1270827" y="618183"/>
          <a:ext cx="10638558" cy="6052846"/>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smtClean="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a:t>
                      </a:r>
                      <a:r>
                        <a:rPr lang="en-US" sz="2000" dirty="0" smtClean="0">
                          <a:effectLst/>
                        </a:rPr>
                        <a:t>and </a:t>
                      </a:r>
                      <a:r>
                        <a:rPr lang="en-US" sz="2000" dirty="0">
                          <a:effectLst/>
                        </a:rPr>
                        <a:t>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a:t>
                      </a:r>
                      <a:r>
                        <a:rPr lang="pt-PT" sz="2000" dirty="0" smtClean="0">
                          <a:effectLst/>
                        </a:rPr>
                        <a:t>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b="1" dirty="0" smtClean="0">
                          <a:solidFill>
                            <a:schemeClr val="tx1">
                              <a:lumMod val="95000"/>
                              <a:lumOff val="5000"/>
                            </a:schemeClr>
                          </a:solidFill>
                          <a:effectLst/>
                        </a:rPr>
                        <a:t>15Mins </a:t>
                      </a:r>
                      <a:endParaRPr lang="en-GB" sz="20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en-US" sz="2000" b="1" dirty="0" smtClean="0">
                          <a:solidFill>
                            <a:schemeClr val="tx1">
                              <a:lumMod val="95000"/>
                              <a:lumOff val="5000"/>
                            </a:schemeClr>
                          </a:solidFill>
                          <a:effectLst/>
                        </a:rPr>
                        <a:t>Q&amp;A</a:t>
                      </a:r>
                      <a:endParaRPr lang="en-GB" sz="20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en-US" sz="2000" b="1" dirty="0">
                          <a:solidFill>
                            <a:schemeClr val="tx1">
                              <a:lumMod val="95000"/>
                              <a:lumOff val="5000"/>
                            </a:schemeClr>
                          </a:solidFill>
                          <a:effectLst/>
                        </a:rPr>
                        <a:t>ALL </a:t>
                      </a:r>
                      <a:endParaRPr lang="en-GB" sz="20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smtClean="0">
                          <a:effectLst/>
                        </a:rPr>
                        <a:t>40 </a:t>
                      </a:r>
                      <a:r>
                        <a:rPr lang="en-US" sz="2000" dirty="0">
                          <a:effectLst/>
                        </a:rPr>
                        <a:t>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smtClean="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endParaRPr lang="en-US" sz="2000" dirty="0" smtClean="0">
                        <a:effectLst/>
                      </a:endParaRPr>
                    </a:p>
                    <a:p>
                      <a:pPr>
                        <a:lnSpc>
                          <a:spcPct val="107000"/>
                        </a:lnSpc>
                        <a:spcAft>
                          <a:spcPts val="0"/>
                        </a:spcAft>
                      </a:pPr>
                      <a:endParaRPr lang="en-US" sz="20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 </a:t>
                      </a:r>
                      <a:r>
                        <a:rPr lang="en-US" sz="2000" dirty="0">
                          <a:effectLst/>
                        </a:rPr>
                        <a:t>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smtClean="0">
                          <a:effectLst/>
                        </a:rPr>
                        <a:t>20 </a:t>
                      </a:r>
                      <a:r>
                        <a:rPr lang="en-US" sz="2000" dirty="0">
                          <a:effectLst/>
                        </a:rPr>
                        <a:t>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20204969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smtClean="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607232"/>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smtClean="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a:t>
                      </a:r>
                      <a:r>
                        <a:rPr lang="en-US" sz="2000" dirty="0" smtClean="0">
                          <a:effectLst/>
                        </a:rPr>
                        <a:t>and </a:t>
                      </a:r>
                      <a:r>
                        <a:rPr lang="en-US" sz="2000" dirty="0">
                          <a:effectLst/>
                        </a:rPr>
                        <a:t>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a:t>
                      </a:r>
                      <a:r>
                        <a:rPr lang="pt-PT" sz="2000" dirty="0" smtClean="0">
                          <a:effectLst/>
                        </a:rPr>
                        <a:t>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smtClean="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Question and Answer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smtClean="0">
                          <a:solidFill>
                            <a:schemeClr val="tx1">
                              <a:lumMod val="95000"/>
                              <a:lumOff val="5000"/>
                            </a:schemeClr>
                          </a:solidFill>
                          <a:effectLst/>
                        </a:rPr>
                        <a:t>40 </a:t>
                      </a:r>
                      <a:r>
                        <a:rPr lang="en-US" sz="2000" dirty="0">
                          <a:solidFill>
                            <a:schemeClr val="tx1">
                              <a:lumMod val="95000"/>
                              <a:lumOff val="5000"/>
                            </a:schemeClr>
                          </a:solidFill>
                          <a:effectLst/>
                        </a:rPr>
                        <a:t>Minutes  </a:t>
                      </a:r>
                      <a:endParaRPr lang="en-GB" sz="2000" dirty="0">
                        <a:solidFill>
                          <a:schemeClr val="tx1">
                            <a:lumMod val="95000"/>
                            <a:lumOff val="5000"/>
                          </a:schemeClr>
                        </a:solidFill>
                        <a:effectLst/>
                      </a:endParaRPr>
                    </a:p>
                    <a:p>
                      <a:pPr>
                        <a:lnSpc>
                          <a:spcPct val="107000"/>
                        </a:lnSpc>
                        <a:spcAft>
                          <a:spcPts val="1000"/>
                        </a:spcAft>
                      </a:pPr>
                      <a:r>
                        <a:rPr lang="en-US" sz="2000" dirty="0">
                          <a:solidFill>
                            <a:schemeClr val="tx1">
                              <a:lumMod val="95000"/>
                              <a:lumOff val="5000"/>
                            </a:schemeClr>
                          </a:solidFill>
                          <a:effectLst/>
                        </a:rPr>
                        <a:t>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en-US" sz="2000" dirty="0">
                          <a:solidFill>
                            <a:schemeClr val="tx1">
                              <a:lumMod val="95000"/>
                              <a:lumOff val="5000"/>
                            </a:schemeClr>
                          </a:solidFill>
                          <a:effectLst/>
                        </a:rPr>
                        <a:t>Overview of SCH-Sub district analysis workbook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en-US" sz="2000" dirty="0" err="1">
                          <a:solidFill>
                            <a:schemeClr val="tx1">
                              <a:lumMod val="95000"/>
                              <a:lumOff val="5000"/>
                            </a:schemeClr>
                          </a:solidFill>
                          <a:effectLst/>
                        </a:rPr>
                        <a:t>Mr</a:t>
                      </a:r>
                      <a:r>
                        <a:rPr lang="en-US" sz="2000" dirty="0">
                          <a:solidFill>
                            <a:schemeClr val="tx1">
                              <a:lumMod val="95000"/>
                              <a:lumOff val="5000"/>
                            </a:schemeClr>
                          </a:solidFill>
                          <a:effectLst/>
                        </a:rPr>
                        <a:t> Boniface Kinvi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smtClean="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endParaRPr lang="en-US" sz="2000" dirty="0" smtClean="0">
                        <a:effectLst/>
                      </a:endParaRPr>
                    </a:p>
                    <a:p>
                      <a:pPr>
                        <a:lnSpc>
                          <a:spcPct val="107000"/>
                        </a:lnSpc>
                        <a:spcAft>
                          <a:spcPts val="0"/>
                        </a:spcAft>
                      </a:pPr>
                      <a:endParaRPr lang="en-US" sz="20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 </a:t>
                      </a:r>
                      <a:r>
                        <a:rPr lang="en-US" sz="2000" dirty="0">
                          <a:effectLst/>
                        </a:rPr>
                        <a:t>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smtClean="0">
                          <a:effectLst/>
                        </a:rPr>
                        <a:t>20 </a:t>
                      </a:r>
                      <a:r>
                        <a:rPr lang="en-US" sz="2000" dirty="0">
                          <a:effectLst/>
                        </a:rPr>
                        <a:t>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35236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7FB8"/>
        </a:solidFill>
        <a:effectLst/>
      </p:bgPr>
    </p:bg>
    <p:spTree>
      <p:nvGrpSpPr>
        <p:cNvPr id="1" name=""/>
        <p:cNvGrpSpPr/>
        <p:nvPr/>
      </p:nvGrpSpPr>
      <p:grpSpPr>
        <a:xfrm>
          <a:off x="0" y="0"/>
          <a:ext cx="0" cy="0"/>
          <a:chOff x="0" y="0"/>
          <a:chExt cx="0" cy="0"/>
        </a:xfrm>
      </p:grpSpPr>
      <p:sp>
        <p:nvSpPr>
          <p:cNvPr id="246791" name="Rectangle 7">
            <a:extLst>
              <a:ext uri="{FF2B5EF4-FFF2-40B4-BE49-F238E27FC236}">
                <a16:creationId xmlns:a16="http://schemas.microsoft.com/office/drawing/2014/main" id="{5EF90F32-4690-4D68-98D2-6A8870A12092}"/>
              </a:ext>
            </a:extLst>
          </p:cNvPr>
          <p:cNvSpPr>
            <a:spLocks noChangeArrowheads="1"/>
          </p:cNvSpPr>
          <p:nvPr/>
        </p:nvSpPr>
        <p:spPr bwMode="auto">
          <a:xfrm>
            <a:off x="1246589" y="4816295"/>
            <a:ext cx="9698822" cy="2041706"/>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361"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pic>
        <p:nvPicPr>
          <p:cNvPr id="246789" name="Picture 5" descr="WHO-EN-white-H">
            <a:extLst>
              <a:ext uri="{FF2B5EF4-FFF2-40B4-BE49-F238E27FC236}">
                <a16:creationId xmlns:a16="http://schemas.microsoft.com/office/drawing/2014/main" id="{264CC822-24DA-4342-B271-9908B80349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5971" y="5059630"/>
            <a:ext cx="4018619" cy="1235390"/>
          </a:xfrm>
          <a:prstGeom prst="rect">
            <a:avLst/>
          </a:prstGeom>
          <a:noFill/>
          <a:extLst>
            <a:ext uri="{909E8E84-426E-40DD-AFC4-6F175D3DCCD1}">
              <a14:hiddenFill xmlns:a14="http://schemas.microsoft.com/office/drawing/2010/main">
                <a:solidFill>
                  <a:srgbClr val="FFFFFF"/>
                </a:solidFill>
              </a14:hiddenFill>
            </a:ext>
          </a:extLst>
        </p:spPr>
      </p:pic>
      <p:sp>
        <p:nvSpPr>
          <p:cNvPr id="246792" name="Rectangle 8">
            <a:extLst>
              <a:ext uri="{FF2B5EF4-FFF2-40B4-BE49-F238E27FC236}">
                <a16:creationId xmlns:a16="http://schemas.microsoft.com/office/drawing/2014/main" id="{05BC6FF4-8C1D-497A-AF8E-131E88C99149}"/>
              </a:ext>
            </a:extLst>
          </p:cNvPr>
          <p:cNvSpPr>
            <a:spLocks noChangeArrowheads="1"/>
          </p:cNvSpPr>
          <p:nvPr/>
        </p:nvSpPr>
        <p:spPr bwMode="auto">
          <a:xfrm>
            <a:off x="1952835" y="1320435"/>
            <a:ext cx="8284890" cy="2295838"/>
          </a:xfrm>
          <a:prstGeom prst="rect">
            <a:avLst/>
          </a:prstGeom>
          <a:noFill/>
          <a:ln>
            <a:noFill/>
          </a:ln>
          <a:effectLst>
            <a:outerShdw dist="28398" dir="3806097"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defTabSz="1042988" rtl="0">
              <a:defRPr sz="5000" b="1">
                <a:solidFill>
                  <a:schemeClr val="bg1"/>
                </a:solidFill>
                <a:latin typeface="Arial" panose="020B0604020202020204" pitchFamily="34" charset="0"/>
                <a:cs typeface="Arial" panose="020B0604020202020204" pitchFamily="34" charset="0"/>
              </a:defRPr>
            </a:lvl1pPr>
            <a:lvl2pPr algn="ctr" defTabSz="1042988" rtl="0">
              <a:defRPr sz="5000" b="1">
                <a:solidFill>
                  <a:schemeClr val="bg1"/>
                </a:solidFill>
                <a:latin typeface="Arial" panose="020B0604020202020204" pitchFamily="34" charset="0"/>
                <a:cs typeface="Arial" panose="020B0604020202020204" pitchFamily="34" charset="0"/>
              </a:defRPr>
            </a:lvl2pPr>
            <a:lvl3pPr algn="ctr" defTabSz="1042988" rtl="0">
              <a:defRPr sz="5000" b="1">
                <a:solidFill>
                  <a:schemeClr val="bg1"/>
                </a:solidFill>
                <a:latin typeface="Arial" panose="020B0604020202020204" pitchFamily="34" charset="0"/>
                <a:cs typeface="Arial" panose="020B0604020202020204" pitchFamily="34" charset="0"/>
              </a:defRPr>
            </a:lvl3pPr>
            <a:lvl4pPr algn="ctr" defTabSz="1042988" rtl="0">
              <a:defRPr sz="5000" b="1">
                <a:solidFill>
                  <a:schemeClr val="bg1"/>
                </a:solidFill>
                <a:latin typeface="Arial" panose="020B0604020202020204" pitchFamily="34" charset="0"/>
                <a:cs typeface="Arial" panose="020B0604020202020204" pitchFamily="34" charset="0"/>
              </a:defRPr>
            </a:lvl4pPr>
            <a:lvl5pPr algn="ctr" defTabSz="1042988" rtl="0">
              <a:defRPr sz="5000" b="1">
                <a:solidFill>
                  <a:schemeClr val="bg1"/>
                </a:solidFill>
                <a:latin typeface="Arial" panose="020B0604020202020204" pitchFamily="34" charset="0"/>
                <a:cs typeface="Arial" panose="020B0604020202020204" pitchFamily="34" charset="0"/>
              </a:defRPr>
            </a:lvl5pPr>
            <a:lvl6pPr marL="4572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6pPr>
            <a:lvl7pPr marL="9144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7pPr>
            <a:lvl8pPr marL="13716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8pPr>
            <a:lvl9pPr marL="18288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9pPr>
          </a:lstStyle>
          <a:p>
            <a:pPr defTabSz="945990" fontAlgn="base">
              <a:spcBef>
                <a:spcPct val="0"/>
              </a:spcBef>
              <a:spcAft>
                <a:spcPct val="0"/>
              </a:spcAft>
            </a:pPr>
            <a:r>
              <a:rPr lang="en-GB" altLang="en-US" sz="5986" dirty="0">
                <a:solidFill>
                  <a:srgbClr val="FFFFFF"/>
                </a:solidFill>
              </a:rPr>
              <a:t>Schistosomiasis</a:t>
            </a:r>
          </a:p>
          <a:p>
            <a:pPr defTabSz="945990" fontAlgn="base">
              <a:spcBef>
                <a:spcPct val="0"/>
              </a:spcBef>
              <a:spcAft>
                <a:spcPct val="0"/>
              </a:spcAft>
            </a:pPr>
            <a:r>
              <a:rPr lang="en-GB" altLang="en-US" sz="4535" dirty="0">
                <a:solidFill>
                  <a:srgbClr val="FFFFFF"/>
                </a:solidFill>
              </a:rPr>
              <a:t>Global updates</a:t>
            </a:r>
          </a:p>
        </p:txBody>
      </p:sp>
    </p:spTree>
    <p:extLst>
      <p:ext uri="{BB962C8B-B14F-4D97-AF65-F5344CB8AC3E}">
        <p14:creationId xmlns:p14="http://schemas.microsoft.com/office/powerpoint/2010/main" val="380735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4" name="TextBox 3"/>
          <p:cNvSpPr txBox="1"/>
          <p:nvPr/>
        </p:nvSpPr>
        <p:spPr>
          <a:xfrm>
            <a:off x="5396779" y="5730248"/>
            <a:ext cx="5457551" cy="67710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a:ea typeface="+mn-ea"/>
                <a:cs typeface="+mn-cs"/>
              </a:rPr>
              <a:t>*Lowest possible administrative level for which demographic data is available</a:t>
            </a:r>
            <a:endParaRPr kumimoji="0" lang="en-GB" sz="19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371D039-A361-4BAB-A5C4-8E5F824A84CB}"/>
              </a:ext>
            </a:extLst>
          </p:cNvPr>
          <p:cNvSpPr/>
          <p:nvPr/>
        </p:nvSpPr>
        <p:spPr>
          <a:xfrm>
            <a:off x="2305133" y="1097920"/>
            <a:ext cx="9213669" cy="3046986"/>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Calibri"/>
                <a:ea typeface="+mn-ea"/>
                <a:cs typeface="+mn-cs"/>
              </a:rPr>
              <a:t>Schistosomiasis sub-district </a:t>
            </a:r>
            <a:r>
              <a:rPr kumimoji="0" lang="en-US" sz="3200" b="1" i="0" u="none" strike="noStrike" kern="1200" cap="none" spc="0" normalizeH="0" baseline="0" noProof="0" dirty="0" smtClean="0">
                <a:ln>
                  <a:noFill/>
                </a:ln>
                <a:solidFill>
                  <a:srgbClr val="1F497D"/>
                </a:solidFill>
                <a:effectLst/>
                <a:uLnTx/>
                <a:uFillTx/>
                <a:latin typeface="Calibri"/>
                <a:ea typeface="+mn-ea"/>
                <a:cs typeface="+mn-cs"/>
              </a:rPr>
              <a:t>level* </a:t>
            </a:r>
            <a:r>
              <a:rPr kumimoji="0" lang="en-US" sz="3200" b="1" i="0" u="none" strike="noStrike" kern="1200" cap="none" spc="0" normalizeH="0" baseline="0" noProof="0" dirty="0">
                <a:ln>
                  <a:noFill/>
                </a:ln>
                <a:solidFill>
                  <a:srgbClr val="1F497D"/>
                </a:solidFill>
                <a:effectLst/>
                <a:uLnTx/>
                <a:uFillTx/>
                <a:latin typeface="Calibri"/>
                <a:ea typeface="+mn-ea"/>
                <a:cs typeface="+mn-cs"/>
              </a:rPr>
              <a:t>data Analysis for shrinking the </a:t>
            </a:r>
            <a:r>
              <a:rPr kumimoji="0" lang="en-US" sz="3200" b="1" i="0" u="none" strike="noStrike" kern="1200" cap="none" spc="0" normalizeH="0" baseline="0" noProof="0" dirty="0" smtClean="0">
                <a:ln>
                  <a:noFill/>
                </a:ln>
                <a:solidFill>
                  <a:srgbClr val="1F497D"/>
                </a:solidFill>
                <a:effectLst/>
                <a:uLnTx/>
                <a:uFillTx/>
                <a:latin typeface="Calibri"/>
                <a:ea typeface="+mn-ea"/>
                <a:cs typeface="+mn-cs"/>
              </a:rPr>
              <a:t>map, targeted treatments,</a:t>
            </a:r>
            <a:r>
              <a:rPr kumimoji="0" lang="en-US" sz="3200" b="1" i="0" u="none" strike="noStrike" kern="1200" cap="none" spc="0" normalizeH="0" noProof="0" dirty="0" smtClean="0">
                <a:ln>
                  <a:noFill/>
                </a:ln>
                <a:solidFill>
                  <a:srgbClr val="1F497D"/>
                </a:solidFill>
                <a:effectLst/>
                <a:uLnTx/>
                <a:uFillTx/>
                <a:latin typeface="Calibri"/>
                <a:ea typeface="+mn-ea"/>
                <a:cs typeface="+mn-cs"/>
              </a:rPr>
              <a:t> </a:t>
            </a:r>
            <a:r>
              <a:rPr kumimoji="0" lang="en-US" sz="3200" b="1" i="0" u="none" strike="noStrike" kern="1200" cap="none" spc="0" normalizeH="0" baseline="0" noProof="0" dirty="0" smtClean="0">
                <a:ln>
                  <a:noFill/>
                </a:ln>
                <a:solidFill>
                  <a:srgbClr val="1F497D"/>
                </a:solidFill>
                <a:effectLst/>
                <a:uLnTx/>
                <a:uFillTx/>
                <a:latin typeface="Calibri"/>
                <a:ea typeface="+mn-ea"/>
                <a:cs typeface="+mn-cs"/>
              </a:rPr>
              <a:t>better </a:t>
            </a:r>
            <a:r>
              <a:rPr kumimoji="0" lang="en-US" sz="3200" b="1" i="0" u="none" strike="noStrike" kern="1200" cap="none" spc="0" normalizeH="0" baseline="0" noProof="0" dirty="0">
                <a:ln>
                  <a:noFill/>
                </a:ln>
                <a:solidFill>
                  <a:srgbClr val="1F497D"/>
                </a:solidFill>
                <a:effectLst/>
                <a:uLnTx/>
                <a:uFillTx/>
                <a:latin typeface="Calibri"/>
                <a:ea typeface="+mn-ea"/>
                <a:cs typeface="+mn-cs"/>
              </a:rPr>
              <a:t>utilization of available prevalence data and sub-district level planning</a:t>
            </a:r>
            <a:endParaRPr lang="en-US" sz="3200" b="1" dirty="0">
              <a:solidFill>
                <a:srgbClr val="1F497D"/>
              </a:solidFill>
              <a:latin typeface="Calibri"/>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Calibri"/>
              <a:ea typeface="+mn-ea"/>
              <a:cs typeface="+mn-cs"/>
            </a:endParaRPr>
          </a:p>
          <a:p>
            <a:pPr algn="ctr" fontAlgn="base">
              <a:spcBef>
                <a:spcPct val="0"/>
              </a:spcBef>
              <a:spcAft>
                <a:spcPct val="0"/>
              </a:spcAft>
            </a:pPr>
            <a:r>
              <a:rPr lang="en-US" sz="3200" b="1" dirty="0">
                <a:solidFill>
                  <a:schemeClr val="tx2"/>
                </a:solidFill>
              </a:rPr>
              <a:t>Data Analysis Methodology</a:t>
            </a:r>
          </a:p>
        </p:txBody>
      </p:sp>
    </p:spTree>
    <p:extLst>
      <p:ext uri="{BB962C8B-B14F-4D97-AF65-F5344CB8AC3E}">
        <p14:creationId xmlns:p14="http://schemas.microsoft.com/office/powerpoint/2010/main" val="820948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p:txBody>
          <a:bodyPr/>
          <a:lstStyle/>
          <a:p>
            <a:pPr algn="l"/>
            <a:r>
              <a:rPr lang="en-GB" dirty="0"/>
              <a:t>Data Needs</a:t>
            </a:r>
          </a:p>
        </p:txBody>
      </p:sp>
      <p:sp>
        <p:nvSpPr>
          <p:cNvPr id="5" name="Content Placeholder 4">
            <a:extLst>
              <a:ext uri="{FF2B5EF4-FFF2-40B4-BE49-F238E27FC236}">
                <a16:creationId xmlns:a16="http://schemas.microsoft.com/office/drawing/2014/main" id="{9EC8F4C6-50C4-46D1-8542-C269BC22C1CF}"/>
              </a:ext>
            </a:extLst>
          </p:cNvPr>
          <p:cNvSpPr>
            <a:spLocks noGrp="1"/>
          </p:cNvSpPr>
          <p:nvPr>
            <p:ph idx="1"/>
          </p:nvPr>
        </p:nvSpPr>
        <p:spPr>
          <a:xfrm>
            <a:off x="1393785" y="1130281"/>
            <a:ext cx="10062271" cy="4812952"/>
          </a:xfrm>
        </p:spPr>
        <p:txBody>
          <a:bodyPr>
            <a:normAutofit/>
          </a:bodyPr>
          <a:lstStyle/>
          <a:p>
            <a:pPr lvl="0"/>
            <a:r>
              <a:rPr lang="en-US" sz="2800" dirty="0">
                <a:latin typeface="Geneva" panose="020B0503030404040204"/>
              </a:rPr>
              <a:t>Four categories of datasets are needed</a:t>
            </a:r>
            <a:r>
              <a:rPr lang="en-US" dirty="0"/>
              <a:t>:</a:t>
            </a:r>
          </a:p>
          <a:p>
            <a:pPr lvl="1"/>
            <a:r>
              <a:rPr lang="en-US" dirty="0"/>
              <a:t>Epidemiological data </a:t>
            </a:r>
          </a:p>
          <a:p>
            <a:pPr lvl="1"/>
            <a:r>
              <a:rPr lang="en-US" dirty="0"/>
              <a:t>Demographic data</a:t>
            </a:r>
          </a:p>
          <a:p>
            <a:pPr lvl="1"/>
            <a:r>
              <a:rPr lang="en-US" dirty="0"/>
              <a:t>Spatial (GIS) data</a:t>
            </a:r>
          </a:p>
          <a:p>
            <a:pPr lvl="1"/>
            <a:r>
              <a:rPr lang="en-US" dirty="0"/>
              <a:t>Last PZQ Request data</a:t>
            </a:r>
          </a:p>
          <a:p>
            <a:pPr marL="342892" lvl="1" indent="0">
              <a:buNone/>
            </a:pPr>
            <a:endParaRPr lang="en-US" sz="2400" dirty="0"/>
          </a:p>
          <a:p>
            <a:pPr marL="342892" lvl="1" indent="0">
              <a:buNone/>
            </a:pPr>
            <a:r>
              <a:rPr lang="en-US" sz="2400" dirty="0"/>
              <a:t>Notes:</a:t>
            </a:r>
          </a:p>
          <a:p>
            <a:pPr marL="342892" lvl="1" indent="0">
              <a:buNone/>
            </a:pPr>
            <a:r>
              <a:rPr lang="en-US" sz="2400" dirty="0"/>
              <a:t>The subdivision level of the epidemiological, demographic, and spatial data should be the sub-district</a:t>
            </a:r>
          </a:p>
          <a:p>
            <a:pPr marL="342892" lvl="1" indent="0">
              <a:buNone/>
            </a:pPr>
            <a:endParaRPr lang="en-US" dirty="0"/>
          </a:p>
        </p:txBody>
      </p:sp>
    </p:spTree>
    <p:extLst>
      <p:ext uri="{BB962C8B-B14F-4D97-AF65-F5344CB8AC3E}">
        <p14:creationId xmlns:p14="http://schemas.microsoft.com/office/powerpoint/2010/main" val="11553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00" y="5906082"/>
            <a:ext cx="1397037" cy="917094"/>
          </a:xfrm>
          <a:prstGeom prst="rect">
            <a:avLst/>
          </a:prstGeom>
        </p:spPr>
      </p:pic>
      <p:sp>
        <p:nvSpPr>
          <p:cNvPr id="6" name="Title 1">
            <a:extLst>
              <a:ext uri="{FF2B5EF4-FFF2-40B4-BE49-F238E27FC236}">
                <a16:creationId xmlns:a16="http://schemas.microsoft.com/office/drawing/2014/main" id="{E305018A-FA74-4C2D-93F8-144DC51E647C}"/>
              </a:ext>
            </a:extLst>
          </p:cNvPr>
          <p:cNvSpPr>
            <a:spLocks noGrp="1"/>
          </p:cNvSpPr>
          <p:nvPr>
            <p:ph type="title"/>
          </p:nvPr>
        </p:nvSpPr>
        <p:spPr>
          <a:xfrm>
            <a:off x="1336430" y="365126"/>
            <a:ext cx="10109706" cy="635336"/>
          </a:xfrm>
        </p:spPr>
        <p:txBody>
          <a:bodyPr>
            <a:noAutofit/>
          </a:bodyPr>
          <a:lstStyle/>
          <a:p>
            <a:pPr algn="l"/>
            <a:r>
              <a:rPr lang="en-US" sz="4000" dirty="0"/>
              <a:t>Input Data -Epidemiological Data</a:t>
            </a:r>
            <a:endParaRPr lang="en-US" sz="4000" b="1" dirty="0"/>
          </a:p>
        </p:txBody>
      </p:sp>
      <p:sp>
        <p:nvSpPr>
          <p:cNvPr id="7" name="Content Placeholder 2">
            <a:extLst>
              <a:ext uri="{FF2B5EF4-FFF2-40B4-BE49-F238E27FC236}">
                <a16:creationId xmlns:a16="http://schemas.microsoft.com/office/drawing/2014/main" id="{BFFE8593-B839-4DF3-95A4-AC0C981659EE}"/>
              </a:ext>
            </a:extLst>
          </p:cNvPr>
          <p:cNvSpPr>
            <a:spLocks noGrp="1"/>
          </p:cNvSpPr>
          <p:nvPr>
            <p:ph idx="1"/>
          </p:nvPr>
        </p:nvSpPr>
        <p:spPr>
          <a:xfrm>
            <a:off x="1336430" y="1226372"/>
            <a:ext cx="10292152" cy="5078175"/>
          </a:xfrm>
        </p:spPr>
        <p:txBody>
          <a:bodyPr>
            <a:normAutofit fontScale="85000" lnSpcReduction="20000"/>
          </a:bodyPr>
          <a:lstStyle/>
          <a:p>
            <a:pPr>
              <a:lnSpc>
                <a:spcPct val="100000"/>
              </a:lnSpc>
            </a:pPr>
            <a:r>
              <a:rPr lang="en-GB" sz="2600" dirty="0"/>
              <a:t>Site prevalence data with following characteristics</a:t>
            </a:r>
          </a:p>
          <a:p>
            <a:pPr lvl="1"/>
            <a:r>
              <a:rPr lang="en-GB" sz="1900" dirty="0"/>
              <a:t>on the site/location</a:t>
            </a:r>
          </a:p>
          <a:p>
            <a:pPr lvl="2"/>
            <a:r>
              <a:rPr lang="en-GB" sz="1600" dirty="0"/>
              <a:t>Admin 1, usually Region/Province/State</a:t>
            </a:r>
          </a:p>
          <a:p>
            <a:pPr lvl="2"/>
            <a:r>
              <a:rPr lang="en-GB" sz="1600" dirty="0"/>
              <a:t>Admin 2, usually district, county (IU)</a:t>
            </a:r>
          </a:p>
          <a:p>
            <a:pPr lvl="2"/>
            <a:r>
              <a:rPr lang="en-GB" sz="1600" dirty="0"/>
              <a:t>Admin 3 or lower, usually sub-district, sub-county, ward</a:t>
            </a:r>
          </a:p>
          <a:p>
            <a:pPr lvl="2"/>
            <a:r>
              <a:rPr lang="en-GB" sz="1600" dirty="0"/>
              <a:t>Surveyed site (HF, school, community, etc.)</a:t>
            </a:r>
          </a:p>
          <a:p>
            <a:pPr lvl="2"/>
            <a:r>
              <a:rPr lang="en-GB" sz="1600" dirty="0"/>
              <a:t>GPS coordinates (latitude, longitude)</a:t>
            </a:r>
          </a:p>
          <a:p>
            <a:pPr lvl="1"/>
            <a:r>
              <a:rPr lang="en-GB" sz="1900" dirty="0"/>
              <a:t>On the disease</a:t>
            </a:r>
          </a:p>
          <a:p>
            <a:pPr lvl="2"/>
            <a:r>
              <a:rPr lang="en-GB" sz="1600" dirty="0"/>
              <a:t>Number of people tested</a:t>
            </a:r>
          </a:p>
          <a:p>
            <a:pPr lvl="2"/>
            <a:r>
              <a:rPr lang="en-GB" sz="1600" dirty="0"/>
              <a:t>Number of positive tests</a:t>
            </a:r>
          </a:p>
          <a:p>
            <a:pPr lvl="2"/>
            <a:r>
              <a:rPr lang="en-GB" sz="1600" dirty="0"/>
              <a:t>Prevalence rate (%)</a:t>
            </a:r>
          </a:p>
          <a:p>
            <a:pPr lvl="2"/>
            <a:r>
              <a:rPr lang="en-GB" sz="1600" dirty="0"/>
              <a:t>Methods of diagnostic</a:t>
            </a:r>
          </a:p>
          <a:p>
            <a:pPr lvl="2"/>
            <a:r>
              <a:rPr lang="en-GB" sz="1600" dirty="0"/>
              <a:t>Type of schistosomiasis</a:t>
            </a:r>
          </a:p>
          <a:p>
            <a:pPr lvl="2">
              <a:lnSpc>
                <a:spcPct val="110000"/>
              </a:lnSpc>
            </a:pPr>
            <a:r>
              <a:rPr lang="en-GB" sz="1600" dirty="0"/>
              <a:t>Species tested</a:t>
            </a:r>
          </a:p>
          <a:p>
            <a:pPr lvl="2">
              <a:lnSpc>
                <a:spcPct val="110000"/>
              </a:lnSpc>
            </a:pPr>
            <a:r>
              <a:rPr lang="en-GB" sz="1600" dirty="0"/>
              <a:t>Type of survey (initial mapping, impact, etc.)</a:t>
            </a:r>
          </a:p>
          <a:p>
            <a:pPr lvl="1">
              <a:lnSpc>
                <a:spcPct val="110000"/>
              </a:lnSpc>
            </a:pPr>
            <a:r>
              <a:rPr lang="en-GB" sz="1900" dirty="0"/>
              <a:t>On the time</a:t>
            </a:r>
          </a:p>
          <a:p>
            <a:pPr lvl="2">
              <a:lnSpc>
                <a:spcPct val="110000"/>
              </a:lnSpc>
            </a:pPr>
            <a:r>
              <a:rPr lang="en-GB" sz="1600" dirty="0"/>
              <a:t>Year of survey</a:t>
            </a:r>
          </a:p>
          <a:p>
            <a:pPr marL="685783" lvl="2" indent="0">
              <a:lnSpc>
                <a:spcPct val="110000"/>
              </a:lnSpc>
              <a:buNone/>
            </a:pPr>
            <a:endParaRPr lang="en-GB" sz="1400" dirty="0"/>
          </a:p>
          <a:p>
            <a:pPr marL="685783" lvl="2" indent="0">
              <a:buNone/>
            </a:pPr>
            <a:r>
              <a:rPr lang="en-GB" dirty="0"/>
              <a:t>Notes</a:t>
            </a:r>
          </a:p>
          <a:p>
            <a:pPr lvl="2"/>
            <a:r>
              <a:rPr lang="en-GB" sz="1400" dirty="0"/>
              <a:t>Admin 1 and Admin2 can be the same in some countries (usually small country)</a:t>
            </a:r>
          </a:p>
          <a:p>
            <a:pPr lvl="2"/>
            <a:r>
              <a:rPr lang="en-GB" sz="1400" dirty="0"/>
              <a:t>Admin 3 is the level considered as the sub-IU level for which the sub-district analysis will be conducted (can be any sub-level below the IU level for which demographic data are available)</a:t>
            </a:r>
          </a:p>
        </p:txBody>
      </p:sp>
      <p:sp>
        <p:nvSpPr>
          <p:cNvPr id="2" name="Rectangle 1">
            <a:extLst>
              <a:ext uri="{FF2B5EF4-FFF2-40B4-BE49-F238E27FC236}">
                <a16:creationId xmlns:a16="http://schemas.microsoft.com/office/drawing/2014/main" id="{E4792D99-A246-4E3E-89F3-E1DD43E37C99}"/>
              </a:ext>
            </a:extLst>
          </p:cNvPr>
          <p:cNvSpPr/>
          <p:nvPr/>
        </p:nvSpPr>
        <p:spPr>
          <a:xfrm>
            <a:off x="1728272" y="2213328"/>
            <a:ext cx="9717864" cy="207655"/>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2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500"/>
                                        <p:tgtEl>
                                          <p:spTgt spid="7">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500"/>
                                        <p:tgtEl>
                                          <p:spTgt spid="7">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9" end="9"/>
                                            </p:txEl>
                                          </p:spTgt>
                                        </p:tgtEl>
                                        <p:attrNameLst>
                                          <p:attrName>style.visibility</p:attrName>
                                        </p:attrNameLst>
                                      </p:cBhvr>
                                      <p:to>
                                        <p:strVal val="visible"/>
                                      </p:to>
                                    </p:set>
                                    <p:animEffect transition="in" filter="fade">
                                      <p:cBhvr>
                                        <p:cTn id="34" dur="500"/>
                                        <p:tgtEl>
                                          <p:spTgt spid="7">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500"/>
                                        <p:tgtEl>
                                          <p:spTgt spid="7">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11" end="11"/>
                                            </p:txEl>
                                          </p:spTgt>
                                        </p:tgtEl>
                                        <p:attrNameLst>
                                          <p:attrName>style.visibility</p:attrName>
                                        </p:attrNameLst>
                                      </p:cBhvr>
                                      <p:to>
                                        <p:strVal val="visible"/>
                                      </p:to>
                                    </p:set>
                                    <p:animEffect transition="in" filter="fade">
                                      <p:cBhvr>
                                        <p:cTn id="40" dur="500"/>
                                        <p:tgtEl>
                                          <p:spTgt spid="7">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animEffect transition="in" filter="fade">
                                      <p:cBhvr>
                                        <p:cTn id="43" dur="500"/>
                                        <p:tgtEl>
                                          <p:spTgt spid="7">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xEl>
                                              <p:pRg st="13" end="13"/>
                                            </p:txEl>
                                          </p:spTgt>
                                        </p:tgtEl>
                                        <p:attrNameLst>
                                          <p:attrName>style.visibility</p:attrName>
                                        </p:attrNameLst>
                                      </p:cBhvr>
                                      <p:to>
                                        <p:strVal val="visible"/>
                                      </p:to>
                                    </p:set>
                                    <p:animEffect transition="in" filter="fade">
                                      <p:cBhvr>
                                        <p:cTn id="46" dur="500"/>
                                        <p:tgtEl>
                                          <p:spTgt spid="7">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xEl>
                                              <p:pRg st="14" end="14"/>
                                            </p:txEl>
                                          </p:spTgt>
                                        </p:tgtEl>
                                        <p:attrNameLst>
                                          <p:attrName>style.visibility</p:attrName>
                                        </p:attrNameLst>
                                      </p:cBhvr>
                                      <p:to>
                                        <p:strVal val="visible"/>
                                      </p:to>
                                    </p:set>
                                    <p:animEffect transition="in" filter="fade">
                                      <p:cBhvr>
                                        <p:cTn id="49" dur="500"/>
                                        <p:tgtEl>
                                          <p:spTgt spid="7">
                                            <p:txEl>
                                              <p:pRg st="14" end="1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xEl>
                                              <p:pRg st="15" end="15"/>
                                            </p:txEl>
                                          </p:spTgt>
                                        </p:tgtEl>
                                        <p:attrNameLst>
                                          <p:attrName>style.visibility</p:attrName>
                                        </p:attrNameLst>
                                      </p:cBhvr>
                                      <p:to>
                                        <p:strVal val="visible"/>
                                      </p:to>
                                    </p:set>
                                    <p:animEffect transition="in" filter="fade">
                                      <p:cBhvr>
                                        <p:cTn id="52" dur="500"/>
                                        <p:tgtEl>
                                          <p:spTgt spid="7">
                                            <p:txEl>
                                              <p:pRg st="15" end="1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xEl>
                                              <p:pRg st="16" end="16"/>
                                            </p:txEl>
                                          </p:spTgt>
                                        </p:tgtEl>
                                        <p:attrNameLst>
                                          <p:attrName>style.visibility</p:attrName>
                                        </p:attrNameLst>
                                      </p:cBhvr>
                                      <p:to>
                                        <p:strVal val="visible"/>
                                      </p:to>
                                    </p:set>
                                    <p:animEffect transition="in" filter="fade">
                                      <p:cBhvr>
                                        <p:cTn id="55" dur="500"/>
                                        <p:tgtEl>
                                          <p:spTgt spid="7">
                                            <p:txEl>
                                              <p:pRg st="16" end="1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xEl>
                                              <p:pRg st="18" end="18"/>
                                            </p:txEl>
                                          </p:spTgt>
                                        </p:tgtEl>
                                        <p:attrNameLst>
                                          <p:attrName>style.visibility</p:attrName>
                                        </p:attrNameLst>
                                      </p:cBhvr>
                                      <p:to>
                                        <p:strVal val="visible"/>
                                      </p:to>
                                    </p:set>
                                    <p:animEffect transition="in" filter="fade">
                                      <p:cBhvr>
                                        <p:cTn id="58" dur="500"/>
                                        <p:tgtEl>
                                          <p:spTgt spid="7">
                                            <p:txEl>
                                              <p:pRg st="18" end="1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xEl>
                                              <p:pRg st="19" end="19"/>
                                            </p:txEl>
                                          </p:spTgt>
                                        </p:tgtEl>
                                        <p:attrNameLst>
                                          <p:attrName>style.visibility</p:attrName>
                                        </p:attrNameLst>
                                      </p:cBhvr>
                                      <p:to>
                                        <p:strVal val="visible"/>
                                      </p:to>
                                    </p:set>
                                    <p:animEffect transition="in" filter="fade">
                                      <p:cBhvr>
                                        <p:cTn id="61" dur="500"/>
                                        <p:tgtEl>
                                          <p:spTgt spid="7">
                                            <p:txEl>
                                              <p:pRg st="19" end="19"/>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xEl>
                                              <p:pRg st="20" end="20"/>
                                            </p:txEl>
                                          </p:spTgt>
                                        </p:tgtEl>
                                        <p:attrNameLst>
                                          <p:attrName>style.visibility</p:attrName>
                                        </p:attrNameLst>
                                      </p:cBhvr>
                                      <p:to>
                                        <p:strVal val="visible"/>
                                      </p:to>
                                    </p:set>
                                    <p:animEffect transition="in" filter="fade">
                                      <p:cBhvr>
                                        <p:cTn id="64" dur="500"/>
                                        <p:tgtEl>
                                          <p:spTgt spid="7">
                                            <p:txEl>
                                              <p:pRg st="20" end="2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44" name="Title 1">
            <a:extLst>
              <a:ext uri="{FF2B5EF4-FFF2-40B4-BE49-F238E27FC236}">
                <a16:creationId xmlns:a16="http://schemas.microsoft.com/office/drawing/2014/main" id="{27105E47-A962-431E-A5EC-58D65D730F86}"/>
              </a:ext>
            </a:extLst>
          </p:cNvPr>
          <p:cNvSpPr>
            <a:spLocks noGrp="1"/>
          </p:cNvSpPr>
          <p:nvPr>
            <p:ph type="title"/>
          </p:nvPr>
        </p:nvSpPr>
        <p:spPr>
          <a:xfrm>
            <a:off x="1254368" y="365125"/>
            <a:ext cx="10099431" cy="764427"/>
          </a:xfrm>
        </p:spPr>
        <p:txBody>
          <a:bodyPr>
            <a:noAutofit/>
          </a:bodyPr>
          <a:lstStyle/>
          <a:p>
            <a:pPr algn="l"/>
            <a:r>
              <a:rPr lang="en-US" sz="4000" b="1" dirty="0"/>
              <a:t>Input Data - </a:t>
            </a:r>
            <a:r>
              <a:rPr lang="en-US" sz="4000" dirty="0"/>
              <a:t>Demographic Data</a:t>
            </a:r>
            <a:endParaRPr lang="en-US" sz="4000" b="1" dirty="0"/>
          </a:p>
        </p:txBody>
      </p:sp>
      <p:sp>
        <p:nvSpPr>
          <p:cNvPr id="45" name="Content Placeholder 2">
            <a:extLst>
              <a:ext uri="{FF2B5EF4-FFF2-40B4-BE49-F238E27FC236}">
                <a16:creationId xmlns:a16="http://schemas.microsoft.com/office/drawing/2014/main" id="{ACC2D346-5C91-4D34-8D30-1F9F299CAF4E}"/>
              </a:ext>
            </a:extLst>
          </p:cNvPr>
          <p:cNvSpPr>
            <a:spLocks noGrp="1"/>
          </p:cNvSpPr>
          <p:nvPr>
            <p:ph idx="1"/>
          </p:nvPr>
        </p:nvSpPr>
        <p:spPr>
          <a:xfrm>
            <a:off x="1254368" y="1290918"/>
            <a:ext cx="10099431" cy="4848625"/>
          </a:xfrm>
        </p:spPr>
        <p:txBody>
          <a:bodyPr>
            <a:noAutofit/>
          </a:bodyPr>
          <a:lstStyle/>
          <a:p>
            <a:r>
              <a:rPr lang="en-US" sz="2800" dirty="0"/>
              <a:t>Demographic Data of sub-district with following data items</a:t>
            </a:r>
          </a:p>
          <a:p>
            <a:pPr lvl="1"/>
            <a:r>
              <a:rPr lang="en-GB" sz="2000" dirty="0"/>
              <a:t>Admin 1, usually Region/Province/State</a:t>
            </a:r>
          </a:p>
          <a:p>
            <a:pPr lvl="1"/>
            <a:r>
              <a:rPr lang="en-GB" sz="2000" dirty="0"/>
              <a:t>Admin 2, usually district, county (IU)</a:t>
            </a:r>
          </a:p>
          <a:p>
            <a:pPr lvl="1"/>
            <a:r>
              <a:rPr lang="en-GB" sz="2000" dirty="0"/>
              <a:t>Admin 3 or lower, usually sub-district, sub-county, ward</a:t>
            </a:r>
          </a:p>
          <a:p>
            <a:pPr lvl="1"/>
            <a:r>
              <a:rPr lang="en-US" sz="2000" dirty="0"/>
              <a:t>Total population of the sub-district</a:t>
            </a:r>
          </a:p>
          <a:p>
            <a:pPr lvl="1"/>
            <a:r>
              <a:rPr lang="en-US" sz="2000" dirty="0"/>
              <a:t>Year of population</a:t>
            </a:r>
          </a:p>
          <a:p>
            <a:pPr lvl="1"/>
            <a:r>
              <a:rPr lang="en-US" sz="2000" dirty="0"/>
              <a:t>Percentage of school age children</a:t>
            </a:r>
          </a:p>
          <a:p>
            <a:pPr lvl="1"/>
            <a:r>
              <a:rPr lang="en-US" sz="2000" dirty="0"/>
              <a:t>Percentage of adults</a:t>
            </a:r>
          </a:p>
          <a:p>
            <a:pPr lvl="1"/>
            <a:r>
              <a:rPr lang="en-US" sz="2000" dirty="0"/>
              <a:t>Population Growth Rate (by sub-district, or district, province or national)</a:t>
            </a:r>
          </a:p>
          <a:p>
            <a:pPr marL="342892" lvl="1" indent="0">
              <a:buNone/>
            </a:pPr>
            <a:endParaRPr lang="en-US" sz="2000" dirty="0"/>
          </a:p>
          <a:p>
            <a:pPr marL="342892" lvl="1" indent="0">
              <a:buNone/>
            </a:pPr>
            <a:r>
              <a:rPr lang="en-US" sz="1600" dirty="0"/>
              <a:t>Notes: Population percentage and population growth rate give better estimates if they are by sub-district</a:t>
            </a:r>
            <a:endParaRPr lang="en-US" sz="1800" dirty="0"/>
          </a:p>
        </p:txBody>
      </p:sp>
      <p:sp>
        <p:nvSpPr>
          <p:cNvPr id="5" name="Rectangle 4">
            <a:extLst>
              <a:ext uri="{FF2B5EF4-FFF2-40B4-BE49-F238E27FC236}">
                <a16:creationId xmlns:a16="http://schemas.microsoft.com/office/drawing/2014/main" id="{58FA7BFB-2D7D-4575-90B0-859987385213}"/>
              </a:ext>
            </a:extLst>
          </p:cNvPr>
          <p:cNvSpPr/>
          <p:nvPr/>
        </p:nvSpPr>
        <p:spPr>
          <a:xfrm>
            <a:off x="1540591" y="2786745"/>
            <a:ext cx="8589523" cy="296092"/>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725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4" name="Title 1">
            <a:extLst>
              <a:ext uri="{FF2B5EF4-FFF2-40B4-BE49-F238E27FC236}">
                <a16:creationId xmlns:a16="http://schemas.microsoft.com/office/drawing/2014/main" id="{94A9C83E-4E5A-412E-905A-CB0D5EB0AA83}"/>
              </a:ext>
            </a:extLst>
          </p:cNvPr>
          <p:cNvSpPr>
            <a:spLocks noGrp="1"/>
          </p:cNvSpPr>
          <p:nvPr>
            <p:ph type="title"/>
          </p:nvPr>
        </p:nvSpPr>
        <p:spPr>
          <a:xfrm>
            <a:off x="1395046" y="365125"/>
            <a:ext cx="9958754" cy="613821"/>
          </a:xfrm>
        </p:spPr>
        <p:txBody>
          <a:bodyPr>
            <a:noAutofit/>
          </a:bodyPr>
          <a:lstStyle/>
          <a:p>
            <a:pPr algn="l"/>
            <a:r>
              <a:rPr lang="en-US" sz="4000" b="1" dirty="0"/>
              <a:t>Input Data – Spatial Data</a:t>
            </a:r>
          </a:p>
        </p:txBody>
      </p:sp>
      <p:sp>
        <p:nvSpPr>
          <p:cNvPr id="16" name="Content Placeholder 2">
            <a:extLst>
              <a:ext uri="{FF2B5EF4-FFF2-40B4-BE49-F238E27FC236}">
                <a16:creationId xmlns:a16="http://schemas.microsoft.com/office/drawing/2014/main" id="{4EC9D9EE-60C8-4DA3-BFB6-2D805B1F6ABD}"/>
              </a:ext>
            </a:extLst>
          </p:cNvPr>
          <p:cNvSpPr>
            <a:spLocks noGrp="1"/>
          </p:cNvSpPr>
          <p:nvPr>
            <p:ph idx="1"/>
          </p:nvPr>
        </p:nvSpPr>
        <p:spPr>
          <a:xfrm>
            <a:off x="1201783" y="1125817"/>
            <a:ext cx="10659291" cy="4570770"/>
          </a:xfrm>
        </p:spPr>
        <p:txBody>
          <a:bodyPr>
            <a:normAutofit fontScale="92500" lnSpcReduction="10000"/>
          </a:bodyPr>
          <a:lstStyle/>
          <a:p>
            <a:pPr>
              <a:lnSpc>
                <a:spcPct val="100000"/>
              </a:lnSpc>
            </a:pPr>
            <a:r>
              <a:rPr lang="en-US" sz="4000" dirty="0"/>
              <a:t>Spatial data if available may include:</a:t>
            </a:r>
          </a:p>
          <a:p>
            <a:pPr lvl="1"/>
            <a:r>
              <a:rPr lang="en-US" sz="3600" dirty="0"/>
              <a:t>Shapefile of:</a:t>
            </a:r>
          </a:p>
          <a:p>
            <a:pPr lvl="2"/>
            <a:r>
              <a:rPr lang="en-US" sz="3200" dirty="0"/>
              <a:t>Sub-district boundaries</a:t>
            </a:r>
          </a:p>
          <a:p>
            <a:pPr lvl="2"/>
            <a:r>
              <a:rPr lang="en-US" sz="3200" dirty="0"/>
              <a:t>Sub-district spatial relationships</a:t>
            </a:r>
          </a:p>
          <a:p>
            <a:pPr lvl="3"/>
            <a:r>
              <a:rPr lang="en-US" sz="2600" dirty="0"/>
              <a:t>List of neighboring sub-district of each sub-district</a:t>
            </a:r>
          </a:p>
          <a:p>
            <a:pPr lvl="3"/>
            <a:r>
              <a:rPr lang="en-US" sz="2600" dirty="0"/>
              <a:t>Length of shared borders between sub-district and its neighbors</a:t>
            </a:r>
          </a:p>
          <a:p>
            <a:pPr lvl="2"/>
            <a:r>
              <a:rPr lang="en-US" sz="3200" dirty="0"/>
              <a:t>Population density</a:t>
            </a:r>
          </a:p>
          <a:p>
            <a:pPr lvl="2"/>
            <a:r>
              <a:rPr lang="en-US" sz="3200" dirty="0"/>
              <a:t>Hydrography (water bodies, wetlands, etc.)</a:t>
            </a:r>
          </a:p>
          <a:p>
            <a:pPr lvl="2"/>
            <a:r>
              <a:rPr lang="en-US" sz="3200" dirty="0"/>
              <a:t>Forests, Game parks and reserves</a:t>
            </a:r>
          </a:p>
        </p:txBody>
      </p:sp>
    </p:spTree>
    <p:extLst>
      <p:ext uri="{BB962C8B-B14F-4D97-AF65-F5344CB8AC3E}">
        <p14:creationId xmlns:p14="http://schemas.microsoft.com/office/powerpoint/2010/main" val="2215236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4" name="Title 1">
            <a:extLst>
              <a:ext uri="{FF2B5EF4-FFF2-40B4-BE49-F238E27FC236}">
                <a16:creationId xmlns:a16="http://schemas.microsoft.com/office/drawing/2014/main" id="{94A9C83E-4E5A-412E-905A-CB0D5EB0AA83}"/>
              </a:ext>
            </a:extLst>
          </p:cNvPr>
          <p:cNvSpPr>
            <a:spLocks noGrp="1"/>
          </p:cNvSpPr>
          <p:nvPr>
            <p:ph type="title"/>
          </p:nvPr>
        </p:nvSpPr>
        <p:spPr>
          <a:xfrm>
            <a:off x="1395046" y="365125"/>
            <a:ext cx="9958754" cy="613821"/>
          </a:xfrm>
        </p:spPr>
        <p:txBody>
          <a:bodyPr>
            <a:noAutofit/>
          </a:bodyPr>
          <a:lstStyle/>
          <a:p>
            <a:pPr algn="l"/>
            <a:r>
              <a:rPr lang="en-US" sz="4000" b="1" dirty="0"/>
              <a:t>Input Data – Current Drugs Request Data</a:t>
            </a:r>
          </a:p>
        </p:txBody>
      </p:sp>
      <p:sp>
        <p:nvSpPr>
          <p:cNvPr id="16" name="Content Placeholder 2">
            <a:extLst>
              <a:ext uri="{FF2B5EF4-FFF2-40B4-BE49-F238E27FC236}">
                <a16:creationId xmlns:a16="http://schemas.microsoft.com/office/drawing/2014/main" id="{4EC9D9EE-60C8-4DA3-BFB6-2D805B1F6ABD}"/>
              </a:ext>
            </a:extLst>
          </p:cNvPr>
          <p:cNvSpPr>
            <a:spLocks noGrp="1"/>
          </p:cNvSpPr>
          <p:nvPr>
            <p:ph idx="1"/>
          </p:nvPr>
        </p:nvSpPr>
        <p:spPr>
          <a:xfrm>
            <a:off x="1316669" y="1324942"/>
            <a:ext cx="9958754" cy="3473482"/>
          </a:xfrm>
        </p:spPr>
        <p:txBody>
          <a:bodyPr>
            <a:normAutofit/>
          </a:bodyPr>
          <a:lstStyle/>
          <a:p>
            <a:pPr lvl="1"/>
            <a:r>
              <a:rPr lang="en-US" sz="3200" dirty="0"/>
              <a:t>Latest data reported in PZQ request form may include:</a:t>
            </a:r>
          </a:p>
          <a:p>
            <a:pPr lvl="2"/>
            <a:r>
              <a:rPr lang="en-US" sz="2800" dirty="0"/>
              <a:t>Endemicity category of the IUs </a:t>
            </a:r>
          </a:p>
          <a:p>
            <a:pPr lvl="2"/>
            <a:r>
              <a:rPr lang="en-US" sz="2800" dirty="0"/>
              <a:t>Population of the IUs</a:t>
            </a:r>
          </a:p>
          <a:p>
            <a:pPr lvl="2"/>
            <a:r>
              <a:rPr lang="en-US" sz="2800" dirty="0"/>
              <a:t>Treatment Plan of the IUs</a:t>
            </a:r>
          </a:p>
          <a:p>
            <a:pPr lvl="3"/>
            <a:r>
              <a:rPr lang="en-US" sz="2400" dirty="0"/>
              <a:t>Last treatment plan</a:t>
            </a:r>
          </a:p>
          <a:p>
            <a:pPr lvl="3"/>
            <a:r>
              <a:rPr lang="en-US" sz="2400" dirty="0"/>
              <a:t>Treatment history for at least the last 3 years</a:t>
            </a:r>
          </a:p>
          <a:p>
            <a:pPr lvl="1"/>
            <a:endParaRPr lang="en-US" sz="3200" dirty="0"/>
          </a:p>
        </p:txBody>
      </p:sp>
    </p:spTree>
    <p:extLst>
      <p:ext uri="{BB962C8B-B14F-4D97-AF65-F5344CB8AC3E}">
        <p14:creationId xmlns:p14="http://schemas.microsoft.com/office/powerpoint/2010/main" val="850795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Title 1">
            <a:extLst>
              <a:ext uri="{FF2B5EF4-FFF2-40B4-BE49-F238E27FC236}">
                <a16:creationId xmlns:a16="http://schemas.microsoft.com/office/drawing/2014/main" id="{F851C5DA-9620-48BA-8E40-902CEA48E1FC}"/>
              </a:ext>
            </a:extLst>
          </p:cNvPr>
          <p:cNvSpPr>
            <a:spLocks noGrp="1"/>
          </p:cNvSpPr>
          <p:nvPr>
            <p:ph type="title"/>
          </p:nvPr>
        </p:nvSpPr>
        <p:spPr>
          <a:xfrm>
            <a:off x="1367786" y="304155"/>
            <a:ext cx="9958754" cy="864961"/>
          </a:xfrm>
        </p:spPr>
        <p:txBody>
          <a:bodyPr>
            <a:normAutofit/>
          </a:bodyPr>
          <a:lstStyle/>
          <a:p>
            <a:pPr algn="l"/>
            <a:r>
              <a:rPr lang="fr-FR" sz="4000" b="1" dirty="0"/>
              <a:t>Output Data – </a:t>
            </a:r>
            <a:r>
              <a:rPr lang="en-US" sz="4000" b="1" dirty="0"/>
              <a:t>Endemicity Calculations</a:t>
            </a:r>
            <a:endParaRPr lang="fr-FR" sz="4000" b="1" dirty="0"/>
          </a:p>
        </p:txBody>
      </p:sp>
      <p:sp>
        <p:nvSpPr>
          <p:cNvPr id="15" name="Content Placeholder 2">
            <a:extLst>
              <a:ext uri="{FF2B5EF4-FFF2-40B4-BE49-F238E27FC236}">
                <a16:creationId xmlns:a16="http://schemas.microsoft.com/office/drawing/2014/main" id="{092066D8-5BC3-4F38-B00E-C283AB0DF3F5}"/>
              </a:ext>
            </a:extLst>
          </p:cNvPr>
          <p:cNvSpPr>
            <a:spLocks noGrp="1"/>
          </p:cNvSpPr>
          <p:nvPr>
            <p:ph idx="1"/>
          </p:nvPr>
        </p:nvSpPr>
        <p:spPr>
          <a:xfrm>
            <a:off x="1257300" y="1230086"/>
            <a:ext cx="10339753" cy="4751319"/>
          </a:xfrm>
        </p:spPr>
        <p:txBody>
          <a:bodyPr>
            <a:normAutofit fontScale="92500" lnSpcReduction="10000"/>
          </a:bodyPr>
          <a:lstStyle/>
          <a:p>
            <a:r>
              <a:rPr lang="en-US" sz="2800" dirty="0"/>
              <a:t>Prevalence calculation of IUs and sub-IUs</a:t>
            </a:r>
          </a:p>
          <a:p>
            <a:pPr lvl="2"/>
            <a:r>
              <a:rPr lang="en-US" sz="2800" dirty="0"/>
              <a:t>Prevalence calculated from the site data</a:t>
            </a:r>
          </a:p>
          <a:p>
            <a:pPr lvl="3"/>
            <a:r>
              <a:rPr lang="en-US" sz="2400" dirty="0"/>
              <a:t>For available diagnostic methods</a:t>
            </a:r>
          </a:p>
          <a:p>
            <a:pPr lvl="3"/>
            <a:r>
              <a:rPr lang="en-US" sz="2400" dirty="0"/>
              <a:t>For available years </a:t>
            </a:r>
          </a:p>
          <a:p>
            <a:r>
              <a:rPr lang="en-US" sz="2800" dirty="0"/>
              <a:t>Determination of endemicity category of IUs and sub-IUs</a:t>
            </a:r>
          </a:p>
          <a:p>
            <a:pPr lvl="2"/>
            <a:r>
              <a:rPr lang="en-US" sz="2800" dirty="0"/>
              <a:t>Endemicity category is determined</a:t>
            </a:r>
          </a:p>
          <a:p>
            <a:pPr lvl="3"/>
            <a:r>
              <a:rPr lang="en-US" sz="2400" dirty="0"/>
              <a:t>From the prevalence values</a:t>
            </a:r>
          </a:p>
          <a:p>
            <a:pPr lvl="3"/>
            <a:r>
              <a:rPr lang="en-US" sz="2400" dirty="0"/>
              <a:t>Only Prevalence values that comply with WHO recommendations are considered</a:t>
            </a:r>
          </a:p>
          <a:p>
            <a:pPr lvl="3"/>
            <a:r>
              <a:rPr lang="en-US" sz="2400" dirty="0"/>
              <a:t>Other prevalence values will serve as indication of the presence or not of the disease</a:t>
            </a:r>
          </a:p>
        </p:txBody>
      </p:sp>
      <p:sp>
        <p:nvSpPr>
          <p:cNvPr id="4" name="TextBox 3">
            <a:extLst>
              <a:ext uri="{FF2B5EF4-FFF2-40B4-BE49-F238E27FC236}">
                <a16:creationId xmlns:a16="http://schemas.microsoft.com/office/drawing/2014/main" id="{78C34348-A66A-488C-BBDC-2A6C6F7D5963}"/>
              </a:ext>
            </a:extLst>
          </p:cNvPr>
          <p:cNvSpPr txBox="1"/>
          <p:nvPr/>
        </p:nvSpPr>
        <p:spPr>
          <a:xfrm>
            <a:off x="1497874" y="6042375"/>
            <a:ext cx="8704523" cy="388176"/>
          </a:xfrm>
          <a:prstGeom prst="rect">
            <a:avLst/>
          </a:prstGeom>
          <a:noFill/>
        </p:spPr>
        <p:txBody>
          <a:bodyPr wrap="square" rtlCol="0">
            <a:spAutoFit/>
          </a:bodyPr>
          <a:lstStyle/>
          <a:p>
            <a:r>
              <a:rPr lang="en-GB" dirty="0"/>
              <a:t>Notes: Endemicity category is determined using the WHO Guidelines</a:t>
            </a:r>
          </a:p>
        </p:txBody>
      </p:sp>
    </p:spTree>
    <p:extLst>
      <p:ext uri="{BB962C8B-B14F-4D97-AF65-F5344CB8AC3E}">
        <p14:creationId xmlns:p14="http://schemas.microsoft.com/office/powerpoint/2010/main" val="3560012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459258" y="365760"/>
            <a:ext cx="9850578" cy="656685"/>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0" indent="0">
              <a:buNone/>
            </a:pPr>
            <a:r>
              <a:rPr lang="en-GB" sz="2400" b="1" dirty="0"/>
              <a:t>WHO Guidelines on Schistosomiasis Risk Classification</a:t>
            </a:r>
          </a:p>
          <a:p>
            <a:pPr marL="0" indent="0">
              <a:buNone/>
            </a:pPr>
            <a:endParaRPr lang="en-GB" sz="2800" b="1" dirty="0"/>
          </a:p>
        </p:txBody>
      </p:sp>
      <p:graphicFrame>
        <p:nvGraphicFramePr>
          <p:cNvPr id="2" name="Table 1">
            <a:extLst>
              <a:ext uri="{FF2B5EF4-FFF2-40B4-BE49-F238E27FC236}">
                <a16:creationId xmlns:a16="http://schemas.microsoft.com/office/drawing/2014/main" id="{898F259E-B261-4BC1-AA55-9AD734C5AE53}"/>
              </a:ext>
            </a:extLst>
          </p:cNvPr>
          <p:cNvGraphicFramePr>
            <a:graphicFrameLocks noGrp="1"/>
          </p:cNvGraphicFramePr>
          <p:nvPr>
            <p:extLst/>
          </p:nvPr>
        </p:nvGraphicFramePr>
        <p:xfrm>
          <a:off x="1302504" y="1097280"/>
          <a:ext cx="10007332" cy="5242558"/>
        </p:xfrm>
        <a:graphic>
          <a:graphicData uri="http://schemas.openxmlformats.org/drawingml/2006/table">
            <a:tbl>
              <a:tblPr firstRow="1" firstCol="1" bandRow="1">
                <a:tableStyleId>{5C22544A-7EE6-4342-B048-85BDC9FD1C3A}</a:tableStyleId>
              </a:tblPr>
              <a:tblGrid>
                <a:gridCol w="916786">
                  <a:extLst>
                    <a:ext uri="{9D8B030D-6E8A-4147-A177-3AD203B41FA5}">
                      <a16:colId xmlns:a16="http://schemas.microsoft.com/office/drawing/2014/main" val="1970606075"/>
                    </a:ext>
                  </a:extLst>
                </a:gridCol>
                <a:gridCol w="3332748">
                  <a:extLst>
                    <a:ext uri="{9D8B030D-6E8A-4147-A177-3AD203B41FA5}">
                      <a16:colId xmlns:a16="http://schemas.microsoft.com/office/drawing/2014/main" val="3491521596"/>
                    </a:ext>
                  </a:extLst>
                </a:gridCol>
                <a:gridCol w="2246739">
                  <a:extLst>
                    <a:ext uri="{9D8B030D-6E8A-4147-A177-3AD203B41FA5}">
                      <a16:colId xmlns:a16="http://schemas.microsoft.com/office/drawing/2014/main" val="58497336"/>
                    </a:ext>
                  </a:extLst>
                </a:gridCol>
                <a:gridCol w="1793631">
                  <a:extLst>
                    <a:ext uri="{9D8B030D-6E8A-4147-A177-3AD203B41FA5}">
                      <a16:colId xmlns:a16="http://schemas.microsoft.com/office/drawing/2014/main" val="2888485839"/>
                    </a:ext>
                  </a:extLst>
                </a:gridCol>
                <a:gridCol w="1717428">
                  <a:extLst>
                    <a:ext uri="{9D8B030D-6E8A-4147-A177-3AD203B41FA5}">
                      <a16:colId xmlns:a16="http://schemas.microsoft.com/office/drawing/2014/main" val="2769403369"/>
                    </a:ext>
                  </a:extLst>
                </a:gridCol>
              </a:tblGrid>
              <a:tr h="556747">
                <a:tc>
                  <a:txBody>
                    <a:bodyPr/>
                    <a:lstStyle/>
                    <a:p>
                      <a:pPr marL="0" lvl="0" indent="228600" algn="l" defTabSz="685783" rtl="0" eaLnBrk="1" latinLnBrk="0" hangingPunct="1">
                        <a:lnSpc>
                          <a:spcPct val="107000"/>
                        </a:lnSpc>
                        <a:spcAft>
                          <a:spcPts val="0"/>
                        </a:spcAft>
                      </a:pPr>
                      <a:r>
                        <a:rPr lang="en-GB" sz="1300" b="1" kern="1200" dirty="0">
                          <a:solidFill>
                            <a:schemeClr val="lt1"/>
                          </a:solidFill>
                          <a:effectLst/>
                          <a:latin typeface="+mn-lt"/>
                          <a:ea typeface="+mn-ea"/>
                          <a:cs typeface="+mn-cs"/>
                        </a:rPr>
                        <a:t>Category</a:t>
                      </a:r>
                      <a:endParaRPr lang="en-GB" sz="1050" b="1" kern="1200" dirty="0">
                        <a:solidFill>
                          <a:schemeClr val="lt1"/>
                        </a:solidFill>
                        <a:effectLst/>
                        <a:latin typeface="+mn-lt"/>
                        <a:ea typeface="+mn-ea"/>
                        <a:cs typeface="+mn-cs"/>
                      </a:endParaRPr>
                    </a:p>
                  </a:txBody>
                  <a:tcPr marL="16328" marR="16328" marT="3499" marB="0" anchor="ctr"/>
                </a:tc>
                <a:tc>
                  <a:txBody>
                    <a:bodyPr/>
                    <a:lstStyle/>
                    <a:p>
                      <a:pPr algn="just">
                        <a:lnSpc>
                          <a:spcPct val="107000"/>
                        </a:lnSpc>
                        <a:spcAft>
                          <a:spcPts val="0"/>
                        </a:spcAft>
                      </a:pPr>
                      <a:r>
                        <a:rPr lang="en-GB" sz="1200" dirty="0">
                          <a:effectLst/>
                        </a:rPr>
                        <a:t>Baseline prevalence  among school-age children</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gridSpan="2">
                  <a:txBody>
                    <a:bodyPr/>
                    <a:lstStyle/>
                    <a:p>
                      <a:pPr indent="228600" algn="just">
                        <a:lnSpc>
                          <a:spcPct val="107000"/>
                        </a:lnSpc>
                        <a:spcAft>
                          <a:spcPts val="0"/>
                        </a:spcAft>
                      </a:pPr>
                      <a:r>
                        <a:rPr lang="en-GB" sz="1200" dirty="0">
                          <a:effectLst/>
                        </a:rPr>
                        <a:t>Action to be taken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hMerge="1">
                  <a:txBody>
                    <a:bodyPr/>
                    <a:lstStyle/>
                    <a:p>
                      <a:endParaRPr lang="en-GB"/>
                    </a:p>
                  </a:txBody>
                  <a:tcPr/>
                </a:tc>
                <a:tc>
                  <a:txBody>
                    <a:bodyPr/>
                    <a:lstStyle/>
                    <a:p>
                      <a:pPr>
                        <a:lnSpc>
                          <a:spcPct val="107000"/>
                        </a:lnSpc>
                        <a:spcAft>
                          <a:spcPts val="0"/>
                        </a:spcAft>
                      </a:pPr>
                      <a:r>
                        <a:rPr lang="en-GB" sz="1200" dirty="0">
                          <a:effectLst/>
                        </a:rPr>
                        <a:t>Additional interventions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extLst>
                  <a:ext uri="{0D108BD9-81ED-4DB2-BD59-A6C34878D82A}">
                    <a16:rowId xmlns:a16="http://schemas.microsoft.com/office/drawing/2014/main" val="3480042366"/>
                  </a:ext>
                </a:extLst>
              </a:tr>
              <a:tr h="1650696">
                <a:tc>
                  <a:txBody>
                    <a:bodyPr/>
                    <a:lstStyle/>
                    <a:p>
                      <a:pPr>
                        <a:lnSpc>
                          <a:spcPct val="107000"/>
                        </a:lnSpc>
                        <a:spcAft>
                          <a:spcPts val="0"/>
                        </a:spcAft>
                      </a:pPr>
                      <a:r>
                        <a:rPr lang="en-GB" sz="1050" dirty="0">
                          <a:effectLst/>
                        </a:rPr>
                        <a:t>High-risk community</a:t>
                      </a:r>
                      <a:endParaRPr lang="fr-F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&gt;=50% by parasitological methods (intestinal and urogenital schistosomiasis) </a:t>
                      </a:r>
                      <a:endParaRPr lang="fr-FR" sz="1200" dirty="0">
                        <a:effectLst/>
                      </a:endParaRPr>
                    </a:p>
                    <a:p>
                      <a:pPr algn="l">
                        <a:lnSpc>
                          <a:spcPct val="107000"/>
                        </a:lnSpc>
                        <a:spcAft>
                          <a:spcPts val="0"/>
                        </a:spcAft>
                      </a:pPr>
                      <a:r>
                        <a:rPr lang="en-GB" sz="1200" dirty="0">
                          <a:effectLst/>
                        </a:rPr>
                        <a:t>or</a:t>
                      </a:r>
                      <a:endParaRPr lang="fr-FR" sz="1200" dirty="0">
                        <a:effectLst/>
                      </a:endParaRPr>
                    </a:p>
                    <a:p>
                      <a:pPr algn="l">
                        <a:lnSpc>
                          <a:spcPct val="107000"/>
                        </a:lnSpc>
                        <a:spcAft>
                          <a:spcPts val="0"/>
                        </a:spcAft>
                      </a:pPr>
                      <a:r>
                        <a:rPr lang="en-GB" sz="1200" dirty="0">
                          <a:effectLst/>
                        </a:rPr>
                        <a:t>&gt;= 30% if based on questionnaires for history of haematuria        </a:t>
                      </a:r>
                      <a:endParaRPr lang="fr-FR" sz="1200" dirty="0">
                        <a:effectLst/>
                      </a:endParaRPr>
                    </a:p>
                    <a:p>
                      <a:pPr algn="l">
                        <a:lnSpc>
                          <a:spcPct val="107000"/>
                        </a:lnSpc>
                        <a:spcAft>
                          <a:spcPts val="0"/>
                        </a:spcAft>
                      </a:pPr>
                      <a:r>
                        <a:rPr lang="en-GB" sz="1200" dirty="0">
                          <a:effectLst/>
                        </a:rPr>
                        <a:t>or </a:t>
                      </a:r>
                      <a:endParaRPr lang="fr-FR" sz="1200" dirty="0">
                        <a:effectLst/>
                      </a:endParaRPr>
                    </a:p>
                    <a:p>
                      <a:pPr algn="l">
                        <a:lnSpc>
                          <a:spcPct val="107000"/>
                        </a:lnSpc>
                        <a:spcAft>
                          <a:spcPts val="0"/>
                        </a:spcAft>
                      </a:pPr>
                      <a:r>
                        <a:rPr lang="en-GB" sz="1200" dirty="0">
                          <a:effectLst/>
                        </a:rPr>
                        <a:t>&gt;= 60% by CCA in S. mansoni endemic areas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Treat all school-age children (enrolled and not enrolled) once a year</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Also treat adults considered to be at risk (from special groups to entire communities living in endemic areas)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Water, sanitation Improve, hygiene education (WASH)</a:t>
                      </a:r>
                      <a:endParaRPr lang="fr-FR" sz="1200" dirty="0">
                        <a:effectLst/>
                      </a:endParaRPr>
                    </a:p>
                    <a:p>
                      <a:pPr indent="228600" algn="l">
                        <a:lnSpc>
                          <a:spcPct val="107000"/>
                        </a:lnSpc>
                        <a:spcAft>
                          <a:spcPts val="0"/>
                        </a:spcAft>
                      </a:pPr>
                      <a:r>
                        <a:rPr lang="en-GB" sz="1200" dirty="0">
                          <a:effectLst/>
                        </a:rPr>
                        <a:t>snail  control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tc>
                <a:extLst>
                  <a:ext uri="{0D108BD9-81ED-4DB2-BD59-A6C34878D82A}">
                    <a16:rowId xmlns:a16="http://schemas.microsoft.com/office/drawing/2014/main" val="2886584884"/>
                  </a:ext>
                </a:extLst>
              </a:tr>
              <a:tr h="1621120">
                <a:tc>
                  <a:txBody>
                    <a:bodyPr/>
                    <a:lstStyle/>
                    <a:p>
                      <a:pPr>
                        <a:lnSpc>
                          <a:spcPct val="107000"/>
                        </a:lnSpc>
                        <a:spcAft>
                          <a:spcPts val="0"/>
                        </a:spcAft>
                      </a:pPr>
                      <a:r>
                        <a:rPr lang="en-GB" sz="1050">
                          <a:effectLst/>
                        </a:rPr>
                        <a:t>Moderate-risk community</a:t>
                      </a:r>
                      <a:endParaRPr lang="fr-FR"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a:effectLst/>
                        </a:rPr>
                        <a:t>&gt;=10% but &lt;50% by parasitological methods (intestinal and urogenital schistosomiasis)</a:t>
                      </a:r>
                      <a:endParaRPr lang="fr-FR" sz="1200">
                        <a:effectLst/>
                      </a:endParaRPr>
                    </a:p>
                    <a:p>
                      <a:pPr algn="l">
                        <a:lnSpc>
                          <a:spcPct val="107000"/>
                        </a:lnSpc>
                        <a:spcAft>
                          <a:spcPts val="0"/>
                        </a:spcAft>
                      </a:pPr>
                      <a:r>
                        <a:rPr lang="en-GB" sz="1200">
                          <a:effectLst/>
                        </a:rPr>
                        <a:t>Or</a:t>
                      </a:r>
                      <a:endParaRPr lang="fr-FR" sz="1200">
                        <a:effectLst/>
                      </a:endParaRPr>
                    </a:p>
                    <a:p>
                      <a:pPr algn="l">
                        <a:lnSpc>
                          <a:spcPct val="107000"/>
                        </a:lnSpc>
                        <a:spcAft>
                          <a:spcPts val="0"/>
                        </a:spcAft>
                      </a:pPr>
                      <a:r>
                        <a:rPr lang="en-GB" sz="1200">
                          <a:effectLst/>
                        </a:rPr>
                        <a:t>&lt;30% by questionnaire for history of haematuria</a:t>
                      </a:r>
                      <a:endParaRPr lang="fr-FR" sz="1200">
                        <a:effectLst/>
                      </a:endParaRPr>
                    </a:p>
                    <a:p>
                      <a:pPr algn="l">
                        <a:lnSpc>
                          <a:spcPct val="107000"/>
                        </a:lnSpc>
                        <a:spcAft>
                          <a:spcPts val="0"/>
                        </a:spcAft>
                      </a:pPr>
                      <a:r>
                        <a:rPr lang="en-GB" sz="1200">
                          <a:effectLst/>
                        </a:rPr>
                        <a:t>Or</a:t>
                      </a:r>
                      <a:endParaRPr lang="fr-FR" sz="1200">
                        <a:effectLst/>
                      </a:endParaRPr>
                    </a:p>
                    <a:p>
                      <a:pPr algn="l">
                        <a:lnSpc>
                          <a:spcPct val="107000"/>
                        </a:lnSpc>
                        <a:spcAft>
                          <a:spcPts val="0"/>
                        </a:spcAft>
                      </a:pPr>
                      <a:r>
                        <a:rPr lang="en-GB" sz="1200">
                          <a:effectLst/>
                        </a:rPr>
                        <a:t>&gt;=15%but &lt;60% by CCA in S. mansoni endemic areas</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Treat all school-age children (enrolled and not enrolled) once every 2 years (essentially treat 50% of this age group each year)</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Also treat adults considered to be at risk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Water, sanitation and hygiene education (WASH) </a:t>
                      </a:r>
                      <a:endParaRPr lang="fr-FR" sz="1200" dirty="0">
                        <a:effectLst/>
                      </a:endParaRPr>
                    </a:p>
                    <a:p>
                      <a:pPr indent="228600" algn="l">
                        <a:lnSpc>
                          <a:spcPct val="107000"/>
                        </a:lnSpc>
                        <a:spcAft>
                          <a:spcPts val="0"/>
                        </a:spcAft>
                      </a:pPr>
                      <a:r>
                        <a:rPr lang="en-GB" sz="1200" dirty="0">
                          <a:effectLst/>
                        </a:rPr>
                        <a:t> </a:t>
                      </a:r>
                      <a:endParaRPr lang="fr-FR" sz="1200" dirty="0">
                        <a:effectLst/>
                      </a:endParaRPr>
                    </a:p>
                    <a:p>
                      <a:pPr algn="l">
                        <a:lnSpc>
                          <a:spcPct val="107000"/>
                        </a:lnSpc>
                        <a:spcAft>
                          <a:spcPts val="0"/>
                        </a:spcAft>
                      </a:pPr>
                      <a:r>
                        <a:rPr lang="en-GB" sz="1200" dirty="0">
                          <a:effectLst/>
                        </a:rPr>
                        <a:t>snail  control</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tc>
                <a:extLst>
                  <a:ext uri="{0D108BD9-81ED-4DB2-BD59-A6C34878D82A}">
                    <a16:rowId xmlns:a16="http://schemas.microsoft.com/office/drawing/2014/main" val="3182105440"/>
                  </a:ext>
                </a:extLst>
              </a:tr>
              <a:tr h="1413995">
                <a:tc>
                  <a:txBody>
                    <a:bodyPr/>
                    <a:lstStyle/>
                    <a:p>
                      <a:pPr indent="228600">
                        <a:lnSpc>
                          <a:spcPct val="107000"/>
                        </a:lnSpc>
                        <a:spcAft>
                          <a:spcPts val="0"/>
                        </a:spcAft>
                      </a:pPr>
                      <a:r>
                        <a:rPr lang="en-GB" sz="1050" dirty="0">
                          <a:effectLst/>
                        </a:rPr>
                        <a:t> </a:t>
                      </a:r>
                      <a:endParaRPr lang="fr-FR" sz="1050" dirty="0">
                        <a:effectLst/>
                      </a:endParaRPr>
                    </a:p>
                    <a:p>
                      <a:pPr>
                        <a:lnSpc>
                          <a:spcPct val="107000"/>
                        </a:lnSpc>
                        <a:spcAft>
                          <a:spcPts val="0"/>
                        </a:spcAft>
                      </a:pPr>
                      <a:r>
                        <a:rPr lang="en-GB" sz="1050" dirty="0">
                          <a:effectLst/>
                        </a:rPr>
                        <a:t>Low-risk community</a:t>
                      </a:r>
                      <a:endParaRPr lang="fr-F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&lt;10% by parasitological methods (intestinal and urogenital schistosomiasis)</a:t>
                      </a:r>
                      <a:endParaRPr lang="fr-FR" sz="1200" dirty="0">
                        <a:effectLst/>
                      </a:endParaRPr>
                    </a:p>
                    <a:p>
                      <a:pPr algn="l">
                        <a:lnSpc>
                          <a:spcPct val="107000"/>
                        </a:lnSpc>
                        <a:spcAft>
                          <a:spcPts val="0"/>
                        </a:spcAft>
                      </a:pPr>
                      <a:r>
                        <a:rPr lang="en-GB" sz="1200" dirty="0">
                          <a:effectLst/>
                        </a:rPr>
                        <a:t>Or </a:t>
                      </a:r>
                      <a:endParaRPr lang="fr-FR" sz="1200" dirty="0">
                        <a:effectLst/>
                      </a:endParaRPr>
                    </a:p>
                    <a:p>
                      <a:pPr algn="l">
                        <a:lnSpc>
                          <a:spcPct val="107000"/>
                        </a:lnSpc>
                        <a:spcAft>
                          <a:spcPts val="0"/>
                        </a:spcAft>
                      </a:pPr>
                      <a:r>
                        <a:rPr lang="en-GB" sz="1200" dirty="0">
                          <a:effectLst/>
                        </a:rPr>
                        <a:t>&lt;15% by CCA in S. mansoni endemic areas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a:effectLst/>
                        </a:rPr>
                        <a:t>Treat all school-age children (enrolled and not enrolled) twice during their primary schooling age (treat at least 33% of this age group each year)</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Praziquantel should be available in dispensaries and clinics for treatment of symptomatic  cases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Water, sanitation and hygiene education (WASH) </a:t>
                      </a:r>
                      <a:endParaRPr lang="fr-FR" sz="1200" dirty="0">
                        <a:effectLst/>
                      </a:endParaRPr>
                    </a:p>
                    <a:p>
                      <a:pPr indent="228600" algn="l">
                        <a:lnSpc>
                          <a:spcPct val="107000"/>
                        </a:lnSpc>
                        <a:spcAft>
                          <a:spcPts val="0"/>
                        </a:spcAft>
                      </a:pPr>
                      <a:r>
                        <a:rPr lang="en-GB" sz="1200" dirty="0">
                          <a:effectLst/>
                        </a:rPr>
                        <a:t> </a:t>
                      </a:r>
                      <a:endParaRPr lang="fr-FR" sz="1200" dirty="0">
                        <a:effectLst/>
                      </a:endParaRPr>
                    </a:p>
                    <a:p>
                      <a:pPr algn="l">
                        <a:lnSpc>
                          <a:spcPct val="107000"/>
                        </a:lnSpc>
                        <a:spcAft>
                          <a:spcPts val="0"/>
                        </a:spcAft>
                      </a:pPr>
                      <a:r>
                        <a:rPr lang="en-GB" sz="1200" dirty="0">
                          <a:effectLst/>
                        </a:rPr>
                        <a:t>snail  control</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tc>
                <a:extLst>
                  <a:ext uri="{0D108BD9-81ED-4DB2-BD59-A6C34878D82A}">
                    <a16:rowId xmlns:a16="http://schemas.microsoft.com/office/drawing/2014/main" val="2236355560"/>
                  </a:ext>
                </a:extLst>
              </a:tr>
            </a:tbl>
          </a:graphicData>
        </a:graphic>
      </p:graphicFrame>
    </p:spTree>
    <p:extLst>
      <p:ext uri="{BB962C8B-B14F-4D97-AF65-F5344CB8AC3E}">
        <p14:creationId xmlns:p14="http://schemas.microsoft.com/office/powerpoint/2010/main" val="3211769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Title 1">
            <a:extLst>
              <a:ext uri="{FF2B5EF4-FFF2-40B4-BE49-F238E27FC236}">
                <a16:creationId xmlns:a16="http://schemas.microsoft.com/office/drawing/2014/main" id="{F851C5DA-9620-48BA-8E40-902CEA48E1FC}"/>
              </a:ext>
            </a:extLst>
          </p:cNvPr>
          <p:cNvSpPr>
            <a:spLocks noGrp="1"/>
          </p:cNvSpPr>
          <p:nvPr>
            <p:ph type="title"/>
          </p:nvPr>
        </p:nvSpPr>
        <p:spPr>
          <a:xfrm>
            <a:off x="1367786" y="304155"/>
            <a:ext cx="9958754" cy="864961"/>
          </a:xfrm>
        </p:spPr>
        <p:txBody>
          <a:bodyPr>
            <a:normAutofit/>
          </a:bodyPr>
          <a:lstStyle/>
          <a:p>
            <a:pPr algn="l"/>
            <a:r>
              <a:rPr lang="fr-FR" sz="4000" b="1" dirty="0"/>
              <a:t>Output Data –E</a:t>
            </a:r>
            <a:r>
              <a:rPr lang="en-US" sz="4000" dirty="0"/>
              <a:t>ndemicity Categories</a:t>
            </a:r>
            <a:endParaRPr lang="fr-FR" sz="4000" b="1" dirty="0"/>
          </a:p>
        </p:txBody>
      </p:sp>
      <p:sp>
        <p:nvSpPr>
          <p:cNvPr id="15" name="Content Placeholder 2">
            <a:extLst>
              <a:ext uri="{FF2B5EF4-FFF2-40B4-BE49-F238E27FC236}">
                <a16:creationId xmlns:a16="http://schemas.microsoft.com/office/drawing/2014/main" id="{092066D8-5BC3-4F38-B00E-C283AB0DF3F5}"/>
              </a:ext>
            </a:extLst>
          </p:cNvPr>
          <p:cNvSpPr>
            <a:spLocks noGrp="1"/>
          </p:cNvSpPr>
          <p:nvPr>
            <p:ph idx="1"/>
          </p:nvPr>
        </p:nvSpPr>
        <p:spPr>
          <a:xfrm>
            <a:off x="1257552" y="1332578"/>
            <a:ext cx="10339753" cy="4678345"/>
          </a:xfrm>
        </p:spPr>
        <p:txBody>
          <a:bodyPr>
            <a:normAutofit/>
          </a:bodyPr>
          <a:lstStyle/>
          <a:p>
            <a:r>
              <a:rPr lang="en-US" sz="2800" dirty="0"/>
              <a:t>Classification of endemicity category of IUs and sub-IUs</a:t>
            </a:r>
          </a:p>
          <a:p>
            <a:pPr lvl="2"/>
            <a:r>
              <a:rPr lang="en-US" sz="2800" dirty="0"/>
              <a:t>Endemicity category are classified as:</a:t>
            </a:r>
          </a:p>
          <a:p>
            <a:pPr lvl="3"/>
            <a:r>
              <a:rPr lang="en-US" sz="2400" dirty="0"/>
              <a:t>Non endemic</a:t>
            </a:r>
          </a:p>
          <a:p>
            <a:pPr lvl="3"/>
            <a:r>
              <a:rPr lang="en-US" sz="2400" dirty="0"/>
              <a:t>Low endemicity</a:t>
            </a:r>
          </a:p>
          <a:p>
            <a:pPr lvl="3"/>
            <a:r>
              <a:rPr lang="en-US" sz="2400" dirty="0"/>
              <a:t>Moderate endemicity</a:t>
            </a:r>
          </a:p>
          <a:p>
            <a:pPr lvl="3"/>
            <a:r>
              <a:rPr lang="en-US" sz="2400" dirty="0"/>
              <a:t>High endemicity</a:t>
            </a:r>
          </a:p>
          <a:p>
            <a:pPr lvl="3"/>
            <a:r>
              <a:rPr lang="en-US" sz="2400" dirty="0"/>
              <a:t>Unknown endemicity</a:t>
            </a:r>
          </a:p>
        </p:txBody>
      </p:sp>
    </p:spTree>
    <p:extLst>
      <p:ext uri="{BB962C8B-B14F-4D97-AF65-F5344CB8AC3E}">
        <p14:creationId xmlns:p14="http://schemas.microsoft.com/office/powerpoint/2010/main" val="4162147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402372" y="517021"/>
            <a:ext cx="10099431" cy="672832"/>
          </a:xfrm>
        </p:spPr>
        <p:txBody>
          <a:bodyPr>
            <a:noAutofit/>
          </a:bodyPr>
          <a:lstStyle/>
          <a:p>
            <a:pPr algn="l"/>
            <a:r>
              <a:rPr lang="en-GB" sz="4000" dirty="0"/>
              <a:t>Output – Sub-IU Final Endemicity</a:t>
            </a:r>
            <a:endParaRPr lang="fr-FR" sz="4000" b="1" dirty="0"/>
          </a:p>
        </p:txBody>
      </p:sp>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359875" y="1603257"/>
            <a:ext cx="10184424" cy="3857017"/>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a:lnSpc>
                <a:spcPct val="100000"/>
              </a:lnSpc>
              <a:buFont typeface="Arial" panose="020B0604020202020204" pitchFamily="34" charset="0"/>
              <a:buChar char="•"/>
            </a:pPr>
            <a:r>
              <a:rPr lang="en-GB" sz="3200" dirty="0"/>
              <a:t>Final endemicity of the sub-IU is determined using the Final Decision Tree</a:t>
            </a:r>
          </a:p>
          <a:p>
            <a:pPr>
              <a:lnSpc>
                <a:spcPct val="100000"/>
              </a:lnSpc>
              <a:buFont typeface="Arial" panose="020B0604020202020204" pitchFamily="34" charset="0"/>
              <a:buChar char="•"/>
            </a:pPr>
            <a:r>
              <a:rPr lang="en-GB" sz="2800" dirty="0"/>
              <a:t>The value may be one of the followings:</a:t>
            </a:r>
          </a:p>
          <a:p>
            <a:pPr lvl="1">
              <a:buFont typeface="Arial" panose="020B0604020202020204" pitchFamily="34" charset="0"/>
              <a:buChar char="•"/>
            </a:pPr>
            <a:r>
              <a:rPr lang="en-GB" sz="2400" dirty="0"/>
              <a:t>Endemicity category obtained for the IU</a:t>
            </a:r>
          </a:p>
          <a:p>
            <a:pPr lvl="1">
              <a:buFont typeface="Arial" panose="020B0604020202020204" pitchFamily="34" charset="0"/>
              <a:buChar char="•"/>
            </a:pPr>
            <a:r>
              <a:rPr lang="en-GB" sz="2400" dirty="0"/>
              <a:t>Endemicity category obtained for the sub-IU</a:t>
            </a:r>
          </a:p>
          <a:p>
            <a:pPr lvl="1">
              <a:buFont typeface="Arial" panose="020B0604020202020204" pitchFamily="34" charset="0"/>
              <a:buChar char="•"/>
            </a:pPr>
            <a:r>
              <a:rPr lang="en-GB" sz="2400" dirty="0"/>
              <a:t>Endemicity category obtained from a neighbouring sub-IU</a:t>
            </a:r>
          </a:p>
          <a:p>
            <a:pPr lvl="1">
              <a:buFont typeface="Arial" panose="020B0604020202020204" pitchFamily="34" charset="0"/>
              <a:buChar char="•"/>
            </a:pPr>
            <a:r>
              <a:rPr lang="en-GB" sz="2400" dirty="0"/>
              <a:t>Endemicity category reported for the last PZQ Request</a:t>
            </a:r>
          </a:p>
          <a:p>
            <a:pPr>
              <a:lnSpc>
                <a:spcPct val="100000"/>
              </a:lnSpc>
              <a:buFont typeface="Arial" panose="020B0604020202020204" pitchFamily="34" charset="0"/>
              <a:buChar char="•"/>
            </a:pPr>
            <a:endParaRPr lang="en-GB" sz="4000" dirty="0"/>
          </a:p>
        </p:txBody>
      </p:sp>
    </p:spTree>
    <p:extLst>
      <p:ext uri="{BB962C8B-B14F-4D97-AF65-F5344CB8AC3E}">
        <p14:creationId xmlns:p14="http://schemas.microsoft.com/office/powerpoint/2010/main" val="98148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CAFC-1535-456E-9AD3-BB31F20AF2FB}"/>
              </a:ext>
            </a:extLst>
          </p:cNvPr>
          <p:cNvSpPr>
            <a:spLocks noGrp="1"/>
          </p:cNvSpPr>
          <p:nvPr>
            <p:ph type="title"/>
          </p:nvPr>
        </p:nvSpPr>
        <p:spPr>
          <a:xfrm>
            <a:off x="1246589" y="2496977"/>
            <a:ext cx="9698822" cy="1238270"/>
          </a:xfrm>
        </p:spPr>
        <p:txBody>
          <a:bodyPr/>
          <a:lstStyle/>
          <a:p>
            <a:r>
              <a:rPr lang="en-US" dirty="0"/>
              <a:t>NTDs in the context of the </a:t>
            </a:r>
            <a:r>
              <a:rPr lang="en-US" dirty="0" err="1"/>
              <a:t>Covid</a:t>
            </a:r>
            <a:r>
              <a:rPr lang="en-US" dirty="0"/>
              <a:t> 19 </a:t>
            </a:r>
            <a:endParaRPr lang="en-GB" dirty="0"/>
          </a:p>
        </p:txBody>
      </p:sp>
    </p:spTree>
    <p:extLst>
      <p:ext uri="{BB962C8B-B14F-4D97-AF65-F5344CB8AC3E}">
        <p14:creationId xmlns:p14="http://schemas.microsoft.com/office/powerpoint/2010/main" val="1933811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402372" y="517021"/>
            <a:ext cx="10099431" cy="672832"/>
          </a:xfrm>
        </p:spPr>
        <p:txBody>
          <a:bodyPr>
            <a:noAutofit/>
          </a:bodyPr>
          <a:lstStyle/>
          <a:p>
            <a:pPr algn="l"/>
            <a:r>
              <a:rPr lang="en-GB" sz="4000" dirty="0"/>
              <a:t>Output – Sub-IU Final Endemicity</a:t>
            </a:r>
            <a:endParaRPr lang="fr-FR" sz="4000" b="1" dirty="0"/>
          </a:p>
        </p:txBody>
      </p:sp>
      <p:graphicFrame>
        <p:nvGraphicFramePr>
          <p:cNvPr id="2" name="Table 1">
            <a:extLst>
              <a:ext uri="{FF2B5EF4-FFF2-40B4-BE49-F238E27FC236}">
                <a16:creationId xmlns:a16="http://schemas.microsoft.com/office/drawing/2014/main" id="{ACF4FFF7-21CC-4ECA-A95A-FD8A0FA41163}"/>
              </a:ext>
            </a:extLst>
          </p:cNvPr>
          <p:cNvGraphicFramePr>
            <a:graphicFrameLocks noGrp="1"/>
          </p:cNvGraphicFramePr>
          <p:nvPr>
            <p:extLst/>
          </p:nvPr>
        </p:nvGraphicFramePr>
        <p:xfrm>
          <a:off x="1160753" y="1436914"/>
          <a:ext cx="10491316" cy="4615546"/>
        </p:xfrm>
        <a:graphic>
          <a:graphicData uri="http://schemas.openxmlformats.org/drawingml/2006/table">
            <a:tbl>
              <a:tblPr>
                <a:tableStyleId>{5C22544A-7EE6-4342-B048-85BDC9FD1C3A}</a:tableStyleId>
              </a:tblPr>
              <a:tblGrid>
                <a:gridCol w="624504">
                  <a:extLst>
                    <a:ext uri="{9D8B030D-6E8A-4147-A177-3AD203B41FA5}">
                      <a16:colId xmlns:a16="http://schemas.microsoft.com/office/drawing/2014/main" val="2614259403"/>
                    </a:ext>
                  </a:extLst>
                </a:gridCol>
                <a:gridCol w="679269">
                  <a:extLst>
                    <a:ext uri="{9D8B030D-6E8A-4147-A177-3AD203B41FA5}">
                      <a16:colId xmlns:a16="http://schemas.microsoft.com/office/drawing/2014/main" val="1125390644"/>
                    </a:ext>
                  </a:extLst>
                </a:gridCol>
                <a:gridCol w="1107636">
                  <a:extLst>
                    <a:ext uri="{9D8B030D-6E8A-4147-A177-3AD203B41FA5}">
                      <a16:colId xmlns:a16="http://schemas.microsoft.com/office/drawing/2014/main" val="1886696247"/>
                    </a:ext>
                  </a:extLst>
                </a:gridCol>
                <a:gridCol w="1523879">
                  <a:extLst>
                    <a:ext uri="{9D8B030D-6E8A-4147-A177-3AD203B41FA5}">
                      <a16:colId xmlns:a16="http://schemas.microsoft.com/office/drawing/2014/main" val="4250531429"/>
                    </a:ext>
                  </a:extLst>
                </a:gridCol>
                <a:gridCol w="1645286">
                  <a:extLst>
                    <a:ext uri="{9D8B030D-6E8A-4147-A177-3AD203B41FA5}">
                      <a16:colId xmlns:a16="http://schemas.microsoft.com/office/drawing/2014/main" val="1403068513"/>
                    </a:ext>
                  </a:extLst>
                </a:gridCol>
                <a:gridCol w="1505690">
                  <a:extLst>
                    <a:ext uri="{9D8B030D-6E8A-4147-A177-3AD203B41FA5}">
                      <a16:colId xmlns:a16="http://schemas.microsoft.com/office/drawing/2014/main" val="2655810401"/>
                    </a:ext>
                  </a:extLst>
                </a:gridCol>
                <a:gridCol w="2115615">
                  <a:extLst>
                    <a:ext uri="{9D8B030D-6E8A-4147-A177-3AD203B41FA5}">
                      <a16:colId xmlns:a16="http://schemas.microsoft.com/office/drawing/2014/main" val="3963560821"/>
                    </a:ext>
                  </a:extLst>
                </a:gridCol>
                <a:gridCol w="1289437">
                  <a:extLst>
                    <a:ext uri="{9D8B030D-6E8A-4147-A177-3AD203B41FA5}">
                      <a16:colId xmlns:a16="http://schemas.microsoft.com/office/drawing/2014/main" val="4164144537"/>
                    </a:ext>
                  </a:extLst>
                </a:gridCol>
              </a:tblGrid>
              <a:tr h="582020">
                <a:tc>
                  <a:txBody>
                    <a:bodyPr/>
                    <a:lstStyle/>
                    <a:p>
                      <a:pPr algn="ctr" fontAlgn="ctr"/>
                      <a:r>
                        <a:rPr lang="en-GB" sz="1100" u="none" strike="noStrike" dirty="0">
                          <a:effectLst/>
                        </a:rPr>
                        <a:t>SN</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l" fontAlgn="ctr"/>
                      <a:r>
                        <a:rPr lang="en-GB" sz="1100" u="none" strike="noStrike" dirty="0">
                          <a:effectLst/>
                        </a:rPr>
                        <a:t>District</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l" fontAlgn="ctr"/>
                      <a:r>
                        <a:rPr lang="en-GB" sz="1100" u="none" strike="noStrike" dirty="0">
                          <a:effectLst/>
                        </a:rPr>
                        <a:t>Sub-district</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Endemicity category</a:t>
                      </a:r>
                      <a:br>
                        <a:rPr lang="en-GB" sz="1100" u="none" strike="noStrike" dirty="0">
                          <a:effectLst/>
                        </a:rPr>
                      </a:br>
                      <a:r>
                        <a:rPr lang="en-GB" sz="1100" u="none" strike="noStrike" dirty="0">
                          <a:effectLst/>
                        </a:rPr>
                        <a:t>calculated</a:t>
                      </a:r>
                      <a:br>
                        <a:rPr lang="en-GB" sz="1100" u="none" strike="noStrike" dirty="0">
                          <a:effectLst/>
                        </a:rPr>
                      </a:br>
                      <a:r>
                        <a:rPr lang="en-GB" sz="1100" u="none" strike="noStrike" dirty="0">
                          <a:effectLst/>
                        </a:rPr>
                        <a:t>by the IU data</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Endemicity category</a:t>
                      </a:r>
                      <a:br>
                        <a:rPr lang="en-GB" sz="1100" u="none" strike="noStrike" dirty="0">
                          <a:effectLst/>
                        </a:rPr>
                      </a:br>
                      <a:r>
                        <a:rPr lang="en-GB" sz="1100" u="none" strike="noStrike" dirty="0">
                          <a:effectLst/>
                        </a:rPr>
                        <a:t>reported by the latest JRSM</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Endemicity category calculated by the sub-IU data</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Final Decision </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Final Endemicity Category</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660540607"/>
                  </a:ext>
                </a:extLst>
              </a:tr>
              <a:tr h="250022">
                <a:tc>
                  <a:txBody>
                    <a:bodyPr/>
                    <a:lstStyle/>
                    <a:p>
                      <a:pPr algn="ctr" fontAlgn="ctr"/>
                      <a:r>
                        <a:rPr lang="en-GB" sz="1100" u="none" strike="noStrike" dirty="0">
                          <a:effectLst/>
                        </a:rPr>
                        <a:t>171</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District 01</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01</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2. Use IU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01878030"/>
                  </a:ext>
                </a:extLst>
              </a:tr>
              <a:tr h="250022">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02</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1. Use sub-IU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87872163"/>
                  </a:ext>
                </a:extLst>
              </a:tr>
              <a:tr h="250022">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03</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Unknown</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4. Use highest adjacent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35742219"/>
                  </a:ext>
                </a:extLst>
              </a:tr>
              <a:tr h="250022">
                <a:tc>
                  <a:txBody>
                    <a:bodyPr/>
                    <a:lstStyle/>
                    <a:p>
                      <a:pPr algn="ctr" fontAlgn="ctr"/>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04</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Unknown</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72744419"/>
                  </a:ext>
                </a:extLst>
              </a:tr>
              <a:tr h="250022">
                <a:tc>
                  <a:txBody>
                    <a:bodyPr/>
                    <a:lstStyle/>
                    <a:p>
                      <a:pPr algn="ctr" fontAlgn="ctr"/>
                      <a:r>
                        <a:rPr lang="en-GB" sz="1100" u="none" strike="noStrike">
                          <a:effectLst/>
                        </a:rPr>
                        <a:t>4</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05</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24983104"/>
                  </a:ext>
                </a:extLst>
              </a:tr>
              <a:tr h="250022">
                <a:tc>
                  <a:txBody>
                    <a:bodyPr/>
                    <a:lstStyle/>
                    <a:p>
                      <a:pPr algn="ctr" fontAlgn="ctr"/>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06</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5446997"/>
                  </a:ext>
                </a:extLst>
              </a:tr>
              <a:tr h="391620">
                <a:tc>
                  <a:txBody>
                    <a:bodyPr/>
                    <a:lstStyle/>
                    <a:p>
                      <a:pPr algn="ctr" fontAlgn="ctr"/>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07</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34429989"/>
                  </a:ext>
                </a:extLst>
              </a:tr>
              <a:tr h="250022">
                <a:tc>
                  <a:txBody>
                    <a:bodyPr/>
                    <a:lstStyle/>
                    <a:p>
                      <a:pPr algn="ctr" fontAlgn="ctr"/>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08</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24103952"/>
                  </a:ext>
                </a:extLst>
              </a:tr>
              <a:tr h="250022">
                <a:tc>
                  <a:txBody>
                    <a:bodyPr/>
                    <a:lstStyle/>
                    <a:p>
                      <a:pPr algn="ctr" fontAlgn="ctr"/>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09</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6003672"/>
                  </a:ext>
                </a:extLst>
              </a:tr>
              <a:tr h="250022">
                <a:tc>
                  <a:txBody>
                    <a:bodyPr/>
                    <a:lstStyle/>
                    <a:p>
                      <a:pPr algn="ctr" fontAlgn="ctr"/>
                      <a:r>
                        <a:rPr lang="en-GB" sz="1100" u="none" strike="noStrike">
                          <a:effectLst/>
                        </a:rPr>
                        <a:t>9</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10</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46996585"/>
                  </a:ext>
                </a:extLst>
              </a:tr>
              <a:tr h="250022">
                <a:tc>
                  <a:txBody>
                    <a:bodyPr/>
                    <a:lstStyle/>
                    <a:p>
                      <a:pPr algn="ctr" fontAlgn="ctr"/>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11</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66651930"/>
                  </a:ext>
                </a:extLst>
              </a:tr>
              <a:tr h="250022">
                <a:tc>
                  <a:txBody>
                    <a:bodyPr/>
                    <a:lstStyle/>
                    <a:p>
                      <a:pPr algn="ctr" fontAlgn="ctr"/>
                      <a:r>
                        <a:rPr lang="en-GB" sz="1100" u="none" strike="noStrike">
                          <a:effectLst/>
                        </a:rPr>
                        <a:t>11</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12</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Low</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Low</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47269667"/>
                  </a:ext>
                </a:extLst>
              </a:tr>
              <a:tr h="250022">
                <a:tc>
                  <a:txBody>
                    <a:bodyPr/>
                    <a:lstStyle/>
                    <a:p>
                      <a:pPr algn="ctr" fontAlgn="ctr"/>
                      <a:r>
                        <a:rPr lang="en-GB" sz="1100" u="none" strike="noStrike">
                          <a:effectLst/>
                        </a:rPr>
                        <a:t>12</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13</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High</a:t>
                      </a:r>
                      <a:endParaRPr lang="en-GB"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9830850"/>
                  </a:ext>
                </a:extLst>
              </a:tr>
              <a:tr h="391620">
                <a:tc>
                  <a:txBody>
                    <a:bodyPr/>
                    <a:lstStyle/>
                    <a:p>
                      <a:pPr algn="ctr" fontAlgn="ctr"/>
                      <a:r>
                        <a:rPr lang="en-GB" sz="1100" u="none" strike="noStrike">
                          <a:effectLst/>
                        </a:rPr>
                        <a:t>13</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14</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1. Use sub-IU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11125903"/>
                  </a:ext>
                </a:extLst>
              </a:tr>
              <a:tr h="250022">
                <a:tc>
                  <a:txBody>
                    <a:bodyPr/>
                    <a:lstStyle/>
                    <a:p>
                      <a:pPr algn="ctr" fontAlgn="ctr"/>
                      <a:r>
                        <a:rPr lang="en-GB" sz="1100" u="none" strike="noStrike">
                          <a:effectLst/>
                        </a:rPr>
                        <a:t>14</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15</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1. Use sub-IU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High</a:t>
                      </a:r>
                      <a:endParaRPr lang="en-GB"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22039120"/>
                  </a:ext>
                </a:extLst>
              </a:tr>
            </a:tbl>
          </a:graphicData>
        </a:graphic>
      </p:graphicFrame>
      <p:sp>
        <p:nvSpPr>
          <p:cNvPr id="3" name="Rectangle 2">
            <a:extLst>
              <a:ext uri="{FF2B5EF4-FFF2-40B4-BE49-F238E27FC236}">
                <a16:creationId xmlns:a16="http://schemas.microsoft.com/office/drawing/2014/main" id="{C36F6BBD-F930-4ED1-9F85-597E2FACCF1E}"/>
              </a:ext>
            </a:extLst>
          </p:cNvPr>
          <p:cNvSpPr/>
          <p:nvPr/>
        </p:nvSpPr>
        <p:spPr>
          <a:xfrm>
            <a:off x="3544389" y="1436913"/>
            <a:ext cx="1541417" cy="4641669"/>
          </a:xfrm>
          <a:prstGeom prst="rect">
            <a:avLst/>
          </a:prstGeom>
          <a:noFill/>
          <a:ln w="28575">
            <a:solidFill>
              <a:schemeClr val="tx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B501082-2952-41D9-9E76-578D529EDEEB}"/>
              </a:ext>
            </a:extLst>
          </p:cNvPr>
          <p:cNvSpPr/>
          <p:nvPr/>
        </p:nvSpPr>
        <p:spPr>
          <a:xfrm>
            <a:off x="5117207" y="1423852"/>
            <a:ext cx="1541417" cy="4641669"/>
          </a:xfrm>
          <a:prstGeom prst="rect">
            <a:avLst/>
          </a:prstGeom>
          <a:noFill/>
          <a:ln w="28575">
            <a:solidFill>
              <a:schemeClr val="accent6">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91750BA-FF8A-4761-8F7D-0562251CFC71}"/>
              </a:ext>
            </a:extLst>
          </p:cNvPr>
          <p:cNvSpPr/>
          <p:nvPr/>
        </p:nvSpPr>
        <p:spPr>
          <a:xfrm>
            <a:off x="6698739" y="1445627"/>
            <a:ext cx="1541417" cy="4641669"/>
          </a:xfrm>
          <a:prstGeom prst="rect">
            <a:avLst/>
          </a:prstGeom>
          <a:noFill/>
          <a:ln w="28575">
            <a:solidFill>
              <a:srgbClr val="92D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222BD53-41B9-4F59-9623-30148AD6C430}"/>
              </a:ext>
            </a:extLst>
          </p:cNvPr>
          <p:cNvSpPr/>
          <p:nvPr/>
        </p:nvSpPr>
        <p:spPr>
          <a:xfrm>
            <a:off x="3535681" y="1442405"/>
            <a:ext cx="1541417"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B88FE62-C037-478F-94B2-9196D884FE80}"/>
              </a:ext>
            </a:extLst>
          </p:cNvPr>
          <p:cNvSpPr/>
          <p:nvPr/>
        </p:nvSpPr>
        <p:spPr>
          <a:xfrm>
            <a:off x="6707441" y="1448911"/>
            <a:ext cx="1541417"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728E851-0908-47F8-88CA-E10EBB5898A9}"/>
              </a:ext>
            </a:extLst>
          </p:cNvPr>
          <p:cNvSpPr/>
          <p:nvPr/>
        </p:nvSpPr>
        <p:spPr>
          <a:xfrm>
            <a:off x="5125915" y="1438052"/>
            <a:ext cx="1541417"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88F2202-A34F-4544-B423-BD742DD1EBE9}"/>
              </a:ext>
            </a:extLst>
          </p:cNvPr>
          <p:cNvSpPr/>
          <p:nvPr/>
        </p:nvSpPr>
        <p:spPr>
          <a:xfrm>
            <a:off x="8262843" y="1431427"/>
            <a:ext cx="2085705" cy="4641669"/>
          </a:xfrm>
          <a:prstGeom prst="rect">
            <a:avLst/>
          </a:prstGeom>
          <a:noFill/>
          <a:ln w="28575">
            <a:solidFill>
              <a:schemeClr val="accent6">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90F8341-E15B-4638-9D2A-52E41445D870}"/>
              </a:ext>
            </a:extLst>
          </p:cNvPr>
          <p:cNvSpPr/>
          <p:nvPr/>
        </p:nvSpPr>
        <p:spPr>
          <a:xfrm>
            <a:off x="10374676" y="1428204"/>
            <a:ext cx="1254704" cy="4641669"/>
          </a:xfrm>
          <a:prstGeom prst="rect">
            <a:avLst/>
          </a:prstGeom>
          <a:noFill/>
          <a:ln w="28575">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8FE09EF-96D8-4D63-80DE-604226DC5B4F}"/>
              </a:ext>
            </a:extLst>
          </p:cNvPr>
          <p:cNvSpPr/>
          <p:nvPr/>
        </p:nvSpPr>
        <p:spPr>
          <a:xfrm>
            <a:off x="10357256" y="1431426"/>
            <a:ext cx="1254704"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CAF977C-9C4E-409C-A24F-103AFFFED1F5}"/>
              </a:ext>
            </a:extLst>
          </p:cNvPr>
          <p:cNvSpPr/>
          <p:nvPr/>
        </p:nvSpPr>
        <p:spPr>
          <a:xfrm>
            <a:off x="8271551" y="1448911"/>
            <a:ext cx="2054309"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185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9" grpId="0" animBg="1"/>
      <p:bldP spid="20" grpId="0" animBg="1"/>
      <p:bldP spid="21" grpId="0" animBg="1"/>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0" name="Title 1">
            <a:extLst>
              <a:ext uri="{FF2B5EF4-FFF2-40B4-BE49-F238E27FC236}">
                <a16:creationId xmlns:a16="http://schemas.microsoft.com/office/drawing/2014/main" id="{DD96AAC1-E9B3-4E57-9930-E3B2DD36CED4}"/>
              </a:ext>
            </a:extLst>
          </p:cNvPr>
          <p:cNvSpPr>
            <a:spLocks noGrp="1"/>
          </p:cNvSpPr>
          <p:nvPr>
            <p:ph type="title"/>
          </p:nvPr>
        </p:nvSpPr>
        <p:spPr>
          <a:xfrm>
            <a:off x="1411458" y="501272"/>
            <a:ext cx="9759462" cy="864961"/>
          </a:xfrm>
        </p:spPr>
        <p:txBody>
          <a:bodyPr>
            <a:noAutofit/>
          </a:bodyPr>
          <a:lstStyle/>
          <a:p>
            <a:pPr algn="l"/>
            <a:r>
              <a:rPr lang="en-US" sz="3200" b="1" dirty="0"/>
              <a:t>Output Data – Calculations of Population Requiring PC</a:t>
            </a:r>
          </a:p>
        </p:txBody>
      </p:sp>
      <p:sp>
        <p:nvSpPr>
          <p:cNvPr id="11" name="Content Placeholder 2">
            <a:extLst>
              <a:ext uri="{FF2B5EF4-FFF2-40B4-BE49-F238E27FC236}">
                <a16:creationId xmlns:a16="http://schemas.microsoft.com/office/drawing/2014/main" id="{47D61159-B7C0-4F8F-BF8A-D0D8C103BF35}"/>
              </a:ext>
            </a:extLst>
          </p:cNvPr>
          <p:cNvSpPr>
            <a:spLocks noGrp="1"/>
          </p:cNvSpPr>
          <p:nvPr>
            <p:ph idx="1"/>
          </p:nvPr>
        </p:nvSpPr>
        <p:spPr>
          <a:xfrm>
            <a:off x="1411458" y="1448284"/>
            <a:ext cx="9759462" cy="3550436"/>
          </a:xfrm>
        </p:spPr>
        <p:txBody>
          <a:bodyPr>
            <a:normAutofit/>
          </a:bodyPr>
          <a:lstStyle/>
          <a:p>
            <a:r>
              <a:rPr lang="en-GB" sz="2600" dirty="0"/>
              <a:t>Estimation of populations and medicines</a:t>
            </a:r>
          </a:p>
          <a:p>
            <a:pPr lvl="2"/>
            <a:r>
              <a:rPr lang="en-GB" sz="2200" dirty="0"/>
              <a:t>According to endemicity category</a:t>
            </a:r>
          </a:p>
          <a:p>
            <a:pPr lvl="3"/>
            <a:r>
              <a:rPr lang="en-GB" sz="1800" dirty="0"/>
              <a:t>Estimation of SAC</a:t>
            </a:r>
          </a:p>
          <a:p>
            <a:pPr lvl="3"/>
            <a:r>
              <a:rPr lang="en-GB" sz="1800" dirty="0"/>
              <a:t>Estimation of adults</a:t>
            </a:r>
          </a:p>
          <a:p>
            <a:pPr lvl="3"/>
            <a:r>
              <a:rPr lang="en-GB" sz="1800" dirty="0"/>
              <a:t>Estimation of PZQ for SAC</a:t>
            </a:r>
          </a:p>
          <a:p>
            <a:pPr lvl="3"/>
            <a:r>
              <a:rPr lang="en-GB" sz="1800" dirty="0"/>
              <a:t>Estimation of PZQ for adults</a:t>
            </a:r>
          </a:p>
        </p:txBody>
      </p:sp>
    </p:spTree>
    <p:extLst>
      <p:ext uri="{BB962C8B-B14F-4D97-AF65-F5344CB8AC3E}">
        <p14:creationId xmlns:p14="http://schemas.microsoft.com/office/powerpoint/2010/main" val="2911281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54368" y="526490"/>
            <a:ext cx="10099431" cy="864961"/>
          </a:xfrm>
        </p:spPr>
        <p:txBody>
          <a:bodyPr>
            <a:noAutofit/>
          </a:bodyPr>
          <a:lstStyle/>
          <a:p>
            <a:pPr algn="l"/>
            <a:r>
              <a:rPr lang="fr-FR" b="1" dirty="0"/>
              <a:t>Output Data - </a:t>
            </a:r>
            <a:r>
              <a:rPr lang="en-GB" dirty="0"/>
              <a:t>Gains of the sub-district level</a:t>
            </a:r>
            <a:endParaRPr lang="fr-FR" b="1" dirty="0"/>
          </a:p>
        </p:txBody>
      </p:sp>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254368" y="1507432"/>
            <a:ext cx="10099431" cy="4336027"/>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a:lnSpc>
                <a:spcPct val="100000"/>
              </a:lnSpc>
            </a:pPr>
            <a:r>
              <a:rPr lang="en-GB" sz="3000" dirty="0"/>
              <a:t>Gains of the sub-district level implementation</a:t>
            </a:r>
          </a:p>
          <a:p>
            <a:pPr lvl="1"/>
            <a:r>
              <a:rPr lang="en-GB" sz="4400" dirty="0"/>
              <a:t> </a:t>
            </a:r>
            <a:r>
              <a:rPr lang="en-GB" sz="2400" dirty="0"/>
              <a:t>Treatment strategy adequacy</a:t>
            </a:r>
            <a:endParaRPr lang="en-GB" sz="3600" dirty="0"/>
          </a:p>
          <a:p>
            <a:pPr lvl="2"/>
            <a:r>
              <a:rPr lang="en-GB" sz="2400" dirty="0"/>
              <a:t>Adequate treatment</a:t>
            </a:r>
          </a:p>
          <a:p>
            <a:pPr lvl="2"/>
            <a:r>
              <a:rPr lang="en-GB" sz="2400" dirty="0"/>
              <a:t>Under treatment</a:t>
            </a:r>
          </a:p>
          <a:p>
            <a:pPr lvl="2"/>
            <a:r>
              <a:rPr lang="en-GB" sz="2400" dirty="0"/>
              <a:t>Over treatment</a:t>
            </a:r>
          </a:p>
          <a:p>
            <a:pPr marL="685783" lvl="2" indent="0">
              <a:buNone/>
            </a:pPr>
            <a:endParaRPr lang="en-GB" sz="3600" dirty="0"/>
          </a:p>
        </p:txBody>
      </p:sp>
    </p:spTree>
    <p:extLst>
      <p:ext uri="{BB962C8B-B14F-4D97-AF65-F5344CB8AC3E}">
        <p14:creationId xmlns:p14="http://schemas.microsoft.com/office/powerpoint/2010/main" val="3441452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54368" y="526490"/>
            <a:ext cx="10099431" cy="864961"/>
          </a:xfrm>
        </p:spPr>
        <p:txBody>
          <a:bodyPr>
            <a:noAutofit/>
          </a:bodyPr>
          <a:lstStyle/>
          <a:p>
            <a:pPr algn="l"/>
            <a:r>
              <a:rPr lang="fr-FR" b="1" dirty="0"/>
              <a:t>Output Data - </a:t>
            </a:r>
            <a:r>
              <a:rPr lang="en-GB" dirty="0"/>
              <a:t>Gains of sub-district level</a:t>
            </a:r>
            <a:endParaRPr lang="fr-FR" b="1" dirty="0"/>
          </a:p>
        </p:txBody>
      </p:sp>
      <p:graphicFrame>
        <p:nvGraphicFramePr>
          <p:cNvPr id="4" name="Content Placeholder 3">
            <a:extLst>
              <a:ext uri="{FF2B5EF4-FFF2-40B4-BE49-F238E27FC236}">
                <a16:creationId xmlns:a16="http://schemas.microsoft.com/office/drawing/2014/main" id="{E36B9B87-0A99-4DC4-968F-967A49117F4E}"/>
              </a:ext>
            </a:extLst>
          </p:cNvPr>
          <p:cNvGraphicFramePr>
            <a:graphicFrameLocks noGrp="1"/>
          </p:cNvGraphicFramePr>
          <p:nvPr>
            <p:ph idx="1"/>
          </p:nvPr>
        </p:nvGraphicFramePr>
        <p:xfrm>
          <a:off x="1324033" y="1427730"/>
          <a:ext cx="5549901" cy="2039859"/>
        </p:xfrm>
        <a:graphic>
          <a:graphicData uri="http://schemas.openxmlformats.org/drawingml/2006/table">
            <a:tbl>
              <a:tblPr/>
              <a:tblGrid>
                <a:gridCol w="1132180">
                  <a:extLst>
                    <a:ext uri="{9D8B030D-6E8A-4147-A177-3AD203B41FA5}">
                      <a16:colId xmlns:a16="http://schemas.microsoft.com/office/drawing/2014/main" val="2529689377"/>
                    </a:ext>
                  </a:extLst>
                </a:gridCol>
                <a:gridCol w="1018010">
                  <a:extLst>
                    <a:ext uri="{9D8B030D-6E8A-4147-A177-3AD203B41FA5}">
                      <a16:colId xmlns:a16="http://schemas.microsoft.com/office/drawing/2014/main" val="296498440"/>
                    </a:ext>
                  </a:extLst>
                </a:gridCol>
                <a:gridCol w="887984">
                  <a:extLst>
                    <a:ext uri="{9D8B030D-6E8A-4147-A177-3AD203B41FA5}">
                      <a16:colId xmlns:a16="http://schemas.microsoft.com/office/drawing/2014/main" val="1119312204"/>
                    </a:ext>
                  </a:extLst>
                </a:gridCol>
                <a:gridCol w="887984">
                  <a:extLst>
                    <a:ext uri="{9D8B030D-6E8A-4147-A177-3AD203B41FA5}">
                      <a16:colId xmlns:a16="http://schemas.microsoft.com/office/drawing/2014/main" val="911371986"/>
                    </a:ext>
                  </a:extLst>
                </a:gridCol>
                <a:gridCol w="849928">
                  <a:extLst>
                    <a:ext uri="{9D8B030D-6E8A-4147-A177-3AD203B41FA5}">
                      <a16:colId xmlns:a16="http://schemas.microsoft.com/office/drawing/2014/main" val="1951583368"/>
                    </a:ext>
                  </a:extLst>
                </a:gridCol>
                <a:gridCol w="773815">
                  <a:extLst>
                    <a:ext uri="{9D8B030D-6E8A-4147-A177-3AD203B41FA5}">
                      <a16:colId xmlns:a16="http://schemas.microsoft.com/office/drawing/2014/main" val="235252473"/>
                    </a:ext>
                  </a:extLst>
                </a:gridCol>
              </a:tblGrid>
              <a:tr h="248542">
                <a:tc gridSpan="6">
                  <a:txBody>
                    <a:bodyPr/>
                    <a:lstStyle/>
                    <a:p>
                      <a:pPr algn="l" fontAlgn="ctr"/>
                      <a:r>
                        <a:rPr lang="en-GB" sz="1600" b="1" i="0" u="none" strike="noStrike" dirty="0">
                          <a:solidFill>
                            <a:srgbClr val="000000"/>
                          </a:solidFill>
                          <a:effectLst/>
                          <a:latin typeface="Calibri" panose="020F0502020204030204" pitchFamily="34" charset="0"/>
                        </a:rPr>
                        <a:t>Changes in Endemicity categories</a:t>
                      </a:r>
                    </a:p>
                  </a:txBody>
                  <a:tcPr marL="0" marR="0" marT="0" marB="0" anchor="ctr">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lnL>
                      <a:noFill/>
                    </a:lnL>
                    <a:lnR>
                      <a:noFill/>
                    </a:lnR>
                    <a:lnT>
                      <a:noFill/>
                    </a:lnT>
                    <a:lnB>
                      <a:noFill/>
                    </a:lnB>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85713761"/>
                  </a:ext>
                </a:extLst>
              </a:tr>
              <a:tr h="170873">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408533"/>
                  </a:ext>
                </a:extLst>
              </a:tr>
              <a:tr h="229850">
                <a:tc rowSpan="2" gridSpan="2">
                  <a:txBody>
                    <a:bodyPr/>
                    <a:lstStyle/>
                    <a:p>
                      <a:pPr algn="l" fontAlgn="ctr"/>
                      <a:r>
                        <a:rPr lang="en-GB" sz="1200" b="1" i="0" u="none" strike="noStrike" dirty="0">
                          <a:solidFill>
                            <a:srgbClr val="000000"/>
                          </a:solidFill>
                          <a:effectLst/>
                          <a:latin typeface="Calibri" panose="020F0502020204030204" pitchFamily="34" charset="0"/>
                        </a:rPr>
                        <a:t>Endemicity category calculated (UI)</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rowSpan="2" hMerge="1">
                  <a:txBody>
                    <a:bodyPr/>
                    <a:lstStyle/>
                    <a:p>
                      <a:endParaRPr lang="en-GB"/>
                    </a:p>
                  </a:txBody>
                  <a:tcPr/>
                </a:tc>
                <a:tc gridSpan="4">
                  <a:txBody>
                    <a:bodyPr/>
                    <a:lstStyle/>
                    <a:p>
                      <a:pPr algn="ctr" fontAlgn="ctr"/>
                      <a:r>
                        <a:rPr lang="en-GB" sz="1200" b="1" i="0" u="none" strike="noStrike" dirty="0">
                          <a:solidFill>
                            <a:srgbClr val="000000"/>
                          </a:solidFill>
                          <a:effectLst/>
                          <a:latin typeface="Calibri" panose="020F0502020204030204" pitchFamily="34" charset="0"/>
                        </a:rPr>
                        <a:t>Endemicity category calculated (sub-IU)</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98593550"/>
                  </a:ext>
                </a:extLst>
              </a:tr>
              <a:tr h="229850">
                <a:tc gridSpan="2" vMerge="1">
                  <a:txBody>
                    <a:bodyPr/>
                    <a:lstStyle/>
                    <a:p>
                      <a:endParaRPr lang="en-GB"/>
                    </a:p>
                  </a:txBody>
                  <a:tcPr/>
                </a:tc>
                <a:tc hMerge="1" vMerge="1">
                  <a:txBody>
                    <a:bodyPr/>
                    <a:lstStyle/>
                    <a:p>
                      <a:endParaRPr lang="en-GB"/>
                    </a:p>
                  </a:txBody>
                  <a:tcPr/>
                </a:tc>
                <a:tc>
                  <a:txBody>
                    <a:bodyPr/>
                    <a:lstStyle/>
                    <a:p>
                      <a:pPr algn="ctr" fontAlgn="ctr"/>
                      <a:r>
                        <a:rPr lang="en-GB" sz="1200" b="1" i="0" u="none" strike="noStrike" dirty="0">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a:solidFill>
                            <a:srgbClr val="000000"/>
                          </a:solidFill>
                          <a:effectLst/>
                          <a:latin typeface="Calibri" panose="020F0502020204030204" pitchFamily="34" charset="0"/>
                        </a:rPr>
                        <a:t>Moderate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High</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3971877489"/>
                  </a:ext>
                </a:extLst>
              </a:tr>
              <a:tr h="229850">
                <a:tc>
                  <a:txBody>
                    <a:bodyPr/>
                    <a:lstStyle/>
                    <a:p>
                      <a:pPr algn="l" fontAlgn="b"/>
                      <a:r>
                        <a:rPr lang="en-GB" sz="1050" b="0" i="0" u="none" strike="noStrike">
                          <a:solidFill>
                            <a:srgbClr val="000000"/>
                          </a:solidFill>
                          <a:effectLst/>
                          <a:latin typeface="Calibri" panose="020F0502020204030204" pitchFamily="34" charset="0"/>
                        </a:rPr>
                        <a:t>Not endemic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365068600"/>
                  </a:ext>
                </a:extLst>
              </a:tr>
              <a:tr h="229850">
                <a:tc>
                  <a:txBody>
                    <a:bodyPr/>
                    <a:lstStyle/>
                    <a:p>
                      <a:pPr algn="l" fontAlgn="b"/>
                      <a:r>
                        <a:rPr lang="en-GB" sz="1050" b="0" i="0" u="none" strike="noStrike">
                          <a:solidFill>
                            <a:srgbClr val="000000"/>
                          </a:solidFill>
                          <a:effectLst/>
                          <a:latin typeface="Calibri" panose="020F0502020204030204" pitchFamily="34" charset="0"/>
                        </a:rPr>
                        <a:t>Low</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1511301609"/>
                  </a:ext>
                </a:extLst>
              </a:tr>
              <a:tr h="229850">
                <a:tc>
                  <a:txBody>
                    <a:bodyPr/>
                    <a:lstStyle/>
                    <a:p>
                      <a:pPr algn="l" fontAlgn="b"/>
                      <a:r>
                        <a:rPr lang="en-GB" sz="1050" b="0" i="0" u="none" strike="noStrike">
                          <a:solidFill>
                            <a:srgbClr val="000000"/>
                          </a:solidFill>
                          <a:effectLst/>
                          <a:latin typeface="Calibri" panose="020F0502020204030204" pitchFamily="34" charset="0"/>
                        </a:rPr>
                        <a:t>Moderate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28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13</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836996122"/>
                  </a:ext>
                </a:extLst>
              </a:tr>
              <a:tr h="229850">
                <a:tc>
                  <a:txBody>
                    <a:bodyPr/>
                    <a:lstStyle/>
                    <a:p>
                      <a:pPr algn="l" fontAlgn="b"/>
                      <a:r>
                        <a:rPr lang="en-GB" sz="1050" b="0" i="0" u="none" strike="noStrike">
                          <a:solidFill>
                            <a:srgbClr val="000000"/>
                          </a:solidFill>
                          <a:effectLst/>
                          <a:latin typeface="Calibri" panose="020F0502020204030204" pitchFamily="34" charset="0"/>
                        </a:rPr>
                        <a:t>High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53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39</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2124968956"/>
                  </a:ext>
                </a:extLst>
              </a:tr>
              <a:tr h="241344">
                <a:tc>
                  <a:txBody>
                    <a:bodyPr/>
                    <a:lstStyle/>
                    <a:p>
                      <a:pPr algn="l" fontAlgn="b"/>
                      <a:r>
                        <a:rPr lang="en-GB" sz="1200" b="1" i="0" u="none" strike="noStrike">
                          <a:solidFill>
                            <a:srgbClr val="000000"/>
                          </a:solidFill>
                          <a:effectLst/>
                          <a:latin typeface="Calibri" panose="020F0502020204030204" pitchFamily="34" charset="0"/>
                        </a:rPr>
                        <a:t>Total sub-units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dirty="0">
                          <a:solidFill>
                            <a:srgbClr val="000000"/>
                          </a:solidFill>
                          <a:effectLst/>
                          <a:latin typeface="Calibri" panose="020F0502020204030204" pitchFamily="34" charset="0"/>
                        </a:rPr>
                        <a:t>52</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1120996837"/>
                  </a:ext>
                </a:extLst>
              </a:tr>
            </a:tbl>
          </a:graphicData>
        </a:graphic>
      </p:graphicFrame>
      <p:sp>
        <p:nvSpPr>
          <p:cNvPr id="14" name="Rectangle 13">
            <a:extLst>
              <a:ext uri="{FF2B5EF4-FFF2-40B4-BE49-F238E27FC236}">
                <a16:creationId xmlns:a16="http://schemas.microsoft.com/office/drawing/2014/main" id="{5CCB1254-9FDC-4A8F-B182-1060D827A43B}"/>
              </a:ext>
            </a:extLst>
          </p:cNvPr>
          <p:cNvSpPr/>
          <p:nvPr/>
        </p:nvSpPr>
        <p:spPr>
          <a:xfrm>
            <a:off x="1254367" y="2593357"/>
            <a:ext cx="5619567" cy="22362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4">
            <a:extLst>
              <a:ext uri="{FF2B5EF4-FFF2-40B4-BE49-F238E27FC236}">
                <a16:creationId xmlns:a16="http://schemas.microsoft.com/office/drawing/2014/main" id="{48AFE739-ED9A-4ADC-BF38-611130647A02}"/>
              </a:ext>
            </a:extLst>
          </p:cNvPr>
          <p:cNvGraphicFramePr>
            <a:graphicFrameLocks noGrp="1"/>
          </p:cNvGraphicFramePr>
          <p:nvPr/>
        </p:nvGraphicFramePr>
        <p:xfrm>
          <a:off x="7000239" y="1363867"/>
          <a:ext cx="4775200" cy="2107686"/>
        </p:xfrm>
        <a:graphic>
          <a:graphicData uri="http://schemas.openxmlformats.org/drawingml/2006/table">
            <a:tbl>
              <a:tblPr/>
              <a:tblGrid>
                <a:gridCol w="1131970">
                  <a:extLst>
                    <a:ext uri="{9D8B030D-6E8A-4147-A177-3AD203B41FA5}">
                      <a16:colId xmlns:a16="http://schemas.microsoft.com/office/drawing/2014/main" val="2020114999"/>
                    </a:ext>
                  </a:extLst>
                </a:gridCol>
                <a:gridCol w="1017822">
                  <a:extLst>
                    <a:ext uri="{9D8B030D-6E8A-4147-A177-3AD203B41FA5}">
                      <a16:colId xmlns:a16="http://schemas.microsoft.com/office/drawing/2014/main" val="678136408"/>
                    </a:ext>
                  </a:extLst>
                </a:gridCol>
                <a:gridCol w="887819">
                  <a:extLst>
                    <a:ext uri="{9D8B030D-6E8A-4147-A177-3AD203B41FA5}">
                      <a16:colId xmlns:a16="http://schemas.microsoft.com/office/drawing/2014/main" val="1422418411"/>
                    </a:ext>
                  </a:extLst>
                </a:gridCol>
                <a:gridCol w="887819">
                  <a:extLst>
                    <a:ext uri="{9D8B030D-6E8A-4147-A177-3AD203B41FA5}">
                      <a16:colId xmlns:a16="http://schemas.microsoft.com/office/drawing/2014/main" val="1731761456"/>
                    </a:ext>
                  </a:extLst>
                </a:gridCol>
                <a:gridCol w="849770">
                  <a:extLst>
                    <a:ext uri="{9D8B030D-6E8A-4147-A177-3AD203B41FA5}">
                      <a16:colId xmlns:a16="http://schemas.microsoft.com/office/drawing/2014/main" val="466518067"/>
                    </a:ext>
                  </a:extLst>
                </a:gridCol>
              </a:tblGrid>
              <a:tr h="306012">
                <a:tc gridSpan="5">
                  <a:txBody>
                    <a:bodyPr/>
                    <a:lstStyle/>
                    <a:p>
                      <a:pPr algn="l" fontAlgn="b"/>
                      <a:r>
                        <a:rPr lang="en-GB" sz="1600" b="1" i="0" u="none" strike="noStrike" dirty="0">
                          <a:solidFill>
                            <a:srgbClr val="000000"/>
                          </a:solidFill>
                          <a:effectLst/>
                          <a:latin typeface="Calibri" panose="020F0502020204030204" pitchFamily="34" charset="0"/>
                        </a:rPr>
                        <a:t>Treatment adequacy in district level implementation</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81810518"/>
                  </a:ext>
                </a:extLst>
              </a:tr>
              <a:tr h="156432">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288132"/>
                  </a:ext>
                </a:extLst>
              </a:tr>
              <a:tr h="406423">
                <a:tc>
                  <a:txBody>
                    <a:bodyPr/>
                    <a:lstStyle/>
                    <a:p>
                      <a:pPr algn="l" fontAlgn="ctr"/>
                      <a:r>
                        <a:rPr lang="en-GB" sz="1400" b="1"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400" b="1" i="0" u="none" strike="noStrike" dirty="0">
                          <a:solidFill>
                            <a:srgbClr val="000000"/>
                          </a:solidFill>
                          <a:effectLst/>
                          <a:latin typeface="Calibri" panose="020F0502020204030204" pitchFamily="34" charset="0"/>
                        </a:rPr>
                        <a:t>Adequate Treatment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400" b="1" i="0" u="none" strike="noStrike" dirty="0">
                          <a:solidFill>
                            <a:srgbClr val="000000"/>
                          </a:solidFill>
                          <a:effectLst/>
                          <a:latin typeface="Calibri" panose="020F0502020204030204" pitchFamily="34" charset="0"/>
                        </a:rPr>
                        <a:t>Under Treatment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400" b="1" i="0" u="none" strike="noStrike" dirty="0">
                          <a:solidFill>
                            <a:srgbClr val="000000"/>
                          </a:solidFill>
                          <a:effectLst/>
                          <a:latin typeface="Calibri" panose="020F0502020204030204" pitchFamily="34" charset="0"/>
                        </a:rPr>
                        <a:t>Over Treatment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400" b="1" i="0" u="none" strike="noStrike">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1123393919"/>
                  </a:ext>
                </a:extLst>
              </a:tr>
              <a:tr h="239072">
                <a:tc>
                  <a:txBody>
                    <a:bodyPr/>
                    <a:lstStyle/>
                    <a:p>
                      <a:pPr algn="l" fontAlgn="b"/>
                      <a:r>
                        <a:rPr lang="en-GB" sz="1100" b="0" i="0" u="none" strike="noStrike">
                          <a:solidFill>
                            <a:srgbClr val="000000"/>
                          </a:solidFill>
                          <a:effectLst/>
                          <a:latin typeface="Calibri" panose="020F0502020204030204" pitchFamily="34" charset="0"/>
                        </a:rPr>
                        <a:t>South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83274299"/>
                  </a:ext>
                </a:extLst>
              </a:tr>
              <a:tr h="239072">
                <a:tc>
                  <a:txBody>
                    <a:bodyPr/>
                    <a:lstStyle/>
                    <a:p>
                      <a:pPr algn="l" fontAlgn="b"/>
                      <a:r>
                        <a:rPr lang="en-GB" sz="1100" b="0" i="0" u="none" strike="noStrike">
                          <a:solidFill>
                            <a:srgbClr val="000000"/>
                          </a:solidFill>
                          <a:effectLst/>
                          <a:latin typeface="Calibri" panose="020F0502020204030204" pitchFamily="34" charset="0"/>
                        </a:rPr>
                        <a:t>West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80055034"/>
                  </a:ext>
                </a:extLst>
              </a:tr>
              <a:tr h="239072">
                <a:tc>
                  <a:txBody>
                    <a:bodyPr/>
                    <a:lstStyle/>
                    <a:p>
                      <a:pPr algn="l" fontAlgn="b"/>
                      <a:r>
                        <a:rPr lang="en-GB" sz="1100" b="0" i="0" u="none" strike="noStrike">
                          <a:solidFill>
                            <a:srgbClr val="000000"/>
                          </a:solidFill>
                          <a:effectLst/>
                          <a:latin typeface="Calibri" panose="020F0502020204030204" pitchFamily="34" charset="0"/>
                        </a:rPr>
                        <a:t>North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72106938"/>
                  </a:ext>
                </a:extLst>
              </a:tr>
              <a:tr h="239072">
                <a:tc>
                  <a:txBody>
                    <a:bodyPr/>
                    <a:lstStyle/>
                    <a:p>
                      <a:pPr algn="l" fontAlgn="b"/>
                      <a:r>
                        <a:rPr lang="en-GB" sz="1100" b="0" i="0" u="none" strike="noStrike">
                          <a:solidFill>
                            <a:srgbClr val="000000"/>
                          </a:solidFill>
                          <a:effectLst/>
                          <a:latin typeface="Calibri" panose="020F0502020204030204" pitchFamily="34" charset="0"/>
                        </a:rPr>
                        <a:t>East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35</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65832630"/>
                  </a:ext>
                </a:extLst>
              </a:tr>
              <a:tr h="251026">
                <a:tc>
                  <a:txBody>
                    <a:bodyPr/>
                    <a:lstStyle/>
                    <a:p>
                      <a:pPr algn="l" fontAlgn="b"/>
                      <a:r>
                        <a:rPr lang="en-GB" sz="1400" b="1" i="0" u="none" strike="noStrike">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400" b="1" i="0" u="none" strike="noStrike">
                          <a:solidFill>
                            <a:srgbClr val="000000"/>
                          </a:solidFill>
                          <a:effectLst/>
                          <a:latin typeface="Calibri" panose="020F0502020204030204" pitchFamily="34" charset="0"/>
                        </a:rPr>
                        <a:t>51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400" b="1" i="0" u="none" strike="noStrike">
                          <a:solidFill>
                            <a:srgbClr val="000000"/>
                          </a:solidFill>
                          <a:effectLst/>
                          <a:latin typeface="Calibri" panose="020F0502020204030204" pitchFamily="34" charset="0"/>
                        </a:rPr>
                        <a:t>26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400" b="1" i="0" u="none" strike="noStrike">
                          <a:solidFill>
                            <a:srgbClr val="000000"/>
                          </a:solidFill>
                          <a:effectLst/>
                          <a:latin typeface="Calibri" panose="020F0502020204030204" pitchFamily="34" charset="0"/>
                        </a:rPr>
                        <a:t>29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400" b="1" i="0" u="none" strike="noStrike" dirty="0">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824171634"/>
                  </a:ext>
                </a:extLst>
              </a:tr>
            </a:tbl>
          </a:graphicData>
        </a:graphic>
      </p:graphicFrame>
      <p:graphicFrame>
        <p:nvGraphicFramePr>
          <p:cNvPr id="15" name="Table 14">
            <a:extLst>
              <a:ext uri="{FF2B5EF4-FFF2-40B4-BE49-F238E27FC236}">
                <a16:creationId xmlns:a16="http://schemas.microsoft.com/office/drawing/2014/main" id="{4732EECA-DB8A-4525-A9A0-66B30834B2FB}"/>
              </a:ext>
            </a:extLst>
          </p:cNvPr>
          <p:cNvGraphicFramePr>
            <a:graphicFrameLocks noGrp="1"/>
          </p:cNvGraphicFramePr>
          <p:nvPr>
            <p:extLst/>
          </p:nvPr>
        </p:nvGraphicFramePr>
        <p:xfrm>
          <a:off x="1254368" y="4117367"/>
          <a:ext cx="10345782" cy="1859280"/>
        </p:xfrm>
        <a:graphic>
          <a:graphicData uri="http://schemas.openxmlformats.org/drawingml/2006/table">
            <a:tbl>
              <a:tblPr/>
              <a:tblGrid>
                <a:gridCol w="1837535">
                  <a:extLst>
                    <a:ext uri="{9D8B030D-6E8A-4147-A177-3AD203B41FA5}">
                      <a16:colId xmlns:a16="http://schemas.microsoft.com/office/drawing/2014/main" val="3087213414"/>
                    </a:ext>
                  </a:extLst>
                </a:gridCol>
                <a:gridCol w="1652237">
                  <a:extLst>
                    <a:ext uri="{9D8B030D-6E8A-4147-A177-3AD203B41FA5}">
                      <a16:colId xmlns:a16="http://schemas.microsoft.com/office/drawing/2014/main" val="2451485174"/>
                    </a:ext>
                  </a:extLst>
                </a:gridCol>
                <a:gridCol w="1441203">
                  <a:extLst>
                    <a:ext uri="{9D8B030D-6E8A-4147-A177-3AD203B41FA5}">
                      <a16:colId xmlns:a16="http://schemas.microsoft.com/office/drawing/2014/main" val="1162150683"/>
                    </a:ext>
                  </a:extLst>
                </a:gridCol>
                <a:gridCol w="1347571">
                  <a:extLst>
                    <a:ext uri="{9D8B030D-6E8A-4147-A177-3AD203B41FA5}">
                      <a16:colId xmlns:a16="http://schemas.microsoft.com/office/drawing/2014/main" val="1669657895"/>
                    </a:ext>
                  </a:extLst>
                </a:gridCol>
                <a:gridCol w="1193075">
                  <a:extLst>
                    <a:ext uri="{9D8B030D-6E8A-4147-A177-3AD203B41FA5}">
                      <a16:colId xmlns:a16="http://schemas.microsoft.com/office/drawing/2014/main" val="3531854459"/>
                    </a:ext>
                  </a:extLst>
                </a:gridCol>
                <a:gridCol w="1535900">
                  <a:extLst>
                    <a:ext uri="{9D8B030D-6E8A-4147-A177-3AD203B41FA5}">
                      <a16:colId xmlns:a16="http://schemas.microsoft.com/office/drawing/2014/main" val="3982535346"/>
                    </a:ext>
                  </a:extLst>
                </a:gridCol>
                <a:gridCol w="1338261">
                  <a:extLst>
                    <a:ext uri="{9D8B030D-6E8A-4147-A177-3AD203B41FA5}">
                      <a16:colId xmlns:a16="http://schemas.microsoft.com/office/drawing/2014/main" val="4091142617"/>
                    </a:ext>
                  </a:extLst>
                </a:gridCol>
              </a:tblGrid>
              <a:tr h="200025">
                <a:tc gridSpan="7">
                  <a:txBody>
                    <a:bodyPr/>
                    <a:lstStyle/>
                    <a:p>
                      <a:pPr algn="l" fontAlgn="b"/>
                      <a:r>
                        <a:rPr lang="en-GB" sz="1600" b="1" i="0" u="none" strike="noStrike" dirty="0">
                          <a:solidFill>
                            <a:srgbClr val="000000"/>
                          </a:solidFill>
                          <a:effectLst/>
                          <a:latin typeface="Calibri" panose="020F0502020204030204" pitchFamily="34" charset="0"/>
                        </a:rPr>
                        <a:t>Treatments inequity in district level implementation</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50471646"/>
                  </a:ext>
                </a:extLst>
              </a:tr>
              <a:tr h="0">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794114"/>
                  </a:ext>
                </a:extLst>
              </a:tr>
              <a:tr h="485775">
                <a:tc>
                  <a:txBody>
                    <a:bodyPr/>
                    <a:lstStyle/>
                    <a:p>
                      <a:pPr algn="l" fontAlgn="ctr"/>
                      <a:r>
                        <a:rPr lang="en-GB" sz="1200" b="1"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SAC adequately treated</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SAC missing treatment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SAC over treated</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Gaps in drugs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a:solidFill>
                            <a:srgbClr val="000000"/>
                          </a:solidFill>
                          <a:effectLst/>
                          <a:latin typeface="Calibri" panose="020F0502020204030204" pitchFamily="34" charset="0"/>
                        </a:rPr>
                        <a:t>Drugs Over used</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2540414205"/>
                  </a:ext>
                </a:extLst>
              </a:tr>
              <a:tr h="190500">
                <a:tc>
                  <a:txBody>
                    <a:bodyPr/>
                    <a:lstStyle/>
                    <a:p>
                      <a:pPr algn="l" fontAlgn="b"/>
                      <a:r>
                        <a:rPr lang="en-GB" sz="1050" b="0" i="0" u="none" strike="noStrike">
                          <a:solidFill>
                            <a:srgbClr val="000000"/>
                          </a:solidFill>
                          <a:effectLst/>
                          <a:latin typeface="Calibri" panose="020F0502020204030204" pitchFamily="34" charset="0"/>
                        </a:rPr>
                        <a:t>South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22,291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6,803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31,991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17,009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79,980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52810291"/>
                  </a:ext>
                </a:extLst>
              </a:tr>
              <a:tr h="190500">
                <a:tc>
                  <a:txBody>
                    <a:bodyPr/>
                    <a:lstStyle/>
                    <a:p>
                      <a:pPr algn="l" fontAlgn="b"/>
                      <a:r>
                        <a:rPr lang="en-GB" sz="1050" b="0" i="0" u="none" strike="noStrike">
                          <a:solidFill>
                            <a:srgbClr val="000000"/>
                          </a:solidFill>
                          <a:effectLst/>
                          <a:latin typeface="Calibri" panose="020F0502020204030204" pitchFamily="34" charset="0"/>
                        </a:rPr>
                        <a:t>West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35,992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2,611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10,921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6,528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27,303</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9685907"/>
                  </a:ext>
                </a:extLst>
              </a:tr>
              <a:tr h="190500">
                <a:tc>
                  <a:txBody>
                    <a:bodyPr/>
                    <a:lstStyle/>
                    <a:p>
                      <a:pPr algn="l" fontAlgn="b"/>
                      <a:r>
                        <a:rPr lang="en-GB" sz="1050" b="0" i="0" u="none" strike="noStrike">
                          <a:solidFill>
                            <a:srgbClr val="000000"/>
                          </a:solidFill>
                          <a:effectLst/>
                          <a:latin typeface="Calibri" panose="020F0502020204030204" pitchFamily="34" charset="0"/>
                        </a:rPr>
                        <a:t>North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33,566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20,831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57,218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52,080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143,047</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44288755"/>
                  </a:ext>
                </a:extLst>
              </a:tr>
              <a:tr h="190500">
                <a:tc>
                  <a:txBody>
                    <a:bodyPr/>
                    <a:lstStyle/>
                    <a:p>
                      <a:pPr algn="l" fontAlgn="b"/>
                      <a:r>
                        <a:rPr lang="en-GB" sz="1050" b="0" i="0" u="none" strike="noStrike">
                          <a:solidFill>
                            <a:srgbClr val="000000"/>
                          </a:solidFill>
                          <a:effectLst/>
                          <a:latin typeface="Calibri" panose="020F0502020204030204" pitchFamily="34" charset="0"/>
                        </a:rPr>
                        <a:t>East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87,144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8,392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23,592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20,982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58,981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54809064"/>
                  </a:ext>
                </a:extLst>
              </a:tr>
              <a:tr h="200025">
                <a:tc>
                  <a:txBody>
                    <a:bodyPr/>
                    <a:lstStyle/>
                    <a:p>
                      <a:pPr algn="l" fontAlgn="b"/>
                      <a:r>
                        <a:rPr lang="en-GB" sz="1200" b="1" i="0" u="none" strike="noStrike">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178,993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38,637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123,722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96,599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dirty="0">
                          <a:solidFill>
                            <a:srgbClr val="000000"/>
                          </a:solidFill>
                          <a:effectLst/>
                          <a:latin typeface="Calibri" panose="020F0502020204030204" pitchFamily="34" charset="0"/>
                        </a:rPr>
                        <a:t>309,311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3451440272"/>
                  </a:ext>
                </a:extLst>
              </a:tr>
            </a:tbl>
          </a:graphicData>
        </a:graphic>
      </p:graphicFrame>
      <p:sp>
        <p:nvSpPr>
          <p:cNvPr id="17" name="TextBox 16">
            <a:extLst>
              <a:ext uri="{FF2B5EF4-FFF2-40B4-BE49-F238E27FC236}">
                <a16:creationId xmlns:a16="http://schemas.microsoft.com/office/drawing/2014/main" id="{17FFB337-4CD7-4358-98BC-3EC452CD2031}"/>
              </a:ext>
            </a:extLst>
          </p:cNvPr>
          <p:cNvSpPr txBox="1"/>
          <p:nvPr/>
        </p:nvSpPr>
        <p:spPr>
          <a:xfrm>
            <a:off x="1254368" y="3520138"/>
            <a:ext cx="5549901" cy="276999"/>
          </a:xfrm>
          <a:prstGeom prst="rect">
            <a:avLst/>
          </a:prstGeom>
          <a:noFill/>
        </p:spPr>
        <p:txBody>
          <a:bodyPr wrap="square" rtlCol="0">
            <a:spAutoFit/>
          </a:bodyPr>
          <a:lstStyle/>
          <a:p>
            <a:r>
              <a:rPr lang="en-GB" sz="1200" dirty="0"/>
              <a:t>20 low risk changed to 5 non endemic, 3 low, 12 moderate</a:t>
            </a:r>
          </a:p>
        </p:txBody>
      </p:sp>
      <p:sp>
        <p:nvSpPr>
          <p:cNvPr id="18" name="TextBox 17">
            <a:extLst>
              <a:ext uri="{FF2B5EF4-FFF2-40B4-BE49-F238E27FC236}">
                <a16:creationId xmlns:a16="http://schemas.microsoft.com/office/drawing/2014/main" id="{20F497E9-6975-4E11-8DC8-276CFDF1CC9B}"/>
              </a:ext>
            </a:extLst>
          </p:cNvPr>
          <p:cNvSpPr txBox="1"/>
          <p:nvPr/>
        </p:nvSpPr>
        <p:spPr>
          <a:xfrm>
            <a:off x="7000239" y="3566305"/>
            <a:ext cx="4901505" cy="461665"/>
          </a:xfrm>
          <a:prstGeom prst="rect">
            <a:avLst/>
          </a:prstGeom>
          <a:noFill/>
        </p:spPr>
        <p:txBody>
          <a:bodyPr wrap="square" rtlCol="0">
            <a:spAutoFit/>
          </a:bodyPr>
          <a:lstStyle/>
          <a:p>
            <a:r>
              <a:rPr lang="en-GB" sz="1200" dirty="0"/>
              <a:t>A total of 55 sub-units are inadequately treated against 51 that are adequately treated</a:t>
            </a:r>
          </a:p>
        </p:txBody>
      </p:sp>
      <p:sp>
        <p:nvSpPr>
          <p:cNvPr id="20" name="TextBox 19">
            <a:extLst>
              <a:ext uri="{FF2B5EF4-FFF2-40B4-BE49-F238E27FC236}">
                <a16:creationId xmlns:a16="http://schemas.microsoft.com/office/drawing/2014/main" id="{E21187D3-5CE4-424E-AE87-4BCDC0A4AEB2}"/>
              </a:ext>
            </a:extLst>
          </p:cNvPr>
          <p:cNvSpPr txBox="1"/>
          <p:nvPr/>
        </p:nvSpPr>
        <p:spPr>
          <a:xfrm>
            <a:off x="1161128" y="6107131"/>
            <a:ext cx="10285909" cy="276999"/>
          </a:xfrm>
          <a:prstGeom prst="rect">
            <a:avLst/>
          </a:prstGeom>
          <a:noFill/>
        </p:spPr>
        <p:txBody>
          <a:bodyPr wrap="square" rtlCol="0">
            <a:spAutoFit/>
          </a:bodyPr>
          <a:lstStyle/>
          <a:p>
            <a:r>
              <a:rPr lang="en-GB" sz="1200" dirty="0"/>
              <a:t>Globally, the number of overestimated tablets of PZQ is more than the gaps in underestimated areas  </a:t>
            </a:r>
          </a:p>
        </p:txBody>
      </p:sp>
    </p:spTree>
    <p:extLst>
      <p:ext uri="{BB962C8B-B14F-4D97-AF65-F5344CB8AC3E}">
        <p14:creationId xmlns:p14="http://schemas.microsoft.com/office/powerpoint/2010/main" val="39390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27109" y="214826"/>
            <a:ext cx="10099431" cy="864961"/>
          </a:xfrm>
        </p:spPr>
        <p:txBody>
          <a:bodyPr>
            <a:noAutofit/>
          </a:bodyPr>
          <a:lstStyle/>
          <a:p>
            <a:pPr algn="l"/>
            <a:r>
              <a:rPr lang="en-US" b="1" dirty="0"/>
              <a:t>Output Data – Medicines Request</a:t>
            </a:r>
          </a:p>
        </p:txBody>
      </p:sp>
      <p:graphicFrame>
        <p:nvGraphicFramePr>
          <p:cNvPr id="8" name="Content Placeholder 7">
            <a:extLst>
              <a:ext uri="{FF2B5EF4-FFF2-40B4-BE49-F238E27FC236}">
                <a16:creationId xmlns:a16="http://schemas.microsoft.com/office/drawing/2014/main" id="{D5C39829-35D3-4C52-B99C-0D309466D707}"/>
              </a:ext>
            </a:extLst>
          </p:cNvPr>
          <p:cNvGraphicFramePr>
            <a:graphicFrameLocks noGrp="1"/>
          </p:cNvGraphicFramePr>
          <p:nvPr>
            <p:ph idx="1"/>
            <p:extLst/>
          </p:nvPr>
        </p:nvGraphicFramePr>
        <p:xfrm>
          <a:off x="1417761" y="1322473"/>
          <a:ext cx="10025304" cy="5226456"/>
        </p:xfrm>
        <a:graphic>
          <a:graphicData uri="http://schemas.openxmlformats.org/drawingml/2006/table">
            <a:tbl>
              <a:tblPr>
                <a:tableStyleId>{BDBED569-4797-4DF1-A0F4-6AAB3CD982D8}</a:tableStyleId>
              </a:tblPr>
              <a:tblGrid>
                <a:gridCol w="720050">
                  <a:extLst>
                    <a:ext uri="{9D8B030D-6E8A-4147-A177-3AD203B41FA5}">
                      <a16:colId xmlns:a16="http://schemas.microsoft.com/office/drawing/2014/main" val="3505463190"/>
                    </a:ext>
                  </a:extLst>
                </a:gridCol>
                <a:gridCol w="664661">
                  <a:extLst>
                    <a:ext uri="{9D8B030D-6E8A-4147-A177-3AD203B41FA5}">
                      <a16:colId xmlns:a16="http://schemas.microsoft.com/office/drawing/2014/main" val="1695058183"/>
                    </a:ext>
                  </a:extLst>
                </a:gridCol>
                <a:gridCol w="664661">
                  <a:extLst>
                    <a:ext uri="{9D8B030D-6E8A-4147-A177-3AD203B41FA5}">
                      <a16:colId xmlns:a16="http://schemas.microsoft.com/office/drawing/2014/main" val="3771174436"/>
                    </a:ext>
                  </a:extLst>
                </a:gridCol>
                <a:gridCol w="664661">
                  <a:extLst>
                    <a:ext uri="{9D8B030D-6E8A-4147-A177-3AD203B41FA5}">
                      <a16:colId xmlns:a16="http://schemas.microsoft.com/office/drawing/2014/main" val="1948292183"/>
                    </a:ext>
                  </a:extLst>
                </a:gridCol>
                <a:gridCol w="664661">
                  <a:extLst>
                    <a:ext uri="{9D8B030D-6E8A-4147-A177-3AD203B41FA5}">
                      <a16:colId xmlns:a16="http://schemas.microsoft.com/office/drawing/2014/main" val="2735327024"/>
                    </a:ext>
                  </a:extLst>
                </a:gridCol>
                <a:gridCol w="664661">
                  <a:extLst>
                    <a:ext uri="{9D8B030D-6E8A-4147-A177-3AD203B41FA5}">
                      <a16:colId xmlns:a16="http://schemas.microsoft.com/office/drawing/2014/main" val="1458895132"/>
                    </a:ext>
                  </a:extLst>
                </a:gridCol>
                <a:gridCol w="664661">
                  <a:extLst>
                    <a:ext uri="{9D8B030D-6E8A-4147-A177-3AD203B41FA5}">
                      <a16:colId xmlns:a16="http://schemas.microsoft.com/office/drawing/2014/main" val="2457147886"/>
                    </a:ext>
                  </a:extLst>
                </a:gridCol>
                <a:gridCol w="664661">
                  <a:extLst>
                    <a:ext uri="{9D8B030D-6E8A-4147-A177-3AD203B41FA5}">
                      <a16:colId xmlns:a16="http://schemas.microsoft.com/office/drawing/2014/main" val="329253374"/>
                    </a:ext>
                  </a:extLst>
                </a:gridCol>
                <a:gridCol w="664661">
                  <a:extLst>
                    <a:ext uri="{9D8B030D-6E8A-4147-A177-3AD203B41FA5}">
                      <a16:colId xmlns:a16="http://schemas.microsoft.com/office/drawing/2014/main" val="1641992251"/>
                    </a:ext>
                  </a:extLst>
                </a:gridCol>
                <a:gridCol w="664661">
                  <a:extLst>
                    <a:ext uri="{9D8B030D-6E8A-4147-A177-3AD203B41FA5}">
                      <a16:colId xmlns:a16="http://schemas.microsoft.com/office/drawing/2014/main" val="3703204524"/>
                    </a:ext>
                  </a:extLst>
                </a:gridCol>
                <a:gridCol w="664661">
                  <a:extLst>
                    <a:ext uri="{9D8B030D-6E8A-4147-A177-3AD203B41FA5}">
                      <a16:colId xmlns:a16="http://schemas.microsoft.com/office/drawing/2014/main" val="3182768624"/>
                    </a:ext>
                  </a:extLst>
                </a:gridCol>
                <a:gridCol w="664661">
                  <a:extLst>
                    <a:ext uri="{9D8B030D-6E8A-4147-A177-3AD203B41FA5}">
                      <a16:colId xmlns:a16="http://schemas.microsoft.com/office/drawing/2014/main" val="1864798214"/>
                    </a:ext>
                  </a:extLst>
                </a:gridCol>
                <a:gridCol w="664661">
                  <a:extLst>
                    <a:ext uri="{9D8B030D-6E8A-4147-A177-3AD203B41FA5}">
                      <a16:colId xmlns:a16="http://schemas.microsoft.com/office/drawing/2014/main" val="640722360"/>
                    </a:ext>
                  </a:extLst>
                </a:gridCol>
                <a:gridCol w="664661">
                  <a:extLst>
                    <a:ext uri="{9D8B030D-6E8A-4147-A177-3AD203B41FA5}">
                      <a16:colId xmlns:a16="http://schemas.microsoft.com/office/drawing/2014/main" val="1436625245"/>
                    </a:ext>
                  </a:extLst>
                </a:gridCol>
                <a:gridCol w="664661">
                  <a:extLst>
                    <a:ext uri="{9D8B030D-6E8A-4147-A177-3AD203B41FA5}">
                      <a16:colId xmlns:a16="http://schemas.microsoft.com/office/drawing/2014/main" val="2510324623"/>
                    </a:ext>
                  </a:extLst>
                </a:gridCol>
              </a:tblGrid>
              <a:tr h="190206">
                <a:tc gridSpan="6">
                  <a:txBody>
                    <a:bodyPr/>
                    <a:lstStyle/>
                    <a:p>
                      <a:pPr algn="ctr" fontAlgn="ctr"/>
                      <a:r>
                        <a:rPr lang="en-GB" sz="1400" u="none" strike="noStrike" dirty="0">
                          <a:effectLst/>
                        </a:rPr>
                        <a:t>Geography</a:t>
                      </a:r>
                      <a:endParaRPr lang="en-GB" sz="1400" b="1"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1400" u="none" strike="noStrike" dirty="0">
                          <a:effectLst/>
                        </a:rPr>
                        <a:t>EPI</a:t>
                      </a:r>
                      <a:endParaRPr lang="en-GB" sz="1400" b="1"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gridSpan="8">
                  <a:txBody>
                    <a:bodyPr/>
                    <a:lstStyle/>
                    <a:p>
                      <a:pPr algn="ctr" fontAlgn="ctr"/>
                      <a:r>
                        <a:rPr lang="en-GB" sz="1400" u="none" strike="noStrike" dirty="0">
                          <a:effectLst/>
                        </a:rPr>
                        <a:t>Annual Treatment Projections -  2020</a:t>
                      </a:r>
                      <a:endParaRPr lang="en-GB" sz="1400" b="1"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85221365"/>
                  </a:ext>
                </a:extLst>
              </a:tr>
              <a:tr h="407584">
                <a:tc>
                  <a:txBody>
                    <a:bodyPr/>
                    <a:lstStyle/>
                    <a:p>
                      <a:pPr algn="ctr" fontAlgn="ctr"/>
                      <a:r>
                        <a:rPr lang="en-GB" sz="1000" u="none" strike="noStrike" dirty="0">
                          <a:effectLst/>
                        </a:rPr>
                        <a:t>SN</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Country</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ISO2</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Province</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District</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ESPEN_IU_ID</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a:effectLst/>
                        </a:rPr>
                        <a:t>Endemicity</a:t>
                      </a:r>
                      <a:endParaRPr lang="en-GB" sz="1000" b="0" i="0" u="none" strike="noStrike">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SAC Requiring PC</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a:effectLst/>
                        </a:rPr>
                        <a:t>Adult Requiring PC</a:t>
                      </a:r>
                      <a:endParaRPr lang="en-GB" sz="1000" b="0" i="0" u="none" strike="noStrike">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Total Requiring PC</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Planned for Rx</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 of sub-units to treat</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SAC Estimations for Rx</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Adult Estimations for Rx</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Total Estimations for Rx</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extLst>
                  <a:ext uri="{0D108BD9-81ED-4DB2-BD59-A6C34878D82A}">
                    <a16:rowId xmlns:a16="http://schemas.microsoft.com/office/drawing/2014/main" val="2340412569"/>
                  </a:ext>
                </a:extLst>
              </a:tr>
              <a:tr h="181149">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dirty="0" err="1">
                          <a:effectLst/>
                        </a:rPr>
                        <a:t>Astori</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28,039</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18,225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46,264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680188658"/>
                  </a:ext>
                </a:extLst>
              </a:tr>
              <a:tr h="181149">
                <a:tc>
                  <a:txBody>
                    <a:bodyPr/>
                    <a:lstStyle/>
                    <a:p>
                      <a:pPr algn="ctr" fontAlgn="b"/>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Brodsi</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6,880</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4,473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11,353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14346090"/>
                  </a:ext>
                </a:extLst>
              </a:tr>
              <a:tr h="181149">
                <a:tc>
                  <a:txBody>
                    <a:bodyPr/>
                    <a:lstStyle/>
                    <a:p>
                      <a:pPr algn="ctr" fontAlgn="b"/>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Conichi</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3</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17,576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5,220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22,796</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779547271"/>
                  </a:ext>
                </a:extLst>
              </a:tr>
              <a:tr h="181149">
                <a:tc>
                  <a:txBody>
                    <a:bodyPr/>
                    <a:lstStyle/>
                    <a:p>
                      <a:pPr algn="ctr" fontAlgn="b"/>
                      <a:r>
                        <a:rPr lang="en-GB" sz="1000" u="none" strike="noStrike">
                          <a:effectLst/>
                        </a:rPr>
                        <a:t>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Druna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4</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52,091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53,308</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105,399</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118408495"/>
                  </a:ext>
                </a:extLst>
              </a:tr>
              <a:tr h="181149">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Elona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3</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32,436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53,846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86,282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32,436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53,846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86,282</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493125135"/>
                  </a:ext>
                </a:extLst>
              </a:tr>
              <a:tr h="181149">
                <a:tc>
                  <a:txBody>
                    <a:bodyPr/>
                    <a:lstStyle/>
                    <a:p>
                      <a:pPr algn="ctr" fontAlgn="b"/>
                      <a:r>
                        <a:rPr lang="en-GB" sz="1000" u="none" strike="noStrike">
                          <a:effectLst/>
                        </a:rPr>
                        <a:t>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Flora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59,870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109,029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168,899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1</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59,870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109,029</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168,899</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627457157"/>
                  </a:ext>
                </a:extLst>
              </a:tr>
              <a:tr h="181149">
                <a:tc>
                  <a:txBody>
                    <a:bodyPr/>
                    <a:lstStyle/>
                    <a:p>
                      <a:pPr algn="ctr" fontAlgn="b"/>
                      <a:r>
                        <a:rPr lang="en-GB" sz="1000" u="none" strike="noStrike">
                          <a:effectLst/>
                        </a:rPr>
                        <a:t>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West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Genthols</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7</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16,312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46,938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63,250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039169461"/>
                  </a:ext>
                </a:extLst>
              </a:tr>
              <a:tr h="181149">
                <a:tc>
                  <a:txBody>
                    <a:bodyPr/>
                    <a:lstStyle/>
                    <a:p>
                      <a:pPr algn="ctr" fontAlgn="b"/>
                      <a:r>
                        <a:rPr lang="en-GB" sz="1000" u="none" strike="noStrike">
                          <a:effectLst/>
                        </a:rPr>
                        <a:t>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West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Hobbat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8</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15,053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48,922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63,975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5</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15,053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48,922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63,975</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395245992"/>
                  </a:ext>
                </a:extLst>
              </a:tr>
              <a:tr h="181149">
                <a:tc>
                  <a:txBody>
                    <a:bodyPr/>
                    <a:lstStyle/>
                    <a:p>
                      <a:pPr algn="ctr" fontAlgn="b"/>
                      <a:r>
                        <a:rPr lang="en-GB" sz="1000" u="none" strike="noStrike">
                          <a:effectLst/>
                        </a:rPr>
                        <a:t>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West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Ifilato</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9</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9,369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25,360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34,729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9,369</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25,360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34,729</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49526509"/>
                  </a:ext>
                </a:extLst>
              </a:tr>
              <a:tr h="181149">
                <a:tc>
                  <a:txBody>
                    <a:bodyPr/>
                    <a:lstStyle/>
                    <a:p>
                      <a:pPr algn="ctr" fontAlgn="b"/>
                      <a:r>
                        <a:rPr lang="en-GB" sz="1000" u="none" strike="noStrike">
                          <a:effectLst/>
                        </a:rPr>
                        <a:t>10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West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Jenna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7,912</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7,912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663807547"/>
                  </a:ext>
                </a:extLst>
              </a:tr>
              <a:tr h="181149">
                <a:tc>
                  <a:txBody>
                    <a:bodyPr/>
                    <a:lstStyle/>
                    <a:p>
                      <a:pPr algn="ctr" fontAlgn="b"/>
                      <a:r>
                        <a:rPr lang="en-GB" sz="1000" u="none" strike="noStrike">
                          <a:effectLst/>
                        </a:rPr>
                        <a:t>11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Kora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11</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11,042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35,884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46,926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11,042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35,884</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46,926</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6195344"/>
                  </a:ext>
                </a:extLst>
              </a:tr>
              <a:tr h="181149">
                <a:tc>
                  <a:txBody>
                    <a:bodyPr/>
                    <a:lstStyle/>
                    <a:p>
                      <a:pPr algn="ctr" fontAlgn="b"/>
                      <a:r>
                        <a:rPr lang="en-GB" sz="1000" u="none" strike="noStrike">
                          <a:effectLst/>
                        </a:rPr>
                        <a:t>12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Lusson</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12,076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30,082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42,158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4</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12,076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30,082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42,158</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678398059"/>
                  </a:ext>
                </a:extLst>
              </a:tr>
              <a:tr h="181149">
                <a:tc>
                  <a:txBody>
                    <a:bodyPr/>
                    <a:lstStyle/>
                    <a:p>
                      <a:pPr algn="ctr" fontAlgn="b"/>
                      <a:r>
                        <a:rPr lang="en-GB" sz="1000" u="none" strike="noStrike">
                          <a:effectLst/>
                        </a:rPr>
                        <a:t>13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Michen</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3,225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2,097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5,322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655580005"/>
                  </a:ext>
                </a:extLst>
              </a:tr>
              <a:tr h="181149">
                <a:tc>
                  <a:txBody>
                    <a:bodyPr/>
                    <a:lstStyle/>
                    <a:p>
                      <a:pPr algn="ctr" fontAlgn="b"/>
                      <a:r>
                        <a:rPr lang="en-GB" sz="1000" u="none" strike="noStrike">
                          <a:effectLst/>
                        </a:rPr>
                        <a:t>14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Nursed</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14</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34,120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76,041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110,161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610026273"/>
                  </a:ext>
                </a:extLst>
              </a:tr>
              <a:tr h="181149">
                <a:tc>
                  <a:txBody>
                    <a:bodyPr/>
                    <a:lstStyle/>
                    <a:p>
                      <a:pPr algn="ctr" fontAlgn="b"/>
                      <a:r>
                        <a:rPr lang="en-GB" sz="1000" u="none" strike="noStrike">
                          <a:effectLst/>
                        </a:rPr>
                        <a:t>15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Opafuril</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15</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21,095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68,556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89,651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21,095</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68,556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89,651</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27912868"/>
                  </a:ext>
                </a:extLst>
              </a:tr>
              <a:tr h="181149">
                <a:tc>
                  <a:txBody>
                    <a:bodyPr/>
                    <a:lstStyle/>
                    <a:p>
                      <a:pPr algn="ctr" fontAlgn="b"/>
                      <a:r>
                        <a:rPr lang="en-GB" sz="1000" u="none" strike="noStrike">
                          <a:effectLst/>
                        </a:rPr>
                        <a:t>16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Pravda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1,290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4,190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5,480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1,290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4,190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5,480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073009754"/>
                  </a:ext>
                </a:extLst>
              </a:tr>
              <a:tr h="181149">
                <a:tc>
                  <a:txBody>
                    <a:bodyPr/>
                    <a:lstStyle/>
                    <a:p>
                      <a:pPr algn="ctr" fontAlgn="b"/>
                      <a:r>
                        <a:rPr lang="en-GB" sz="1000" u="none" strike="noStrike">
                          <a:effectLst/>
                        </a:rPr>
                        <a:t>17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Rustishal</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17</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22,495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62,722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85,217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22,495</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62,722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85,217</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189958061"/>
                  </a:ext>
                </a:extLst>
              </a:tr>
              <a:tr h="181149">
                <a:tc>
                  <a:txBody>
                    <a:bodyPr/>
                    <a:lstStyle/>
                    <a:p>
                      <a:pPr algn="ctr" fontAlgn="b"/>
                      <a:r>
                        <a:rPr lang="en-GB" sz="1000" u="none" strike="noStrike">
                          <a:effectLst/>
                        </a:rPr>
                        <a:t>18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Sotru</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18</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2,378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3,954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6,332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057376774"/>
                  </a:ext>
                </a:extLst>
              </a:tr>
              <a:tr h="181149">
                <a:tc>
                  <a:txBody>
                    <a:bodyPr/>
                    <a:lstStyle/>
                    <a:p>
                      <a:pPr algn="ctr" fontAlgn="b"/>
                      <a:r>
                        <a:rPr lang="en-GB" sz="1000" u="none" strike="noStrike">
                          <a:effectLst/>
                        </a:rPr>
                        <a:t>19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Tribusep</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19</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21,274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500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21,774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979939259"/>
                  </a:ext>
                </a:extLst>
              </a:tr>
              <a:tr h="181149">
                <a:tc>
                  <a:txBody>
                    <a:bodyPr/>
                    <a:lstStyle/>
                    <a:p>
                      <a:pPr algn="ctr" fontAlgn="b"/>
                      <a:r>
                        <a:rPr lang="en-GB" sz="1000" u="none" strike="noStrike">
                          <a:effectLst/>
                        </a:rPr>
                        <a:t>20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Utro</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5,845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13,038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18,883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856125597"/>
                  </a:ext>
                </a:extLst>
              </a:tr>
              <a:tr h="181149">
                <a:tc>
                  <a:txBody>
                    <a:bodyPr/>
                    <a:lstStyle/>
                    <a:p>
                      <a:pPr algn="ctr" fontAlgn="b"/>
                      <a:r>
                        <a:rPr lang="en-GB" sz="1000" u="none" strike="noStrike">
                          <a:effectLst/>
                        </a:rPr>
                        <a:t>21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Vesstrik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21</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50,403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163,812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214,215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50,403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163,812</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214,215</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22672758"/>
                  </a:ext>
                </a:extLst>
              </a:tr>
              <a:tr h="181149">
                <a:tc>
                  <a:txBody>
                    <a:bodyPr/>
                    <a:lstStyle/>
                    <a:p>
                      <a:pPr algn="ctr" fontAlgn="b"/>
                      <a:r>
                        <a:rPr lang="en-GB" sz="1000" u="none" strike="noStrike">
                          <a:effectLst/>
                        </a:rPr>
                        <a:t>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Wolgik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8,522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27,695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36,217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8,522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27,695</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36,217</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588067708"/>
                  </a:ext>
                </a:extLst>
              </a:tr>
              <a:tr h="181149">
                <a:tc>
                  <a:txBody>
                    <a:bodyPr/>
                    <a:lstStyle/>
                    <a:p>
                      <a:pPr algn="ctr" fontAlgn="b"/>
                      <a:r>
                        <a:rPr lang="en-GB" sz="1000" u="none" strike="noStrike">
                          <a:effectLst/>
                        </a:rPr>
                        <a:t>23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Xanad</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23,815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12,583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36,398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434712953"/>
                  </a:ext>
                </a:extLst>
              </a:tr>
              <a:tr h="181149">
                <a:tc>
                  <a:txBody>
                    <a:bodyPr/>
                    <a:lstStyle/>
                    <a:p>
                      <a:pPr algn="ctr" fontAlgn="b"/>
                      <a:r>
                        <a:rPr lang="en-GB" sz="1000" u="none" strike="noStrike">
                          <a:effectLst/>
                        </a:rPr>
                        <a:t>24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Yanduka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24</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19,452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62,153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81,605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19,452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62,153</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81,605</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521120656"/>
                  </a:ext>
                </a:extLst>
              </a:tr>
              <a:tr h="190206">
                <a:tc>
                  <a:txBody>
                    <a:bodyPr/>
                    <a:lstStyle/>
                    <a:p>
                      <a:pPr algn="ctr" fontAlgn="b"/>
                      <a:r>
                        <a:rPr lang="en-GB" sz="1000" u="none" strike="noStrike">
                          <a:effectLst/>
                        </a:rPr>
                        <a:t>25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Zemelya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25</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36,356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20,087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56,443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941272671"/>
                  </a:ext>
                </a:extLst>
              </a:tr>
            </a:tbl>
          </a:graphicData>
        </a:graphic>
      </p:graphicFrame>
    </p:spTree>
    <p:extLst>
      <p:ext uri="{BB962C8B-B14F-4D97-AF65-F5344CB8AC3E}">
        <p14:creationId xmlns:p14="http://schemas.microsoft.com/office/powerpoint/2010/main" val="1901371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231141" y="1244929"/>
            <a:ext cx="9979623" cy="4319877"/>
          </a:xfrm>
        </p:spPr>
        <p:txBody>
          <a:bodyPr/>
          <a:lstStyle/>
          <a:p>
            <a:pPr algn="ctr"/>
            <a:r>
              <a:rPr lang="en-US" sz="4400" dirty="0"/>
              <a:t>Data Preparation For Analysis</a:t>
            </a:r>
            <a:endParaRPr lang="en-GB" sz="4400" dirty="0"/>
          </a:p>
        </p:txBody>
      </p:sp>
    </p:spTree>
    <p:extLst>
      <p:ext uri="{BB962C8B-B14F-4D97-AF65-F5344CB8AC3E}">
        <p14:creationId xmlns:p14="http://schemas.microsoft.com/office/powerpoint/2010/main" val="1947921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538562"/>
            <a:ext cx="10515599" cy="591715"/>
          </a:xfrm>
        </p:spPr>
        <p:txBody>
          <a:bodyPr/>
          <a:lstStyle/>
          <a:p>
            <a:r>
              <a:rPr lang="en-US" dirty="0"/>
              <a:t>Demographic Data</a:t>
            </a:r>
            <a:endParaRPr lang="en-GB" dirty="0"/>
          </a:p>
        </p:txBody>
      </p:sp>
      <p:graphicFrame>
        <p:nvGraphicFramePr>
          <p:cNvPr id="6" name="Table 5">
            <a:extLst>
              <a:ext uri="{FF2B5EF4-FFF2-40B4-BE49-F238E27FC236}">
                <a16:creationId xmlns:a16="http://schemas.microsoft.com/office/drawing/2014/main" id="{CCEA548F-F6DE-46E7-ABEC-53A0B62A059A}"/>
              </a:ext>
            </a:extLst>
          </p:cNvPr>
          <p:cNvGraphicFramePr>
            <a:graphicFrameLocks noGrp="1"/>
          </p:cNvGraphicFramePr>
          <p:nvPr>
            <p:extLst/>
          </p:nvPr>
        </p:nvGraphicFramePr>
        <p:xfrm>
          <a:off x="1176057" y="1401639"/>
          <a:ext cx="10515599" cy="4592533"/>
        </p:xfrm>
        <a:graphic>
          <a:graphicData uri="http://schemas.openxmlformats.org/drawingml/2006/table">
            <a:tbl>
              <a:tblPr/>
              <a:tblGrid>
                <a:gridCol w="994266">
                  <a:extLst>
                    <a:ext uri="{9D8B030D-6E8A-4147-A177-3AD203B41FA5}">
                      <a16:colId xmlns:a16="http://schemas.microsoft.com/office/drawing/2014/main" val="96590126"/>
                    </a:ext>
                  </a:extLst>
                </a:gridCol>
                <a:gridCol w="980501">
                  <a:extLst>
                    <a:ext uri="{9D8B030D-6E8A-4147-A177-3AD203B41FA5}">
                      <a16:colId xmlns:a16="http://schemas.microsoft.com/office/drawing/2014/main" val="1176502028"/>
                    </a:ext>
                  </a:extLst>
                </a:gridCol>
                <a:gridCol w="2192357">
                  <a:extLst>
                    <a:ext uri="{9D8B030D-6E8A-4147-A177-3AD203B41FA5}">
                      <a16:colId xmlns:a16="http://schemas.microsoft.com/office/drawing/2014/main" val="3755871299"/>
                    </a:ext>
                  </a:extLst>
                </a:gridCol>
                <a:gridCol w="6348475">
                  <a:extLst>
                    <a:ext uri="{9D8B030D-6E8A-4147-A177-3AD203B41FA5}">
                      <a16:colId xmlns:a16="http://schemas.microsoft.com/office/drawing/2014/main" val="3035141402"/>
                    </a:ext>
                  </a:extLst>
                </a:gridCol>
              </a:tblGrid>
              <a:tr h="381575">
                <a:tc>
                  <a:txBody>
                    <a:bodyPr/>
                    <a:lstStyle/>
                    <a:p>
                      <a:pPr algn="l" fontAlgn="ctr"/>
                      <a:r>
                        <a:rPr lang="en-GB" sz="1400" b="1" i="0" u="none" strike="noStrike" dirty="0">
                          <a:solidFill>
                            <a:srgbClr val="000000"/>
                          </a:solidFill>
                          <a:effectLst/>
                          <a:latin typeface="Calibri" panose="020F0502020204030204" pitchFamily="34" charset="0"/>
                        </a:rPr>
                        <a:t>Category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GB" sz="1400" b="1" i="0" u="none" strike="noStrike" dirty="0">
                          <a:solidFill>
                            <a:srgbClr val="000000"/>
                          </a:solidFill>
                          <a:effectLst/>
                          <a:latin typeface="Calibri" panose="020F0502020204030204" pitchFamily="34" charset="0"/>
                        </a:rPr>
                        <a:t>Column number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400" b="1" i="0" u="none" strike="noStrike" dirty="0">
                          <a:solidFill>
                            <a:srgbClr val="000000"/>
                          </a:solidFill>
                          <a:effectLst/>
                          <a:latin typeface="Calibri" panose="020F0502020204030204" pitchFamily="34" charset="0"/>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400" b="1" i="0" u="none" strike="noStrike" dirty="0">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262661531"/>
                  </a:ext>
                </a:extLst>
              </a:tr>
              <a:tr h="190787">
                <a:tc rowSpan="7">
                  <a:txBody>
                    <a:bodyPr/>
                    <a:lstStyle/>
                    <a:p>
                      <a:pPr algn="l" fontAlgn="t"/>
                      <a:r>
                        <a:rPr lang="en-GB" sz="1400" b="1" i="0" u="none" strike="noStrike" dirty="0">
                          <a:solidFill>
                            <a:srgbClr val="000000"/>
                          </a:solidFill>
                          <a:effectLst/>
                          <a:latin typeface="Calibri" panose="020F0502020204030204" pitchFamily="34" charset="0"/>
                        </a:rPr>
                        <a:t>Geography</a:t>
                      </a:r>
                    </a:p>
                  </a:txBody>
                  <a:tcPr marL="0" marR="0" marT="0" marB="0">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tcPr>
                </a:tc>
                <a:tc>
                  <a:txBody>
                    <a:bodyPr/>
                    <a:lstStyle/>
                    <a:p>
                      <a:pPr algn="ctr" fontAlgn="t"/>
                      <a:r>
                        <a:rPr lang="en-GB" sz="1400" b="1" i="0" u="none" strike="noStrike" dirty="0">
                          <a:solidFill>
                            <a:srgbClr val="000000"/>
                          </a:solidFill>
                          <a:effectLst/>
                          <a:latin typeface="Calibri" panose="020F0502020204030204" pitchFamily="34" charset="0"/>
                        </a:rPr>
                        <a:t>1</a:t>
                      </a:r>
                    </a:p>
                  </a:txBody>
                  <a:tcPr marL="0" marR="0" marT="0" marB="0">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SN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Incremental number of the sub-IU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33924749"/>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2</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dirty="0">
                          <a:solidFill>
                            <a:srgbClr val="000000"/>
                          </a:solidFill>
                          <a:effectLst/>
                          <a:latin typeface="Calibri" panose="020F0502020204030204" pitchFamily="34" charset="0"/>
                        </a:rPr>
                        <a:t>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Name of the 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49526188"/>
                  </a:ext>
                </a:extLst>
              </a:tr>
              <a:tr h="19078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3</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dirty="0">
                          <a:solidFill>
                            <a:srgbClr val="000000"/>
                          </a:solidFill>
                          <a:effectLst/>
                          <a:latin typeface="Calibri" panose="020F0502020204030204" pitchFamily="34" charset="0"/>
                        </a:rPr>
                        <a:t>ISO3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ISO 3 characters code of the 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35888042"/>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4</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Admin_1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Administrative level 1 (usually the level immediately above the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28345145"/>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5</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Admin_2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Administrative level representing the IU (implementation unit)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92368613"/>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6</a:t>
                      </a:r>
                    </a:p>
                  </a:txBody>
                  <a:tcPr marL="0" marR="0" marT="0" marB="0">
                    <a:lnL>
                      <a:noFill/>
                    </a:lnL>
                    <a:lnR w="6350" cap="flat" cmpd="sng" algn="ctr">
                      <a:solidFill>
                        <a:srgbClr val="000000"/>
                      </a:solidFill>
                      <a:prstDash val="dot"/>
                      <a:round/>
                      <a:headEnd type="none" w="med" len="med"/>
                      <a:tailEnd type="none" w="med" len="med"/>
                    </a:lnR>
                    <a:lnT>
                      <a:noFill/>
                    </a:lnT>
                    <a:lnB>
                      <a:noFill/>
                    </a:lnB>
                    <a:noFill/>
                  </a:tcPr>
                </a:tc>
                <a:tc>
                  <a:txBody>
                    <a:bodyPr/>
                    <a:lstStyle/>
                    <a:p>
                      <a:pPr algn="l" fontAlgn="b"/>
                      <a:r>
                        <a:rPr lang="en-GB" sz="1400" b="1" i="0" u="none" strike="noStrike" dirty="0">
                          <a:solidFill>
                            <a:srgbClr val="000000"/>
                          </a:solidFill>
                          <a:effectLst/>
                          <a:latin typeface="Calibri" panose="020F0502020204030204" pitchFamily="34" charset="0"/>
                        </a:rPr>
                        <a:t>ESPEN_IU_ID</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en-GB" sz="1400" b="1" i="0" u="none" strike="noStrike" dirty="0">
                          <a:solidFill>
                            <a:srgbClr val="000000"/>
                          </a:solidFill>
                          <a:effectLst/>
                          <a:latin typeface="Calibri" panose="020F0502020204030204" pitchFamily="34" charset="0"/>
                        </a:rPr>
                        <a:t>ESPEN internal ID for the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130494983"/>
                  </a:ext>
                </a:extLst>
              </a:tr>
              <a:tr h="359128">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7</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t"/>
                      <a:r>
                        <a:rPr lang="en-GB" sz="1400" b="1" i="0" u="none" strike="noStrike" dirty="0">
                          <a:solidFill>
                            <a:srgbClr val="000000"/>
                          </a:solidFill>
                          <a:effectLst/>
                          <a:latin typeface="Calibri" panose="020F0502020204030204" pitchFamily="34" charset="0"/>
                        </a:rPr>
                        <a:t>Admin_3 (sub-IU, sub-district)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kern="1200" dirty="0">
                          <a:solidFill>
                            <a:srgbClr val="000000"/>
                          </a:solidFill>
                          <a:effectLst/>
                          <a:latin typeface="Calibri" panose="020F0502020204030204" pitchFamily="34" charset="0"/>
                          <a:ea typeface="+mn-ea"/>
                          <a:cs typeface="+mn-cs"/>
                        </a:rPr>
                        <a:t>Sub-IU name (may not be always the admin 3, but much lower – must be level below the IU chosen for the sub-IU implementation)</a:t>
                      </a:r>
                    </a:p>
                  </a:txBody>
                  <a:tcPr marL="0" marR="0" marT="0" marB="0" anchor="b">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367231009"/>
                  </a:ext>
                </a:extLst>
              </a:tr>
              <a:tr h="190787">
                <a:tc rowSpan="9">
                  <a:txBody>
                    <a:bodyPr/>
                    <a:lstStyle/>
                    <a:p>
                      <a:pPr algn="l" fontAlgn="t"/>
                      <a:r>
                        <a:rPr lang="en-GB" sz="1400" b="1" i="0" u="none" strike="noStrike">
                          <a:solidFill>
                            <a:srgbClr val="000000"/>
                          </a:solidFill>
                          <a:effectLst/>
                          <a:latin typeface="Calibri" panose="020F0502020204030204" pitchFamily="34" charset="0"/>
                        </a:rPr>
                        <a:t>Demography</a:t>
                      </a:r>
                    </a:p>
                  </a:txBody>
                  <a:tcPr marL="0" marR="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t"/>
                      <a:r>
                        <a:rPr lang="en-GB" sz="1400" b="1" i="0" u="none" strike="noStrike">
                          <a:solidFill>
                            <a:srgbClr val="000000"/>
                          </a:solidFill>
                          <a:effectLst/>
                          <a:latin typeface="Calibri" panose="020F0502020204030204" pitchFamily="34" charset="0"/>
                        </a:rPr>
                        <a:t>8</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a:solidFill>
                            <a:srgbClr val="000000"/>
                          </a:solidFill>
                          <a:effectLst/>
                          <a:latin typeface="Calibri" panose="020F0502020204030204" pitchFamily="34" charset="0"/>
                        </a:rPr>
                        <a:t>Year of population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ctr"/>
                      <a:r>
                        <a:rPr lang="en-GB" sz="1400" b="1" i="0" u="none" strike="noStrike" dirty="0">
                          <a:solidFill>
                            <a:srgbClr val="000000"/>
                          </a:solidFill>
                          <a:effectLst/>
                          <a:latin typeface="Calibri" panose="020F0502020204030204" pitchFamily="34" charset="0"/>
                        </a:rPr>
                        <a:t>Year of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719944205"/>
                  </a:ext>
                </a:extLst>
              </a:tr>
              <a:tr h="19078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9</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a:solidFill>
                            <a:srgbClr val="000000"/>
                          </a:solidFill>
                          <a:effectLst/>
                          <a:latin typeface="Calibri" panose="020F0502020204030204" pitchFamily="34" charset="0"/>
                        </a:rPr>
                        <a:t>Total Population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ctr"/>
                      <a:r>
                        <a:rPr lang="en-GB" sz="1400" b="1" i="0" u="none" strike="noStrike" dirty="0">
                          <a:solidFill>
                            <a:srgbClr val="000000"/>
                          </a:solidFill>
                          <a:effectLst/>
                          <a:latin typeface="Calibri" panose="020F0502020204030204" pitchFamily="34" charset="0"/>
                        </a:rPr>
                        <a:t>Total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32369049"/>
                  </a:ext>
                </a:extLst>
              </a:tr>
              <a:tr h="538693">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10</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dirty="0">
                          <a:solidFill>
                            <a:srgbClr val="000000"/>
                          </a:solidFill>
                          <a:effectLst/>
                          <a:latin typeface="Calibri" panose="020F0502020204030204" pitchFamily="34" charset="0"/>
                        </a:rPr>
                        <a:t>Adjusted Population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GB" sz="1400" b="1" i="0" u="none" strike="noStrike" dirty="0">
                          <a:solidFill>
                            <a:srgbClr val="000000"/>
                          </a:solidFill>
                          <a:effectLst/>
                          <a:latin typeface="Calibri" panose="020F0502020204030204" pitchFamily="34" charset="0"/>
                        </a:rPr>
                        <a:t>Total population of the sub-district adjusted to the total population for the district so that the sum of sub-district populations is equal to the district total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56924523"/>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11</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a:solidFill>
                            <a:srgbClr val="000000"/>
                          </a:solidFill>
                          <a:effectLst/>
                          <a:latin typeface="Calibri" panose="020F0502020204030204" pitchFamily="34" charset="0"/>
                        </a:rPr>
                        <a:t>SAC Population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GB" sz="1400" b="1" i="0" u="none" strike="noStrike" dirty="0">
                          <a:solidFill>
                            <a:srgbClr val="000000"/>
                          </a:solidFill>
                          <a:effectLst/>
                          <a:latin typeface="Calibri" panose="020F0502020204030204" pitchFamily="34" charset="0"/>
                        </a:rPr>
                        <a:t>School age children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5680483"/>
                  </a:ext>
                </a:extLst>
              </a:tr>
              <a:tr h="19078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12</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dirty="0">
                          <a:solidFill>
                            <a:srgbClr val="000000"/>
                          </a:solidFill>
                          <a:effectLst/>
                          <a:latin typeface="Calibri" panose="020F0502020204030204" pitchFamily="34" charset="0"/>
                        </a:rPr>
                        <a:t>Adult Population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GB" sz="1400" b="1" i="0" u="none" strike="noStrike" dirty="0">
                          <a:solidFill>
                            <a:srgbClr val="000000"/>
                          </a:solidFill>
                          <a:effectLst/>
                          <a:latin typeface="Calibri" panose="020F0502020204030204" pitchFamily="34" charset="0"/>
                        </a:rPr>
                        <a:t>Adult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54655629"/>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13</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Percentage of SAC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ctr"/>
                      <a:r>
                        <a:rPr lang="en-GB" sz="1400" b="1" i="0" u="none" strike="noStrike" dirty="0">
                          <a:solidFill>
                            <a:srgbClr val="000000"/>
                          </a:solidFill>
                          <a:effectLst/>
                          <a:latin typeface="Calibri" panose="020F0502020204030204" pitchFamily="34" charset="0"/>
                        </a:rPr>
                        <a:t>Percentage of school age children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194129654"/>
                  </a:ext>
                </a:extLst>
              </a:tr>
              <a:tr h="19078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14</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a:solidFill>
                            <a:srgbClr val="000000"/>
                          </a:solidFill>
                          <a:effectLst/>
                          <a:latin typeface="Calibri" panose="020F0502020204030204" pitchFamily="34" charset="0"/>
                        </a:rPr>
                        <a:t>Percentage of adults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ctr"/>
                      <a:r>
                        <a:rPr lang="en-GB" sz="1400" b="1" i="0" u="none" strike="noStrike" dirty="0">
                          <a:solidFill>
                            <a:srgbClr val="000000"/>
                          </a:solidFill>
                          <a:effectLst/>
                          <a:latin typeface="Calibri" panose="020F0502020204030204" pitchFamily="34" charset="0"/>
                        </a:rPr>
                        <a:t>Percentage of adults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14484858"/>
                  </a:ext>
                </a:extLst>
              </a:tr>
              <a:tr h="381575">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15</a:t>
                      </a:r>
                    </a:p>
                  </a:txBody>
                  <a:tcPr marL="0" marR="0" marT="0" marB="0">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Annual Population Growth Rate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The annual population growth rate of the sub-district if available, otherwise the one of the IU, Province or national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491072921"/>
                  </a:ext>
                </a:extLst>
              </a:tr>
              <a:tr h="202009">
                <a:tc vMerge="1">
                  <a:txBody>
                    <a:bodyPr/>
                    <a:lstStyle/>
                    <a:p>
                      <a:endParaRPr lang="en-GB"/>
                    </a:p>
                  </a:txBody>
                  <a:tcPr/>
                </a:tc>
                <a:tc>
                  <a:txBody>
                    <a:bodyPr/>
                    <a:lstStyle/>
                    <a:p>
                      <a:pPr algn="ctr" fontAlgn="ctr"/>
                      <a:r>
                        <a:rPr lang="en-GB" sz="1400" b="1" i="0" u="none" strike="noStrike" dirty="0">
                          <a:solidFill>
                            <a:srgbClr val="000000"/>
                          </a:solidFill>
                          <a:effectLst/>
                          <a:latin typeface="Calibri" panose="020F0502020204030204" pitchFamily="34" charset="0"/>
                        </a:rPr>
                        <a:t>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Treatment Plan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Treatment plan (1 if treatment planned, otherwise 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58222888"/>
                  </a:ext>
                </a:extLst>
              </a:tr>
            </a:tbl>
          </a:graphicData>
        </a:graphic>
      </p:graphicFrame>
    </p:spTree>
    <p:extLst>
      <p:ext uri="{BB962C8B-B14F-4D97-AF65-F5344CB8AC3E}">
        <p14:creationId xmlns:p14="http://schemas.microsoft.com/office/powerpoint/2010/main" val="4213209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538562"/>
            <a:ext cx="9979623" cy="591715"/>
          </a:xfrm>
        </p:spPr>
        <p:txBody>
          <a:bodyPr/>
          <a:lstStyle/>
          <a:p>
            <a:r>
              <a:rPr lang="en-US" dirty="0"/>
              <a:t>Epidemiological Data</a:t>
            </a:r>
            <a:endParaRPr lang="en-GB" dirty="0"/>
          </a:p>
        </p:txBody>
      </p:sp>
      <p:graphicFrame>
        <p:nvGraphicFramePr>
          <p:cNvPr id="2" name="Table 1">
            <a:extLst>
              <a:ext uri="{FF2B5EF4-FFF2-40B4-BE49-F238E27FC236}">
                <a16:creationId xmlns:a16="http://schemas.microsoft.com/office/drawing/2014/main" id="{2CDD0DB0-A757-43C4-A5A1-9E7CA31F0135}"/>
              </a:ext>
            </a:extLst>
          </p:cNvPr>
          <p:cNvGraphicFramePr>
            <a:graphicFrameLocks noGrp="1"/>
          </p:cNvGraphicFramePr>
          <p:nvPr>
            <p:extLst/>
          </p:nvPr>
        </p:nvGraphicFramePr>
        <p:xfrm>
          <a:off x="1207330" y="1361545"/>
          <a:ext cx="9554371" cy="4738968"/>
        </p:xfrm>
        <a:graphic>
          <a:graphicData uri="http://schemas.openxmlformats.org/drawingml/2006/table">
            <a:tbl>
              <a:tblPr/>
              <a:tblGrid>
                <a:gridCol w="841467">
                  <a:extLst>
                    <a:ext uri="{9D8B030D-6E8A-4147-A177-3AD203B41FA5}">
                      <a16:colId xmlns:a16="http://schemas.microsoft.com/office/drawing/2014/main" val="4118370962"/>
                    </a:ext>
                  </a:extLst>
                </a:gridCol>
                <a:gridCol w="1071424">
                  <a:extLst>
                    <a:ext uri="{9D8B030D-6E8A-4147-A177-3AD203B41FA5}">
                      <a16:colId xmlns:a16="http://schemas.microsoft.com/office/drawing/2014/main" val="691636981"/>
                    </a:ext>
                  </a:extLst>
                </a:gridCol>
                <a:gridCol w="1415088">
                  <a:extLst>
                    <a:ext uri="{9D8B030D-6E8A-4147-A177-3AD203B41FA5}">
                      <a16:colId xmlns:a16="http://schemas.microsoft.com/office/drawing/2014/main" val="554358243"/>
                    </a:ext>
                  </a:extLst>
                </a:gridCol>
                <a:gridCol w="6226392">
                  <a:extLst>
                    <a:ext uri="{9D8B030D-6E8A-4147-A177-3AD203B41FA5}">
                      <a16:colId xmlns:a16="http://schemas.microsoft.com/office/drawing/2014/main" val="862886376"/>
                    </a:ext>
                  </a:extLst>
                </a:gridCol>
              </a:tblGrid>
              <a:tr h="443813">
                <a:tc>
                  <a:txBody>
                    <a:bodyPr/>
                    <a:lstStyle/>
                    <a:p>
                      <a:pPr algn="l" fontAlgn="ctr"/>
                      <a:r>
                        <a:rPr lang="en-GB" sz="1100" b="1" i="0" u="none" strike="noStrike" dirty="0">
                          <a:solidFill>
                            <a:srgbClr val="000000"/>
                          </a:solidFill>
                          <a:effectLst/>
                          <a:latin typeface="Calibri" panose="020F0502020204030204" pitchFamily="34" charset="0"/>
                        </a:rPr>
                        <a:t>Category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GB" sz="1100" b="1" i="0" u="none" strike="noStrike" dirty="0">
                          <a:solidFill>
                            <a:srgbClr val="000000"/>
                          </a:solidFill>
                          <a:effectLst/>
                          <a:latin typeface="Calibri" panose="020F0502020204030204" pitchFamily="34" charset="0"/>
                        </a:rPr>
                        <a:t>Column number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100" b="1" i="0" u="none" strike="noStrike" dirty="0">
                          <a:solidFill>
                            <a:srgbClr val="000000"/>
                          </a:solidFill>
                          <a:effectLst/>
                          <a:latin typeface="Calibri" panose="020F0502020204030204" pitchFamily="34" charset="0"/>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100" b="1" i="0" u="none" strike="noStrike" dirty="0">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715988753"/>
                  </a:ext>
                </a:extLst>
              </a:tr>
              <a:tr h="253606">
                <a:tc rowSpan="10">
                  <a:txBody>
                    <a:bodyPr/>
                    <a:lstStyle/>
                    <a:p>
                      <a:pPr algn="l" fontAlgn="t"/>
                      <a:r>
                        <a:rPr lang="en-GB" sz="1100" b="1" i="0" u="none" strike="noStrike">
                          <a:solidFill>
                            <a:srgbClr val="000000"/>
                          </a:solidFill>
                          <a:effectLst/>
                          <a:latin typeface="Calibri" panose="020F0502020204030204" pitchFamily="34" charset="0"/>
                        </a:rPr>
                        <a:t>Geography</a:t>
                      </a:r>
                    </a:p>
                  </a:txBody>
                  <a:tcPr marL="0" marR="0" marT="0" marB="0">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tcPr>
                </a:tc>
                <a:tc>
                  <a:txBody>
                    <a:bodyPr/>
                    <a:lstStyle/>
                    <a:p>
                      <a:pPr algn="ctr" fontAlgn="t"/>
                      <a:r>
                        <a:rPr lang="en-GB" sz="1100" b="1" i="0" u="none" strike="noStrike" dirty="0">
                          <a:solidFill>
                            <a:srgbClr val="000000"/>
                          </a:solidFill>
                          <a:effectLst/>
                          <a:latin typeface="Calibri" panose="020F0502020204030204" pitchFamily="34" charset="0"/>
                        </a:rPr>
                        <a:t>1</a:t>
                      </a:r>
                    </a:p>
                  </a:txBody>
                  <a:tcPr marL="0" marR="0" marT="0" marB="0">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SN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Incremental number of the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12058257"/>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2</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100" b="1" i="0" u="none" strike="noStrike" dirty="0">
                          <a:solidFill>
                            <a:srgbClr val="000000"/>
                          </a:solidFill>
                          <a:effectLst/>
                          <a:latin typeface="Calibri" panose="020F0502020204030204" pitchFamily="34" charset="0"/>
                        </a:rPr>
                        <a:t>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100" b="1" i="0" u="none" strike="noStrike" dirty="0">
                          <a:solidFill>
                            <a:srgbClr val="000000"/>
                          </a:solidFill>
                          <a:effectLst/>
                          <a:latin typeface="Calibri" panose="020F0502020204030204" pitchFamily="34" charset="0"/>
                        </a:rPr>
                        <a:t>Name of the 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1216135"/>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3</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100" b="1" i="0" u="none" strike="noStrike" dirty="0">
                          <a:solidFill>
                            <a:srgbClr val="000000"/>
                          </a:solidFill>
                          <a:effectLst/>
                          <a:latin typeface="Calibri" panose="020F0502020204030204" pitchFamily="34" charset="0"/>
                        </a:rPr>
                        <a:t>ISO3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100" b="1" i="0" u="none" strike="noStrike" dirty="0">
                          <a:solidFill>
                            <a:srgbClr val="000000"/>
                          </a:solidFill>
                          <a:effectLst/>
                          <a:latin typeface="Calibri" panose="020F0502020204030204" pitchFamily="34" charset="0"/>
                        </a:rPr>
                        <a:t>ISO 3 characters code of the 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49078095"/>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4</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Admin_1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Administrative level 1 (usually the level immediately above the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767745039"/>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5</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Admin_2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Administrative level representing the IU (implementation unit)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53179961"/>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6</a:t>
                      </a:r>
                    </a:p>
                  </a:txBody>
                  <a:tcPr marL="0" marR="0" marT="0" marB="0">
                    <a:lnL>
                      <a:noFill/>
                    </a:lnL>
                    <a:lnR w="6350" cap="flat" cmpd="sng" algn="ctr">
                      <a:solidFill>
                        <a:srgbClr val="000000"/>
                      </a:solidFill>
                      <a:prstDash val="dot"/>
                      <a:round/>
                      <a:headEnd type="none" w="med" len="med"/>
                      <a:tailEnd type="none" w="med" len="med"/>
                    </a:lnR>
                    <a:lnT>
                      <a:noFill/>
                    </a:lnT>
                    <a:lnB>
                      <a:noFill/>
                    </a:lnB>
                    <a:noFill/>
                  </a:tcPr>
                </a:tc>
                <a:tc>
                  <a:txBody>
                    <a:bodyPr/>
                    <a:lstStyle/>
                    <a:p>
                      <a:pPr algn="l" fontAlgn="b"/>
                      <a:r>
                        <a:rPr lang="en-GB" sz="1100" b="1" i="0" u="none" strike="noStrike" dirty="0">
                          <a:solidFill>
                            <a:srgbClr val="000000"/>
                          </a:solidFill>
                          <a:effectLst/>
                          <a:latin typeface="Calibri" panose="020F0502020204030204" pitchFamily="34" charset="0"/>
                        </a:rPr>
                        <a:t>ESPEN_IU_ID</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en-GB" sz="1100" b="1" i="0" u="none" strike="noStrike" dirty="0">
                          <a:solidFill>
                            <a:srgbClr val="000000"/>
                          </a:solidFill>
                          <a:effectLst/>
                          <a:latin typeface="Calibri" panose="020F0502020204030204" pitchFamily="34" charset="0"/>
                        </a:rPr>
                        <a:t>ESPEN internal ID for the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96484090"/>
                  </a:ext>
                </a:extLst>
              </a:tr>
              <a:tr h="405771">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7</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60000"/>
                        <a:lumOff val="4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Admin_3 (sub-IU, sub-district)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Sub-IU name (may not be always the admin 3, but much lower – must be level below the IU chosen for the sub-IU implementation)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748888493"/>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8</a:t>
                      </a:r>
                    </a:p>
                  </a:txBody>
                  <a:tcPr marL="0" marR="0" marT="0" marB="0">
                    <a:lnL>
                      <a:noFill/>
                    </a:lnL>
                    <a:lnR w="6350" cap="flat" cmpd="sng" algn="ctr">
                      <a:solidFill>
                        <a:srgbClr val="000000"/>
                      </a:solidFill>
                      <a:prstDash val="dot"/>
                      <a:round/>
                      <a:headEnd type="none" w="med" len="med"/>
                      <a:tailEnd type="none" w="med" len="med"/>
                    </a:lnR>
                    <a:lnT>
                      <a:noFill/>
                    </a:lnT>
                    <a:lnB>
                      <a:noFill/>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Site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Name of the survey site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2801362273"/>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10</a:t>
                      </a:r>
                    </a:p>
                  </a:txBody>
                  <a:tcPr marL="0" marR="0" marT="0" marB="0">
                    <a:lnL>
                      <a:noFill/>
                    </a:lnL>
                    <a:lnR w="6350" cap="flat" cmpd="sng" algn="ctr">
                      <a:solidFill>
                        <a:srgbClr val="000000"/>
                      </a:solidFill>
                      <a:prstDash val="dot"/>
                      <a:round/>
                      <a:headEnd type="none" w="med" len="med"/>
                      <a:tailEnd type="none" w="med" len="med"/>
                    </a:lnR>
                    <a:lnT>
                      <a:noFill/>
                    </a:lnT>
                    <a:lnB>
                      <a:noFill/>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Latitude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Latitude in decimal degrees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251791086"/>
                  </a:ext>
                </a:extLst>
              </a:tr>
              <a:tr h="212088">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11</a:t>
                      </a:r>
                    </a:p>
                  </a:txBody>
                  <a:tcPr marL="0" marR="0" marT="0" marB="0">
                    <a:lnL>
                      <a:noFill/>
                    </a:lnL>
                    <a:lnR w="6350" cap="flat" cmpd="sng" algn="ctr">
                      <a:solidFill>
                        <a:srgbClr val="000000"/>
                      </a:solidFill>
                      <a:prstDash val="dot"/>
                      <a:round/>
                      <a:headEnd type="none" w="med" len="med"/>
                      <a:tailEnd type="none" w="med" len="med"/>
                    </a:lnR>
                    <a:lnT>
                      <a:noFill/>
                    </a:lnT>
                    <a:lnB>
                      <a:noFill/>
                    </a:lnB>
                    <a:solidFill>
                      <a:srgbClr val="FFFF00"/>
                    </a:solidFill>
                  </a:tcPr>
                </a:tc>
                <a:tc>
                  <a:txBody>
                    <a:bodyPr/>
                    <a:lstStyle/>
                    <a:p>
                      <a:pPr algn="l" fontAlgn="b"/>
                      <a:r>
                        <a:rPr lang="en-GB" sz="1100" b="1" i="0" u="none" strike="noStrike">
                          <a:solidFill>
                            <a:srgbClr val="000000"/>
                          </a:solidFill>
                          <a:effectLst/>
                          <a:latin typeface="Calibri" panose="020F0502020204030204" pitchFamily="34" charset="0"/>
                        </a:rPr>
                        <a:t>Longitude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Longitude in decimal degrees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356521436"/>
                  </a:ext>
                </a:extLst>
              </a:tr>
              <a:tr h="228246">
                <a:tc rowSpan="8">
                  <a:txBody>
                    <a:bodyPr/>
                    <a:lstStyle/>
                    <a:p>
                      <a:pPr algn="l" fontAlgn="t"/>
                      <a:r>
                        <a:rPr lang="en-GB" sz="1100" b="1" i="0" u="none" strike="noStrike">
                          <a:solidFill>
                            <a:srgbClr val="000000"/>
                          </a:solidFill>
                          <a:effectLst/>
                          <a:latin typeface="Calibri" panose="020F0502020204030204" pitchFamily="34" charset="0"/>
                        </a:rPr>
                        <a:t>Epidemiology</a:t>
                      </a:r>
                    </a:p>
                  </a:txBody>
                  <a:tcPr marL="0" marR="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t"/>
                      <a:r>
                        <a:rPr lang="en-GB" sz="1100" b="1" i="0" u="none" strike="noStrike" dirty="0">
                          <a:solidFill>
                            <a:srgbClr val="000000"/>
                          </a:solidFill>
                          <a:effectLst/>
                          <a:latin typeface="Calibri" panose="020F0502020204030204" pitchFamily="34" charset="0"/>
                        </a:rPr>
                        <a:t>9</a:t>
                      </a:r>
                    </a:p>
                  </a:txBody>
                  <a:tcPr marL="0" marR="0" marT="0" marB="0">
                    <a:lnL>
                      <a:noFill/>
                    </a:lnL>
                    <a:lnR w="6350" cap="flat" cmpd="sng" algn="ctr">
                      <a:solidFill>
                        <a:srgbClr val="000000"/>
                      </a:solidFill>
                      <a:prstDash val="dot"/>
                      <a:round/>
                      <a:headEnd type="none" w="med" len="med"/>
                      <a:tailEnd type="none" w="med" len="med"/>
                    </a:lnR>
                    <a:lnT>
                      <a:noFill/>
                    </a:lnT>
                    <a:lnB>
                      <a:noFill/>
                    </a:lnB>
                    <a:solidFill>
                      <a:srgbClr val="FFFF00"/>
                    </a:solidFill>
                  </a:tcPr>
                </a:tc>
                <a:tc>
                  <a:txBody>
                    <a:bodyPr/>
                    <a:lstStyle/>
                    <a:p>
                      <a:pPr algn="l" fontAlgn="b"/>
                      <a:r>
                        <a:rPr lang="en-GB" sz="1100" b="1" i="0" u="none" strike="noStrike">
                          <a:solidFill>
                            <a:srgbClr val="000000"/>
                          </a:solidFill>
                          <a:effectLst/>
                          <a:latin typeface="Calibri" panose="020F0502020204030204" pitchFamily="34" charset="0"/>
                        </a:rPr>
                        <a:t>SurveyType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The type of survey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80587262"/>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12</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Examined</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Number of people examined</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35457054"/>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13</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Positive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Number of people positive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93514705"/>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14</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a:solidFill>
                            <a:srgbClr val="000000"/>
                          </a:solidFill>
                          <a:effectLst/>
                          <a:latin typeface="Calibri" panose="020F0502020204030204" pitchFamily="34" charset="0"/>
                        </a:rPr>
                        <a:t>Prevalence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Prevalence rate calculated as percentage (positive/examined*100)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69653283"/>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15</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a:solidFill>
                            <a:srgbClr val="000000"/>
                          </a:solidFill>
                          <a:effectLst/>
                          <a:latin typeface="Calibri" panose="020F0502020204030204" pitchFamily="34" charset="0"/>
                        </a:rPr>
                        <a:t>Methods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Methods of diagnostic</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95539952"/>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16</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t"/>
                      <a:r>
                        <a:rPr lang="en-GB" sz="1100" b="1" i="0" u="none" strike="noStrike">
                          <a:solidFill>
                            <a:srgbClr val="000000"/>
                          </a:solidFill>
                          <a:effectLst/>
                          <a:latin typeface="Calibri" panose="020F0502020204030204" pitchFamily="34" charset="0"/>
                        </a:rPr>
                        <a:t>Year of survey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100" b="1" i="0" u="none" strike="noStrike" dirty="0">
                          <a:solidFill>
                            <a:srgbClr val="000000"/>
                          </a:solidFill>
                          <a:effectLst/>
                          <a:latin typeface="Calibri" panose="020F0502020204030204" pitchFamily="34" charset="0"/>
                        </a:rPr>
                        <a:t>Year of survey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70022601"/>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17</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t"/>
                      <a:r>
                        <a:rPr lang="en-GB" sz="1100" b="1" i="0" u="none" strike="noStrike">
                          <a:solidFill>
                            <a:srgbClr val="000000"/>
                          </a:solidFill>
                          <a:effectLst/>
                          <a:latin typeface="Calibri" panose="020F0502020204030204" pitchFamily="34" charset="0"/>
                        </a:rPr>
                        <a:t>Type of schistosomiasis</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t"/>
                      <a:r>
                        <a:rPr lang="en-GB" sz="1100" b="1" i="0" u="none" strike="noStrike" dirty="0">
                          <a:solidFill>
                            <a:srgbClr val="000000"/>
                          </a:solidFill>
                          <a:effectLst/>
                          <a:latin typeface="Calibri" panose="020F0502020204030204" pitchFamily="34" charset="0"/>
                        </a:rPr>
                        <a:t>Type of schistosomiasis</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19998733"/>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18</a:t>
                      </a:r>
                    </a:p>
                  </a:txBody>
                  <a:tcPr marL="0" marR="0" marT="0" marB="0">
                    <a:lnL>
                      <a:noFill/>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GB" sz="1100" b="1" i="0" u="none" strike="noStrike">
                          <a:solidFill>
                            <a:srgbClr val="000000"/>
                          </a:solidFill>
                          <a:effectLst/>
                          <a:latin typeface="Calibri" panose="020F0502020204030204" pitchFamily="34" charset="0"/>
                        </a:rPr>
                        <a:t>Diagnostic Type</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GB" sz="1100" b="1" i="0" u="none" strike="noStrike" dirty="0">
                          <a:solidFill>
                            <a:srgbClr val="000000"/>
                          </a:solidFill>
                          <a:effectLst/>
                          <a:latin typeface="Calibri" panose="020F0502020204030204" pitchFamily="34" charset="0"/>
                        </a:rPr>
                        <a:t>Type of diagnostic methods (parasitological, serological, qualitative, etc.)</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766259"/>
                  </a:ext>
                </a:extLst>
              </a:tr>
            </a:tbl>
          </a:graphicData>
        </a:graphic>
      </p:graphicFrame>
    </p:spTree>
    <p:extLst>
      <p:ext uri="{BB962C8B-B14F-4D97-AF65-F5344CB8AC3E}">
        <p14:creationId xmlns:p14="http://schemas.microsoft.com/office/powerpoint/2010/main" val="2497092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538562"/>
            <a:ext cx="9979623" cy="591715"/>
          </a:xfrm>
        </p:spPr>
        <p:txBody>
          <a:bodyPr/>
          <a:lstStyle/>
          <a:p>
            <a:r>
              <a:rPr lang="en-US" dirty="0"/>
              <a:t>Geographic Data</a:t>
            </a:r>
            <a:endParaRPr lang="en-GB" dirty="0"/>
          </a:p>
        </p:txBody>
      </p:sp>
      <p:graphicFrame>
        <p:nvGraphicFramePr>
          <p:cNvPr id="4" name="Table 3">
            <a:extLst>
              <a:ext uri="{FF2B5EF4-FFF2-40B4-BE49-F238E27FC236}">
                <a16:creationId xmlns:a16="http://schemas.microsoft.com/office/drawing/2014/main" id="{0801E640-5042-48AB-BA8C-C4B45DF3439D}"/>
              </a:ext>
            </a:extLst>
          </p:cNvPr>
          <p:cNvGraphicFramePr>
            <a:graphicFrameLocks noGrp="1"/>
          </p:cNvGraphicFramePr>
          <p:nvPr>
            <p:extLst/>
          </p:nvPr>
        </p:nvGraphicFramePr>
        <p:xfrm>
          <a:off x="1176057" y="1418076"/>
          <a:ext cx="10523856" cy="4410796"/>
        </p:xfrm>
        <a:graphic>
          <a:graphicData uri="http://schemas.openxmlformats.org/drawingml/2006/table">
            <a:tbl>
              <a:tblPr/>
              <a:tblGrid>
                <a:gridCol w="1844553">
                  <a:extLst>
                    <a:ext uri="{9D8B030D-6E8A-4147-A177-3AD203B41FA5}">
                      <a16:colId xmlns:a16="http://schemas.microsoft.com/office/drawing/2014/main" val="10660640"/>
                    </a:ext>
                  </a:extLst>
                </a:gridCol>
                <a:gridCol w="518132">
                  <a:extLst>
                    <a:ext uri="{9D8B030D-6E8A-4147-A177-3AD203B41FA5}">
                      <a16:colId xmlns:a16="http://schemas.microsoft.com/office/drawing/2014/main" val="1246976435"/>
                    </a:ext>
                  </a:extLst>
                </a:gridCol>
                <a:gridCol w="2829007">
                  <a:extLst>
                    <a:ext uri="{9D8B030D-6E8A-4147-A177-3AD203B41FA5}">
                      <a16:colId xmlns:a16="http://schemas.microsoft.com/office/drawing/2014/main" val="2205138126"/>
                    </a:ext>
                  </a:extLst>
                </a:gridCol>
                <a:gridCol w="5332164">
                  <a:extLst>
                    <a:ext uri="{9D8B030D-6E8A-4147-A177-3AD203B41FA5}">
                      <a16:colId xmlns:a16="http://schemas.microsoft.com/office/drawing/2014/main" val="3107538172"/>
                    </a:ext>
                  </a:extLst>
                </a:gridCol>
              </a:tblGrid>
              <a:tr h="450081">
                <a:tc>
                  <a:txBody>
                    <a:bodyPr/>
                    <a:lstStyle/>
                    <a:p>
                      <a:pPr algn="l" fontAlgn="ctr"/>
                      <a:r>
                        <a:rPr lang="en-GB" sz="1200" b="1" i="0" u="none" strike="noStrike" dirty="0">
                          <a:solidFill>
                            <a:srgbClr val="000000"/>
                          </a:solidFill>
                          <a:effectLst/>
                          <a:latin typeface="Calibri" panose="020F0502020204030204" pitchFamily="34" charset="0"/>
                        </a:rPr>
                        <a:t>Category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GB" sz="1200" b="1" i="0" u="none" strike="noStrike">
                          <a:solidFill>
                            <a:srgbClr val="000000"/>
                          </a:solidFill>
                          <a:effectLst/>
                          <a:latin typeface="Calibri" panose="020F0502020204030204" pitchFamily="34" charset="0"/>
                        </a:rPr>
                        <a:t>Column number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200" b="1" i="0" u="none" strike="noStrike" dirty="0">
                          <a:solidFill>
                            <a:srgbClr val="000000"/>
                          </a:solidFill>
                          <a:effectLst/>
                          <a:latin typeface="Calibri" panose="020F0502020204030204" pitchFamily="34" charset="0"/>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200" b="1" i="0" u="none" strike="noStrike">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2962508521"/>
                  </a:ext>
                </a:extLst>
              </a:tr>
              <a:tr h="270049">
                <a:tc rowSpan="3">
                  <a:txBody>
                    <a:bodyPr/>
                    <a:lstStyle/>
                    <a:p>
                      <a:pPr algn="l" fontAlgn="t"/>
                      <a:r>
                        <a:rPr lang="en-GB" sz="1200" b="1" i="0" u="none" strike="noStrike" dirty="0">
                          <a:solidFill>
                            <a:srgbClr val="000000"/>
                          </a:solidFill>
                          <a:effectLst/>
                          <a:latin typeface="Calibri" panose="020F0502020204030204" pitchFamily="34" charset="0"/>
                        </a:rPr>
                        <a:t>Country</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en-GB" sz="1200" b="1" i="0" u="none" strike="noStrike" dirty="0">
                          <a:solidFill>
                            <a:srgbClr val="000000"/>
                          </a:solidFill>
                          <a:effectLst/>
                          <a:latin typeface="Calibri" panose="020F0502020204030204" pitchFamily="34" charset="0"/>
                        </a:rPr>
                        <a:t>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SN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Incremental number of the data row</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99326270"/>
                  </a:ext>
                </a:extLst>
              </a:tr>
              <a:tr h="27004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200" b="1" i="0" u="none" strike="noStrike" dirty="0">
                          <a:solidFill>
                            <a:srgbClr val="000000"/>
                          </a:solidFill>
                          <a:effectLst/>
                          <a:latin typeface="Calibri" panose="020F0502020204030204" pitchFamily="34" charset="0"/>
                        </a:rPr>
                        <a:t>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200" b="1" i="0" u="none" strike="noStrike">
                          <a:solidFill>
                            <a:srgbClr val="000000"/>
                          </a:solidFill>
                          <a:effectLst/>
                          <a:latin typeface="Calibri" panose="020F0502020204030204" pitchFamily="34" charset="0"/>
                        </a:rPr>
                        <a:t>Name of the 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04899567"/>
                  </a:ext>
                </a:extLst>
              </a:tr>
              <a:tr h="27004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200" b="1" i="0" u="none" strike="noStrike" dirty="0">
                          <a:solidFill>
                            <a:srgbClr val="000000"/>
                          </a:solidFill>
                          <a:effectLst/>
                          <a:latin typeface="Calibri" panose="020F0502020204030204" pitchFamily="34" charset="0"/>
                        </a:rPr>
                        <a:t>ISO3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200" b="1" i="0" u="none" strike="noStrike">
                          <a:solidFill>
                            <a:srgbClr val="000000"/>
                          </a:solidFill>
                          <a:effectLst/>
                          <a:latin typeface="Calibri" panose="020F0502020204030204" pitchFamily="34" charset="0"/>
                        </a:rPr>
                        <a:t>ISO 3 characters code of the 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94786265"/>
                  </a:ext>
                </a:extLst>
              </a:tr>
              <a:tr h="270049">
                <a:tc rowSpan="5">
                  <a:txBody>
                    <a:bodyPr/>
                    <a:lstStyle/>
                    <a:p>
                      <a:pPr algn="l" fontAlgn="t"/>
                      <a:r>
                        <a:rPr lang="en-GB" sz="1200" b="1" i="0" u="none" strike="noStrike" dirty="0">
                          <a:solidFill>
                            <a:srgbClr val="000000"/>
                          </a:solidFill>
                          <a:effectLst/>
                          <a:latin typeface="Calibri" panose="020F0502020204030204" pitchFamily="34" charset="0"/>
                        </a:rPr>
                        <a:t>Sub-IU Information</a:t>
                      </a:r>
                    </a:p>
                  </a:txBody>
                  <a:tcPr marL="0" marR="0" marT="0" marB="0">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en-GB" sz="1200" b="1" i="0" u="none" strike="noStrike" dirty="0">
                          <a:solidFill>
                            <a:srgbClr val="000000"/>
                          </a:solidFill>
                          <a:effectLst/>
                          <a:latin typeface="Calibri" panose="020F0502020204030204" pitchFamily="34" charset="0"/>
                        </a:rPr>
                        <a:t>4</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Province</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Administrative level 1 (usually the level immediately above the IU) of the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849870131"/>
                  </a:ext>
                </a:extLst>
              </a:tr>
              <a:tr h="270049">
                <a:tc vMerge="1">
                  <a:txBody>
                    <a:bodyPr/>
                    <a:lstStyle/>
                    <a:p>
                      <a:endParaRPr lang="en-GB"/>
                    </a:p>
                  </a:txBody>
                  <a:tcPr/>
                </a:tc>
                <a:tc>
                  <a:txBody>
                    <a:bodyPr/>
                    <a:lstStyle/>
                    <a:p>
                      <a:pPr algn="ctr" fontAlgn="t"/>
                      <a:r>
                        <a:rPr lang="en-GB" sz="1200" b="1" i="0" u="none" strike="noStrike" dirty="0">
                          <a:solidFill>
                            <a:srgbClr val="000000"/>
                          </a:solidFill>
                          <a:effectLst/>
                          <a:latin typeface="Calibri" panose="020F0502020204030204" pitchFamily="34" charset="0"/>
                        </a:rPr>
                        <a:t>5</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Administrative level representing the IU (implementation unit) of the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59854601"/>
                  </a:ext>
                </a:extLst>
              </a:tr>
              <a:tr h="270049">
                <a:tc vMerge="1">
                  <a:txBody>
                    <a:bodyPr/>
                    <a:lstStyle/>
                    <a:p>
                      <a:endParaRPr lang="en-GB"/>
                    </a:p>
                  </a:txBody>
                  <a:tcPr/>
                </a:tc>
                <a:tc>
                  <a:txBody>
                    <a:bodyPr/>
                    <a:lstStyle/>
                    <a:p>
                      <a:pPr algn="ctr" fontAlgn="t"/>
                      <a:r>
                        <a:rPr lang="en-GB" sz="1200" b="1" i="0" u="none" strike="noStrike" dirty="0">
                          <a:solidFill>
                            <a:srgbClr val="000000"/>
                          </a:solidFill>
                          <a:effectLst/>
                          <a:latin typeface="Calibri" panose="020F0502020204030204" pitchFamily="34" charset="0"/>
                        </a:rPr>
                        <a:t>6</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en-GB" sz="1200" b="1" i="0" u="none" strike="noStrike" dirty="0">
                          <a:solidFill>
                            <a:srgbClr val="000000"/>
                          </a:solidFill>
                          <a:effectLst/>
                          <a:latin typeface="Calibri" panose="020F0502020204030204" pitchFamily="34" charset="0"/>
                        </a:rPr>
                        <a:t>ESPEN_IU_ID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en-GB" sz="1200" b="1" i="0" u="none" strike="noStrike" dirty="0">
                          <a:solidFill>
                            <a:srgbClr val="000000"/>
                          </a:solidFill>
                          <a:effectLst/>
                          <a:latin typeface="Calibri" panose="020F0502020204030204" pitchFamily="34" charset="0"/>
                        </a:rPr>
                        <a:t>Sub-IU 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60528211"/>
                  </a:ext>
                </a:extLst>
              </a:tr>
              <a:tr h="462941">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7</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Admin_3 (sub-IU, sub-district)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Sub-IU name (may not be always the admin 3, but much lower – must be level below the IU chosen for the sub-IU implementation)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41960253"/>
                  </a:ext>
                </a:extLst>
              </a:tr>
              <a:tr h="25718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8</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a:solidFill>
                            <a:srgbClr val="000000"/>
                          </a:solidFill>
                          <a:effectLst/>
                          <a:latin typeface="Calibri" panose="020F0502020204030204" pitchFamily="34" charset="0"/>
                        </a:rPr>
                        <a:t>Sub_IU_ID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Sub-IU 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85134917"/>
                  </a:ext>
                </a:extLst>
              </a:tr>
              <a:tr h="257189">
                <a:tc rowSpan="5">
                  <a:txBody>
                    <a:bodyPr/>
                    <a:lstStyle/>
                    <a:p>
                      <a:pPr algn="l" fontAlgn="t"/>
                      <a:r>
                        <a:rPr lang="en-GB" sz="1200" b="1" i="0" u="none" strike="noStrike">
                          <a:solidFill>
                            <a:srgbClr val="000000"/>
                          </a:solidFill>
                          <a:effectLst/>
                          <a:latin typeface="Calibri" panose="020F0502020204030204" pitchFamily="34" charset="0"/>
                        </a:rPr>
                        <a:t>Neighouring sub-IU Information</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GB" sz="1200" b="1" i="0" u="none" strike="noStrike">
                          <a:solidFill>
                            <a:srgbClr val="000000"/>
                          </a:solidFill>
                          <a:effectLst/>
                          <a:latin typeface="Calibri" panose="020F0502020204030204" pitchFamily="34" charset="0"/>
                        </a:rPr>
                        <a:t>9</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a:solidFill>
                            <a:srgbClr val="000000"/>
                          </a:solidFill>
                          <a:effectLst/>
                          <a:latin typeface="Calibri" panose="020F0502020204030204" pitchFamily="34" charset="0"/>
                        </a:rPr>
                        <a:t>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Neighbouring sub-IU name</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813153194"/>
                  </a:ext>
                </a:extLst>
              </a:tr>
              <a:tr h="27004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10</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a:solidFill>
                            <a:srgbClr val="000000"/>
                          </a:solidFill>
                          <a:effectLst/>
                          <a:latin typeface="Calibri" panose="020F0502020204030204" pitchFamily="34" charset="0"/>
                        </a:rPr>
                        <a:t>Neighbouring Sub-IU 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Neighbouring sub-IU 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576352483"/>
                  </a:ext>
                </a:extLst>
              </a:tr>
              <a:tr h="411502">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11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a:solidFill>
                            <a:srgbClr val="000000"/>
                          </a:solidFill>
                          <a:effectLst/>
                          <a:latin typeface="Calibri" panose="020F0502020204030204" pitchFamily="34" charset="0"/>
                        </a:rPr>
                        <a:t>Admin_2 (IU) of 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Administrative level representing the IU (implementation unit) of the 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92278260"/>
                  </a:ext>
                </a:extLst>
              </a:tr>
              <a:tr h="411502">
                <a:tc vMerge="1">
                  <a:txBody>
                    <a:bodyPr/>
                    <a:lstStyle/>
                    <a:p>
                      <a:endParaRPr lang="en-GB"/>
                    </a:p>
                  </a:txBody>
                  <a:tcPr/>
                </a:tc>
                <a:tc>
                  <a:txBody>
                    <a:bodyPr/>
                    <a:lstStyle/>
                    <a:p>
                      <a:pPr algn="ctr" fontAlgn="t"/>
                      <a:r>
                        <a:rPr lang="en-GB" sz="1200" b="1" i="0" u="none" strike="noStrike" dirty="0">
                          <a:solidFill>
                            <a:srgbClr val="000000"/>
                          </a:solidFill>
                          <a:effectLst/>
                          <a:latin typeface="Calibri" panose="020F0502020204030204" pitchFamily="34" charset="0"/>
                        </a:rPr>
                        <a:t>12</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Admin_1 of 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Administrative level 1 (usually the level immediately above the IU) of the 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045314994"/>
                  </a:ext>
                </a:extLst>
              </a:tr>
              <a:tr h="27004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13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t"/>
                      <a:r>
                        <a:rPr lang="en-GB" sz="1200" b="1" i="0" u="none" strike="noStrike">
                          <a:solidFill>
                            <a:srgbClr val="000000"/>
                          </a:solidFill>
                          <a:effectLst/>
                          <a:latin typeface="Calibri" panose="020F0502020204030204" pitchFamily="34" charset="0"/>
                        </a:rPr>
                        <a:t>Neighbouring Sub-IU Border length (km)</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Length (in km) of the border shared by the sub-IU and its neighbour</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40428276"/>
                  </a:ext>
                </a:extLst>
              </a:tr>
            </a:tbl>
          </a:graphicData>
        </a:graphic>
      </p:graphicFrame>
    </p:spTree>
    <p:extLst>
      <p:ext uri="{BB962C8B-B14F-4D97-AF65-F5344CB8AC3E}">
        <p14:creationId xmlns:p14="http://schemas.microsoft.com/office/powerpoint/2010/main" val="4260633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06188" y="519670"/>
            <a:ext cx="9979623" cy="850026"/>
          </a:xfrm>
        </p:spPr>
        <p:txBody>
          <a:bodyPr/>
          <a:lstStyle/>
          <a:p>
            <a:r>
              <a:rPr lang="en-US" dirty="0"/>
              <a:t>Latest Endemicity for Drug Request</a:t>
            </a:r>
            <a:endParaRPr lang="en-GB" dirty="0"/>
          </a:p>
        </p:txBody>
      </p:sp>
      <p:graphicFrame>
        <p:nvGraphicFramePr>
          <p:cNvPr id="2" name="Table 1">
            <a:extLst>
              <a:ext uri="{FF2B5EF4-FFF2-40B4-BE49-F238E27FC236}">
                <a16:creationId xmlns:a16="http://schemas.microsoft.com/office/drawing/2014/main" id="{025EEA2E-7D36-4726-9541-2D6A4F387914}"/>
              </a:ext>
            </a:extLst>
          </p:cNvPr>
          <p:cNvGraphicFramePr>
            <a:graphicFrameLocks noGrp="1"/>
          </p:cNvGraphicFramePr>
          <p:nvPr>
            <p:extLst/>
          </p:nvPr>
        </p:nvGraphicFramePr>
        <p:xfrm>
          <a:off x="1152300" y="1674080"/>
          <a:ext cx="9325425" cy="4344964"/>
        </p:xfrm>
        <a:graphic>
          <a:graphicData uri="http://schemas.openxmlformats.org/drawingml/2006/table">
            <a:tbl>
              <a:tblPr/>
              <a:tblGrid>
                <a:gridCol w="1255005">
                  <a:extLst>
                    <a:ext uri="{9D8B030D-6E8A-4147-A177-3AD203B41FA5}">
                      <a16:colId xmlns:a16="http://schemas.microsoft.com/office/drawing/2014/main" val="90460353"/>
                    </a:ext>
                  </a:extLst>
                </a:gridCol>
                <a:gridCol w="838624">
                  <a:extLst>
                    <a:ext uri="{9D8B030D-6E8A-4147-A177-3AD203B41FA5}">
                      <a16:colId xmlns:a16="http://schemas.microsoft.com/office/drawing/2014/main" val="3929810225"/>
                    </a:ext>
                  </a:extLst>
                </a:gridCol>
                <a:gridCol w="2087099">
                  <a:extLst>
                    <a:ext uri="{9D8B030D-6E8A-4147-A177-3AD203B41FA5}">
                      <a16:colId xmlns:a16="http://schemas.microsoft.com/office/drawing/2014/main" val="147559209"/>
                    </a:ext>
                  </a:extLst>
                </a:gridCol>
                <a:gridCol w="5144697">
                  <a:extLst>
                    <a:ext uri="{9D8B030D-6E8A-4147-A177-3AD203B41FA5}">
                      <a16:colId xmlns:a16="http://schemas.microsoft.com/office/drawing/2014/main" val="4219958708"/>
                    </a:ext>
                  </a:extLst>
                </a:gridCol>
              </a:tblGrid>
              <a:tr h="754089">
                <a:tc>
                  <a:txBody>
                    <a:bodyPr/>
                    <a:lstStyle/>
                    <a:p>
                      <a:pPr algn="l" fontAlgn="ctr"/>
                      <a:r>
                        <a:rPr lang="en-GB" sz="1400" b="1" i="0" u="none" strike="noStrike" dirty="0">
                          <a:solidFill>
                            <a:srgbClr val="000000"/>
                          </a:solidFill>
                          <a:effectLst/>
                          <a:latin typeface="Calibri" panose="020F0502020204030204" pitchFamily="34" charset="0"/>
                        </a:rPr>
                        <a:t>Category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GB" sz="1400" b="1" i="0" u="none" strike="noStrike" dirty="0">
                          <a:solidFill>
                            <a:srgbClr val="000000"/>
                          </a:solidFill>
                          <a:effectLst/>
                          <a:latin typeface="Calibri" panose="020F0502020204030204" pitchFamily="34" charset="0"/>
                        </a:rPr>
                        <a:t>Column number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400" b="1" i="0" u="none" strike="noStrike" dirty="0">
                          <a:solidFill>
                            <a:srgbClr val="000000"/>
                          </a:solidFill>
                          <a:effectLst/>
                          <a:latin typeface="Calibri" panose="020F0502020204030204" pitchFamily="34" charset="0"/>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400" b="1" i="0" u="none" strike="noStrike" dirty="0">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1164971000"/>
                  </a:ext>
                </a:extLst>
              </a:tr>
              <a:tr h="247057">
                <a:tc rowSpan="6">
                  <a:txBody>
                    <a:bodyPr/>
                    <a:lstStyle/>
                    <a:p>
                      <a:pPr algn="l" fontAlgn="t"/>
                      <a:r>
                        <a:rPr lang="en-GB" sz="1400" b="1" i="0" u="none" strike="noStrike">
                          <a:solidFill>
                            <a:srgbClr val="000000"/>
                          </a:solidFill>
                          <a:effectLst/>
                          <a:latin typeface="Calibri" panose="020F0502020204030204" pitchFamily="34" charset="0"/>
                        </a:rPr>
                        <a:t>Geography</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en-GB" sz="1400" b="1" i="0" u="none" strike="noStrike" dirty="0">
                          <a:solidFill>
                            <a:srgbClr val="000000"/>
                          </a:solidFill>
                          <a:effectLst/>
                          <a:latin typeface="Calibri" panose="020F0502020204030204" pitchFamily="34" charset="0"/>
                        </a:rPr>
                        <a:t>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SN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Incremental number of the sub-district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381090229"/>
                  </a:ext>
                </a:extLst>
              </a:tr>
              <a:tr h="254830">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Name of the 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1985315"/>
                  </a:ext>
                </a:extLst>
              </a:tr>
              <a:tr h="254830">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ISO3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ISO 3 characters code of the 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47520995"/>
                  </a:ext>
                </a:extLst>
              </a:tr>
              <a:tr h="340269">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4</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Admin_1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Administrative level 1 (usually the level immediately above the 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23639203"/>
                  </a:ext>
                </a:extLst>
              </a:tr>
              <a:tr h="254830">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5</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Admin_2 (IU)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Administrative level representing the IU (implementation unit)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6095603"/>
                  </a:ext>
                </a:extLst>
              </a:tr>
              <a:tr h="254830">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6</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a:solidFill>
                            <a:srgbClr val="000000"/>
                          </a:solidFill>
                          <a:effectLst/>
                          <a:latin typeface="Calibri" panose="020F0502020204030204" pitchFamily="34" charset="0"/>
                        </a:rPr>
                        <a:t>ESPEN_IU_ID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ESPEN internal ID for the 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85317536"/>
                  </a:ext>
                </a:extLst>
              </a:tr>
              <a:tr h="247057">
                <a:tc rowSpan="2">
                  <a:txBody>
                    <a:bodyPr/>
                    <a:lstStyle/>
                    <a:p>
                      <a:pPr algn="l" fontAlgn="t"/>
                      <a:r>
                        <a:rPr lang="en-GB" sz="1400" b="1" i="0" u="none" strike="noStrike">
                          <a:solidFill>
                            <a:srgbClr val="000000"/>
                          </a:solidFill>
                          <a:effectLst/>
                          <a:latin typeface="Calibri" panose="020F0502020204030204" pitchFamily="34" charset="0"/>
                        </a:rPr>
                        <a:t>Demographiy</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en-GB" sz="1400" b="1" i="0" u="none" strike="noStrike" dirty="0">
                          <a:solidFill>
                            <a:srgbClr val="000000"/>
                          </a:solidFill>
                          <a:effectLst/>
                          <a:latin typeface="Calibri" panose="020F0502020204030204" pitchFamily="34" charset="0"/>
                        </a:rPr>
                        <a:t>7</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Population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Total population of the 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961428692"/>
                  </a:ext>
                </a:extLst>
              </a:tr>
              <a:tr h="24705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8</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Year</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Reporting Year</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559885366"/>
                  </a:ext>
                </a:extLst>
              </a:tr>
              <a:tr h="247057">
                <a:tc rowSpan="5">
                  <a:txBody>
                    <a:bodyPr/>
                    <a:lstStyle/>
                    <a:p>
                      <a:pPr algn="l" fontAlgn="t"/>
                      <a:r>
                        <a:rPr lang="en-GB" sz="1400" b="1" i="0" u="none" strike="noStrike" dirty="0">
                          <a:solidFill>
                            <a:srgbClr val="000000"/>
                          </a:solidFill>
                          <a:effectLst/>
                          <a:latin typeface="Calibri" panose="020F0502020204030204" pitchFamily="34" charset="0"/>
                        </a:rPr>
                        <a:t>Epidemiology</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GB" sz="1400" b="1" i="0" u="none" strike="noStrike">
                          <a:solidFill>
                            <a:srgbClr val="000000"/>
                          </a:solidFill>
                          <a:effectLst/>
                          <a:latin typeface="Calibri" panose="020F0502020204030204" pitchFamily="34" charset="0"/>
                        </a:rPr>
                        <a:t>9</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a:solidFill>
                            <a:srgbClr val="000000"/>
                          </a:solidFill>
                          <a:effectLst/>
                          <a:latin typeface="Calibri" panose="020F0502020204030204" pitchFamily="34" charset="0"/>
                        </a:rPr>
                        <a:t>Endemicity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Endemicity Code or full description </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5586523"/>
                  </a:ext>
                </a:extLst>
              </a:tr>
              <a:tr h="24705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10</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Short description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Endemicity short description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061624237"/>
                  </a:ext>
                </a:extLst>
              </a:tr>
              <a:tr h="24705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400" b="1" i="0" u="none" strike="noStrike" dirty="0">
                          <a:solidFill>
                            <a:srgbClr val="000000"/>
                          </a:solidFill>
                          <a:effectLst/>
                          <a:latin typeface="Calibri" panose="020F0502020204030204" pitchFamily="34" charset="0"/>
                        </a:rPr>
                        <a:t>Treatment Plan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Treatment plan (1 if treatment planned, otherwise 0)</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629992776"/>
                  </a:ext>
                </a:extLst>
              </a:tr>
              <a:tr h="494114">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12</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t"/>
                      <a:r>
                        <a:rPr lang="en-GB" sz="1400" b="1" i="0" u="none" strike="noStrike" dirty="0">
                          <a:solidFill>
                            <a:srgbClr val="000000"/>
                          </a:solidFill>
                          <a:effectLst/>
                          <a:latin typeface="Calibri" panose="020F0502020204030204" pitchFamily="34" charset="0"/>
                        </a:rPr>
                        <a:t>Final Endemicity Code</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t"/>
                      <a:r>
                        <a:rPr lang="en-GB" sz="1400" b="1" i="0" u="none" strike="noStrike" dirty="0">
                          <a:solidFill>
                            <a:srgbClr val="000000"/>
                          </a:solidFill>
                          <a:effectLst/>
                          <a:latin typeface="Calibri" panose="020F0502020204030204" pitchFamily="34" charset="0"/>
                        </a:rPr>
                        <a:t>The endemicity category for the district after the sub-district analysis (highest endemicity among the sub-district)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20555246"/>
                  </a:ext>
                </a:extLst>
              </a:tr>
              <a:tr h="254830">
                <a:tc vMerge="1">
                  <a:txBody>
                    <a:bodyPr/>
                    <a:lstStyle/>
                    <a:p>
                      <a:endParaRPr lang="en-GB"/>
                    </a:p>
                  </a:txBody>
                  <a:tcPr/>
                </a:tc>
                <a:tc>
                  <a:txBody>
                    <a:bodyPr/>
                    <a:lstStyle/>
                    <a:p>
                      <a:pPr algn="ctr" fontAlgn="t"/>
                      <a:endParaRPr lang="en-GB" sz="1400" b="1" i="0" u="none" strike="noStrike" dirty="0">
                        <a:solidFill>
                          <a:srgbClr val="000000"/>
                        </a:solidFill>
                        <a:effectLst/>
                        <a:latin typeface="Calibri" panose="020F0502020204030204" pitchFamily="34" charset="0"/>
                      </a:endParaRP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4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4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279590"/>
                  </a:ext>
                </a:extLst>
              </a:tr>
            </a:tbl>
          </a:graphicData>
        </a:graphic>
      </p:graphicFrame>
    </p:spTree>
    <p:extLst>
      <p:ext uri="{BB962C8B-B14F-4D97-AF65-F5344CB8AC3E}">
        <p14:creationId xmlns:p14="http://schemas.microsoft.com/office/powerpoint/2010/main" val="3733827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05D5B693-8642-428C-9B1E-8F50FE23DE8D}"/>
              </a:ext>
            </a:extLst>
          </p:cNvPr>
          <p:cNvSpPr>
            <a:spLocks noGrp="1" noChangeArrowheads="1"/>
          </p:cNvSpPr>
          <p:nvPr>
            <p:ph type="title"/>
          </p:nvPr>
        </p:nvSpPr>
        <p:spPr/>
        <p:txBody>
          <a:bodyPr/>
          <a:lstStyle/>
          <a:p>
            <a:r>
              <a:rPr lang="en-US" altLang="en-US" dirty="0"/>
              <a:t>WHO interim guidance</a:t>
            </a:r>
          </a:p>
        </p:txBody>
      </p:sp>
      <p:sp>
        <p:nvSpPr>
          <p:cNvPr id="220163" name="Rectangle 3">
            <a:extLst>
              <a:ext uri="{FF2B5EF4-FFF2-40B4-BE49-F238E27FC236}">
                <a16:creationId xmlns:a16="http://schemas.microsoft.com/office/drawing/2014/main" id="{88B2F0FA-5ABC-4113-ADB0-961561B4829A}"/>
              </a:ext>
            </a:extLst>
          </p:cNvPr>
          <p:cNvSpPr>
            <a:spLocks noGrp="1" noChangeArrowheads="1"/>
          </p:cNvSpPr>
          <p:nvPr>
            <p:ph type="body" idx="1"/>
          </p:nvPr>
        </p:nvSpPr>
        <p:spPr>
          <a:xfrm>
            <a:off x="1486665" y="1380816"/>
            <a:ext cx="9319308" cy="4611835"/>
          </a:xfrm>
        </p:spPr>
        <p:txBody>
          <a:bodyPr/>
          <a:lstStyle/>
          <a:p>
            <a:r>
              <a:rPr lang="en-US" altLang="en-US" dirty="0"/>
              <a:t>WHO interim guidance released on 1</a:t>
            </a:r>
            <a:r>
              <a:rPr lang="en-US" altLang="en-US" baseline="30000" dirty="0"/>
              <a:t>st</a:t>
            </a:r>
            <a:r>
              <a:rPr lang="en-US" altLang="en-US" dirty="0"/>
              <a:t> of April</a:t>
            </a:r>
          </a:p>
          <a:p>
            <a:pPr lvl="1"/>
            <a:r>
              <a:rPr lang="en-US" altLang="en-US" dirty="0"/>
              <a:t>Community-based surveys, active case-finding activities and mass treatment campaigns for NTDs should be postponed until further notice</a:t>
            </a:r>
          </a:p>
          <a:p>
            <a:pPr lvl="1"/>
            <a:r>
              <a:rPr lang="en-US" dirty="0"/>
              <a:t>Diagnosis, treatment and care of NTDs for patients presenting to healthcare facilities, and essential vector control measures, should continue, as these are critical interventions</a:t>
            </a:r>
          </a:p>
          <a:p>
            <a:pPr lvl="1"/>
            <a:r>
              <a:rPr lang="en-US" dirty="0"/>
              <a:t>Existing NTD platforms, surveillance mechanisms and WASH/health education opportunities can be used to support implementation of COVID-19-related measures</a:t>
            </a:r>
            <a:endParaRPr lang="en-US" altLang="en-US" dirty="0"/>
          </a:p>
        </p:txBody>
      </p:sp>
      <p:cxnSp>
        <p:nvCxnSpPr>
          <p:cNvPr id="8" name="Straight Connector 7">
            <a:extLst>
              <a:ext uri="{FF2B5EF4-FFF2-40B4-BE49-F238E27FC236}">
                <a16:creationId xmlns:a16="http://schemas.microsoft.com/office/drawing/2014/main" id="{4415B121-996C-4FEC-88D9-6A7E37A9997C}"/>
              </a:ext>
            </a:extLst>
          </p:cNvPr>
          <p:cNvCxnSpPr/>
          <p:nvPr/>
        </p:nvCxnSpPr>
        <p:spPr bwMode="auto">
          <a:xfrm>
            <a:off x="4902290" y="971217"/>
            <a:ext cx="1505930" cy="0"/>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24155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smtClean="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2886198"/>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smtClean="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note and 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a:t>
                      </a:r>
                      <a:r>
                        <a:rPr lang="pt-PT" sz="2000" dirty="0" smtClean="0">
                          <a:effectLst/>
                        </a:rPr>
                        <a:t>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smtClean="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smtClean="0">
                          <a:effectLst/>
                        </a:rPr>
                        <a:t>Q&amp;A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ALL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smtClean="0">
                          <a:effectLst/>
                        </a:rPr>
                        <a:t>40 </a:t>
                      </a:r>
                      <a:r>
                        <a:rPr lang="en-US" sz="2000" dirty="0">
                          <a:effectLst/>
                        </a:rPr>
                        <a:t>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solidFill>
                            <a:schemeClr val="tx1">
                              <a:lumMod val="95000"/>
                              <a:lumOff val="5000"/>
                            </a:schemeClr>
                          </a:solidFill>
                          <a:effectLst/>
                        </a:rPr>
                        <a:t>20 Minutes </a:t>
                      </a:r>
                      <a:endParaRPr lang="en-GB" sz="2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a:solidFill>
                            <a:schemeClr val="tx1">
                              <a:lumMod val="95000"/>
                              <a:lumOff val="5000"/>
                            </a:schemeClr>
                          </a:solidFill>
                          <a:effectLst/>
                        </a:rPr>
                        <a:t>Country experience </a:t>
                      </a:r>
                      <a:endParaRPr lang="en-GB" sz="2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dirty="0" smtClean="0">
                          <a:solidFill>
                            <a:schemeClr val="tx1">
                              <a:lumMod val="95000"/>
                              <a:lumOff val="5000"/>
                            </a:schemeClr>
                          </a:solidFill>
                          <a:effectLst/>
                        </a:rPr>
                        <a:t>Uganda</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endParaRPr lang="en-US" sz="2000" dirty="0" smtClean="0">
                        <a:effectLst/>
                      </a:endParaRPr>
                    </a:p>
                    <a:p>
                      <a:pPr>
                        <a:lnSpc>
                          <a:spcPct val="107000"/>
                        </a:lnSpc>
                        <a:spcAft>
                          <a:spcPts val="0"/>
                        </a:spcAft>
                      </a:pPr>
                      <a:endParaRPr lang="en-US" sz="20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 </a:t>
                      </a:r>
                      <a:r>
                        <a:rPr lang="en-US" sz="2000" dirty="0">
                          <a:effectLst/>
                        </a:rPr>
                        <a:t>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smtClean="0">
                          <a:effectLst/>
                        </a:rPr>
                        <a:t>20 </a:t>
                      </a:r>
                      <a:r>
                        <a:rPr lang="en-US" sz="2000" dirty="0">
                          <a:effectLst/>
                        </a:rPr>
                        <a:t>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2513374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555" y="274320"/>
            <a:ext cx="9907270" cy="5076190"/>
          </a:xfrm>
          <a:prstGeom prst="rect">
            <a:avLst/>
          </a:prstGeom>
        </p:spPr>
        <p:txBody>
          <a:bodyPr wrap="square" lIns="91438" tIns="45719" rIns="91438" bIns="45719">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dirty="0" smtClean="0">
                <a:ln>
                  <a:noFill/>
                </a:ln>
                <a:solidFill>
                  <a:srgbClr val="004E71"/>
                </a:solidFill>
                <a:effectLst/>
                <a:uLnTx/>
                <a:uFillTx/>
                <a:cs typeface="Arial" panose="020B0604020202020204" pitchFamily="34" charset="0"/>
              </a:rPr>
              <a:t>Status of Schistosomiasis </a:t>
            </a:r>
            <a:r>
              <a:rPr kumimoji="0" lang="en-GB" sz="4800" b="0" i="0" u="none" strike="noStrike" kern="0" cap="none" spc="0" normalizeH="0" baseline="0" noProof="0" dirty="0" smtClean="0">
                <a:ln>
                  <a:noFill/>
                </a:ln>
                <a:solidFill>
                  <a:prstClr val="black"/>
                </a:solidFill>
                <a:effectLst/>
                <a:uLnTx/>
                <a:uFillTx/>
              </a:rPr>
              <a:t>in </a:t>
            </a:r>
            <a:r>
              <a:rPr kumimoji="0" lang="en-US" sz="4800" b="0" i="0" u="none" strike="noStrike" kern="0" cap="none" spc="0" normalizeH="0" baseline="0" noProof="0" dirty="0" smtClean="0">
                <a:ln>
                  <a:noFill/>
                </a:ln>
                <a:solidFill>
                  <a:srgbClr val="004E71"/>
                </a:solidFill>
                <a:effectLst/>
                <a:uLnTx/>
                <a:uFillTx/>
                <a:cs typeface="Arial" panose="020B0604020202020204" pitchFamily="34" charset="0"/>
              </a:rPr>
              <a:t>Uganda</a:t>
            </a:r>
            <a:r>
              <a:rPr kumimoji="0" lang="en-GB" sz="4800" b="0" i="0" u="none" strike="noStrike" kern="0" cap="none" spc="0" normalizeH="0" baseline="0" noProof="0" dirty="0" smtClean="0">
                <a:ln>
                  <a:noFill/>
                </a:ln>
                <a:solidFill>
                  <a:prstClr val="black"/>
                </a:solidFill>
                <a:effectLst/>
                <a:uLnTx/>
                <a:uFillTx/>
              </a:rPr>
              <a:t> </a:t>
            </a:r>
            <a:r>
              <a:rPr kumimoji="0" lang="en-GB" sz="4800" b="0" i="0" u="none" strike="noStrike" kern="0" cap="none" spc="0" normalizeH="0" baseline="0" noProof="0" dirty="0" smtClean="0">
                <a:ln>
                  <a:noFill/>
                </a:ln>
                <a:solidFill>
                  <a:srgbClr val="004E71"/>
                </a:solidFill>
                <a:effectLst/>
                <a:uLnTx/>
                <a:uFillTx/>
                <a:cs typeface="Arial" panose="020B0604020202020204" pitchFamily="34" charset="0"/>
              </a:rPr>
              <a:t>and update on shrinking the map analysis  reports </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4800" b="0" i="0" u="none" strike="noStrike" kern="0" cap="none" spc="0" normalizeH="0" baseline="0" noProof="0" dirty="0" smtClean="0">
              <a:ln>
                <a:noFill/>
              </a:ln>
              <a:solidFill>
                <a:srgbClr val="004E71"/>
              </a:solidFill>
              <a:effectLst/>
              <a:uLnTx/>
              <a:uFillTx/>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4800" b="0" i="0" u="none" strike="noStrike" kern="0" cap="none" spc="0" normalizeH="0" baseline="0" noProof="0" dirty="0" smtClean="0">
                <a:ln>
                  <a:noFill/>
                </a:ln>
                <a:solidFill>
                  <a:srgbClr val="004E71"/>
                </a:solidFill>
                <a:effectLst/>
                <a:uLnTx/>
                <a:uFillTx/>
                <a:cs typeface="Arial" panose="020B0604020202020204" pitchFamily="34" charset="0"/>
              </a:rPr>
              <a:t>B</a:t>
            </a:r>
            <a:r>
              <a:rPr kumimoji="0" lang="en-US" altLang="en-GB" sz="4800" b="0" i="0" u="none" strike="noStrike" kern="0" cap="none" spc="0" normalizeH="0" baseline="0" noProof="0" dirty="0" smtClean="0">
                <a:ln>
                  <a:noFill/>
                </a:ln>
                <a:solidFill>
                  <a:srgbClr val="004E71"/>
                </a:solidFill>
                <a:effectLst/>
                <a:uLnTx/>
                <a:uFillTx/>
                <a:cs typeface="Arial" panose="020B0604020202020204" pitchFamily="34" charset="0"/>
              </a:rPr>
              <a:t>ilharzia &amp; Worm Control Program</a:t>
            </a:r>
            <a:endParaRPr kumimoji="0" lang="en-US" altLang="en-GB" sz="3200" b="0" i="0" u="none" strike="noStrike" kern="0" cap="none" spc="0" normalizeH="0" baseline="0" noProof="0" dirty="0" smtClean="0">
              <a:ln>
                <a:noFill/>
              </a:ln>
              <a:solidFill>
                <a:srgbClr val="004E71"/>
              </a:solidFill>
              <a:effectLst/>
              <a:uLnTx/>
              <a:uFillTx/>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GB" sz="2800" b="0" i="0" u="none" strike="noStrike" kern="0" cap="none" spc="0" normalizeH="0" baseline="0" noProof="0" dirty="0" smtClean="0">
                <a:ln>
                  <a:noFill/>
                </a:ln>
                <a:solidFill>
                  <a:srgbClr val="004E71"/>
                </a:solidFill>
                <a:effectLst/>
                <a:uLnTx/>
                <a:uFillTx/>
                <a:cs typeface="Arial" panose="020B0604020202020204" pitchFamily="34" charset="0"/>
              </a:rPr>
              <a:t>Dr. Alfred Mubangizi (ACHS-VB&amp;NTD)</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GB" sz="2800" b="0" i="0" u="none" strike="noStrike" kern="0" cap="none" spc="0" normalizeH="0" baseline="0" noProof="0" dirty="0" smtClean="0">
                <a:ln>
                  <a:noFill/>
                </a:ln>
                <a:solidFill>
                  <a:srgbClr val="004E71"/>
                </a:solidFill>
                <a:effectLst/>
                <a:uLnTx/>
                <a:uFillTx/>
                <a:cs typeface="Arial" panose="020B0604020202020204" pitchFamily="34" charset="0"/>
              </a:rPr>
              <a:t>Dr. Francis Mugume (PM-SCH/Trachoma)</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GB" sz="2800" b="0" i="0" u="none" strike="noStrike" kern="0" cap="none" spc="0" normalizeH="0" baseline="0" noProof="0" dirty="0" smtClean="0">
                <a:ln>
                  <a:noFill/>
                </a:ln>
                <a:solidFill>
                  <a:srgbClr val="004E71"/>
                </a:solidFill>
                <a:effectLst/>
                <a:uLnTx/>
                <a:uFillTx/>
                <a:cs typeface="Arial" panose="020B0604020202020204" pitchFamily="34" charset="0"/>
              </a:rPr>
              <a:t>Moses Adriko (NTD Program Officer)</a:t>
            </a:r>
            <a:r>
              <a:rPr kumimoji="0" lang="en-GB" sz="2800" b="0" i="0" u="none" strike="noStrike" kern="0" cap="none" spc="0" normalizeH="0" baseline="0" noProof="0" dirty="0" smtClean="0">
                <a:ln>
                  <a:noFill/>
                </a:ln>
                <a:solidFill>
                  <a:srgbClr val="004E71"/>
                </a:solidFill>
                <a:effectLst/>
                <a:uLnTx/>
                <a:uFillTx/>
                <a:cs typeface="Arial" panose="020B0604020202020204" pitchFamily="34" charset="0"/>
              </a:rPr>
              <a:t>	</a:t>
            </a:r>
            <a:endParaRPr kumimoji="0" lang="en-GB" sz="2800" b="1" i="0" u="none" strike="noStrike" kern="0" cap="none" spc="0" normalizeH="0" baseline="0" noProof="0" dirty="0" smtClean="0">
              <a:ln>
                <a:noFill/>
              </a:ln>
              <a:solidFill>
                <a:srgbClr val="004E71"/>
              </a:solidFill>
              <a:effectLst/>
              <a:uLnTx/>
              <a:uFillTx/>
              <a:cs typeface="Arial" panose="020B0604020202020204" pitchFamily="34" charset="0"/>
            </a:endParaRPr>
          </a:p>
        </p:txBody>
      </p:sp>
      <p:pic>
        <p:nvPicPr>
          <p:cNvPr id="5" name="Picture 5"/>
          <p:cNvPicPr>
            <a:picLocks noChangeAspect="1"/>
          </p:cNvPicPr>
          <p:nvPr/>
        </p:nvPicPr>
        <p:blipFill>
          <a:blip r:embed="rId2"/>
          <a:srcRect t="1888"/>
          <a:stretch>
            <a:fillRect/>
          </a:stretch>
        </p:blipFill>
        <p:spPr>
          <a:xfrm>
            <a:off x="2210890" y="5447211"/>
            <a:ext cx="1512024" cy="1390223"/>
          </a:xfrm>
          <a:prstGeom prst="rect">
            <a:avLst/>
          </a:prstGeom>
        </p:spPr>
      </p:pic>
      <p:pic>
        <p:nvPicPr>
          <p:cNvPr id="6" name="Content Placeholder 3"/>
          <p:cNvPicPr>
            <a:picLocks noChangeAspect="1"/>
          </p:cNvPicPr>
          <p:nvPr/>
        </p:nvPicPr>
        <p:blipFill>
          <a:blip r:embed="rId3"/>
          <a:stretch>
            <a:fillRect/>
          </a:stretch>
        </p:blipFill>
        <p:spPr>
          <a:xfrm>
            <a:off x="9493068" y="5350510"/>
            <a:ext cx="1375230" cy="1486923"/>
          </a:xfrm>
          <a:prstGeom prst="rect">
            <a:avLst/>
          </a:prstGeom>
        </p:spPr>
      </p:pic>
    </p:spTree>
    <p:extLst>
      <p:ext uri="{BB962C8B-B14F-4D97-AF65-F5344CB8AC3E}">
        <p14:creationId xmlns:p14="http://schemas.microsoft.com/office/powerpoint/2010/main" val="5510076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360993" y="329631"/>
          <a:ext cx="10529180" cy="5532135"/>
        </p:xfrm>
        <a:graphic>
          <a:graphicData uri="http://schemas.openxmlformats.org/drawingml/2006/table">
            <a:tbl>
              <a:tblPr firstRow="1" firstCol="1" bandRow="1">
                <a:tableStyleId>{5C22544A-7EE6-4342-B048-85BDC9FD1C3A}</a:tableStyleId>
              </a:tblPr>
              <a:tblGrid>
                <a:gridCol w="5388199">
                  <a:extLst>
                    <a:ext uri="{9D8B030D-6E8A-4147-A177-3AD203B41FA5}">
                      <a16:colId xmlns:a16="http://schemas.microsoft.com/office/drawing/2014/main" val="20000"/>
                    </a:ext>
                  </a:extLst>
                </a:gridCol>
                <a:gridCol w="5140981">
                  <a:extLst>
                    <a:ext uri="{9D8B030D-6E8A-4147-A177-3AD203B41FA5}">
                      <a16:colId xmlns:a16="http://schemas.microsoft.com/office/drawing/2014/main" val="20001"/>
                    </a:ext>
                  </a:extLst>
                </a:gridCol>
              </a:tblGrid>
              <a:tr h="469553">
                <a:tc>
                  <a:txBody>
                    <a:bodyPr/>
                    <a:lstStyle/>
                    <a:p>
                      <a:pPr marL="0" marR="0">
                        <a:lnSpc>
                          <a:spcPct val="150000"/>
                        </a:lnSpc>
                        <a:spcBef>
                          <a:spcPts val="0"/>
                        </a:spcBef>
                        <a:spcAft>
                          <a:spcPts val="0"/>
                        </a:spcAft>
                      </a:pPr>
                      <a:r>
                        <a:rPr lang="en-US" sz="2000" dirty="0">
                          <a:effectLst/>
                        </a:rPr>
                        <a:t>Indicator (2019)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9553">
                <a:tc>
                  <a:txBody>
                    <a:bodyPr/>
                    <a:lstStyle/>
                    <a:p>
                      <a:pPr marL="0" marR="0">
                        <a:lnSpc>
                          <a:spcPct val="150000"/>
                        </a:lnSpc>
                        <a:spcBef>
                          <a:spcPts val="0"/>
                        </a:spcBef>
                        <a:spcAft>
                          <a:spcPts val="0"/>
                        </a:spcAft>
                      </a:pPr>
                      <a:r>
                        <a:rPr lang="en-US" sz="2000">
                          <a:effectLst/>
                        </a:rPr>
                        <a:t># UIs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Calibri" panose="020F0502020204030204" pitchFamily="34" charset="0"/>
                        </a:rPr>
                        <a:t>134</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69553">
                <a:tc>
                  <a:txBody>
                    <a:bodyPr/>
                    <a:lstStyle/>
                    <a:p>
                      <a:pPr marL="0" marR="0">
                        <a:lnSpc>
                          <a:spcPct val="150000"/>
                        </a:lnSpc>
                        <a:spcBef>
                          <a:spcPts val="0"/>
                        </a:spcBef>
                        <a:spcAft>
                          <a:spcPts val="0"/>
                        </a:spcAft>
                      </a:pPr>
                      <a:r>
                        <a:rPr lang="en-US" sz="2000" dirty="0">
                          <a:effectLst/>
                        </a:rPr>
                        <a:t># UIs with unknown endemicity/ mapping gap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Calibri" panose="020F0502020204030204" pitchFamily="34" charset="0"/>
                        </a:rPr>
                        <a:t>0</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12829">
                <a:tc>
                  <a:txBody>
                    <a:bodyPr/>
                    <a:lstStyle/>
                    <a:p>
                      <a:pPr marL="0" marR="0">
                        <a:lnSpc>
                          <a:spcPct val="150000"/>
                        </a:lnSpc>
                        <a:spcBef>
                          <a:spcPts val="0"/>
                        </a:spcBef>
                        <a:spcAft>
                          <a:spcPts val="0"/>
                        </a:spcAft>
                      </a:pPr>
                      <a:r>
                        <a:rPr lang="en-US" sz="2000" dirty="0">
                          <a:effectLst/>
                        </a:rPr>
                        <a:t># UIs not endemic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44</a:t>
                      </a:r>
                    </a:p>
                  </a:txBody>
                  <a:tcPr marL="68580" marR="68580" marT="0" marB="0"/>
                </a:tc>
                <a:extLst>
                  <a:ext uri="{0D108BD9-81ED-4DB2-BD59-A6C34878D82A}">
                    <a16:rowId xmlns:a16="http://schemas.microsoft.com/office/drawing/2014/main" val="10003"/>
                  </a:ext>
                </a:extLst>
              </a:tr>
              <a:tr h="469553">
                <a:tc>
                  <a:txBody>
                    <a:bodyPr/>
                    <a:lstStyle/>
                    <a:p>
                      <a:pPr marL="0" marR="0">
                        <a:lnSpc>
                          <a:spcPct val="150000"/>
                        </a:lnSpc>
                        <a:spcBef>
                          <a:spcPts val="0"/>
                        </a:spcBef>
                        <a:spcAft>
                          <a:spcPts val="0"/>
                        </a:spcAft>
                      </a:pPr>
                      <a:r>
                        <a:rPr lang="en-US" sz="2000" dirty="0">
                          <a:effectLst/>
                        </a:rPr>
                        <a:t># UIs with low </a:t>
                      </a:r>
                      <a:r>
                        <a:rPr lang="en-US" sz="2000" dirty="0" err="1">
                          <a:effectLst/>
                        </a:rPr>
                        <a:t>endemicity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39</a:t>
                      </a:r>
                    </a:p>
                  </a:txBody>
                  <a:tcPr marL="68580" marR="68580" marT="0" marB="0"/>
                </a:tc>
                <a:extLst>
                  <a:ext uri="{0D108BD9-81ED-4DB2-BD59-A6C34878D82A}">
                    <a16:rowId xmlns:a16="http://schemas.microsoft.com/office/drawing/2014/main" val="10004"/>
                  </a:ext>
                </a:extLst>
              </a:tr>
              <a:tr h="469553">
                <a:tc>
                  <a:txBody>
                    <a:bodyPr/>
                    <a:lstStyle/>
                    <a:p>
                      <a:pPr marL="0" marR="0">
                        <a:lnSpc>
                          <a:spcPct val="150000"/>
                        </a:lnSpc>
                        <a:spcBef>
                          <a:spcPts val="0"/>
                        </a:spcBef>
                        <a:spcAft>
                          <a:spcPts val="0"/>
                        </a:spcAft>
                      </a:pPr>
                      <a:r>
                        <a:rPr lang="en-US" sz="2000">
                          <a:effectLst/>
                        </a:rPr>
                        <a:t># UIs with moderate endemicity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14</a:t>
                      </a:r>
                    </a:p>
                  </a:txBody>
                  <a:tcPr marL="68580" marR="68580" marT="0" marB="0"/>
                </a:tc>
                <a:extLst>
                  <a:ext uri="{0D108BD9-81ED-4DB2-BD59-A6C34878D82A}">
                    <a16:rowId xmlns:a16="http://schemas.microsoft.com/office/drawing/2014/main" val="10005"/>
                  </a:ext>
                </a:extLst>
              </a:tr>
              <a:tr h="469553">
                <a:tc>
                  <a:txBody>
                    <a:bodyPr/>
                    <a:lstStyle/>
                    <a:p>
                      <a:pPr marL="0" marR="0">
                        <a:lnSpc>
                          <a:spcPct val="150000"/>
                        </a:lnSpc>
                        <a:spcBef>
                          <a:spcPts val="0"/>
                        </a:spcBef>
                        <a:spcAft>
                          <a:spcPts val="0"/>
                        </a:spcAft>
                      </a:pPr>
                      <a:r>
                        <a:rPr lang="en-US" sz="2000" dirty="0">
                          <a:effectLst/>
                        </a:rPr>
                        <a:t># UIs with high endemicity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37</a:t>
                      </a:r>
                    </a:p>
                  </a:txBody>
                  <a:tcPr marL="68580" marR="68580" marT="0" marB="0"/>
                </a:tc>
                <a:extLst>
                  <a:ext uri="{0D108BD9-81ED-4DB2-BD59-A6C34878D82A}">
                    <a16:rowId xmlns:a16="http://schemas.microsoft.com/office/drawing/2014/main" val="10006"/>
                  </a:ext>
                </a:extLst>
              </a:tr>
              <a:tr h="469553">
                <a:tc>
                  <a:txBody>
                    <a:bodyPr/>
                    <a:lstStyle/>
                    <a:p>
                      <a:pPr marL="0" marR="0">
                        <a:lnSpc>
                          <a:spcPct val="150000"/>
                        </a:lnSpc>
                        <a:spcBef>
                          <a:spcPts val="0"/>
                        </a:spcBef>
                        <a:spcAft>
                          <a:spcPts val="0"/>
                        </a:spcAft>
                      </a:pPr>
                      <a:r>
                        <a:rPr lang="en-US" sz="2000">
                          <a:effectLst/>
                        </a:rPr>
                        <a:t>Total UIs currently requiring PC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Calibri" panose="020F0502020204030204" pitchFamily="34" charset="0"/>
                        </a:rPr>
                        <a:t>90</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512972">
                <a:tc>
                  <a:txBody>
                    <a:bodyPr/>
                    <a:lstStyle/>
                    <a:p>
                      <a:pPr marL="0" marR="0">
                        <a:lnSpc>
                          <a:spcPct val="150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Pop living in UIs requiring PC</a:t>
                      </a:r>
                    </a:p>
                  </a:txBody>
                  <a:tcPr marL="68580" marR="68580" marT="0" marB="0"/>
                </a:tc>
                <a:tc>
                  <a:txBody>
                    <a:bodyPr/>
                    <a:lstStyle/>
                    <a:p>
                      <a:pPr marL="0" marR="0" algn="ctr" defTabSz="685800" rtl="0" eaLnBrk="1" latinLnBrk="0" hangingPunct="1">
                        <a:lnSpc>
                          <a:spcPct val="107000"/>
                        </a:lnSpc>
                        <a:spcBef>
                          <a:spcPts val="0"/>
                        </a:spcBef>
                        <a:spcAft>
                          <a:spcPts val="0"/>
                        </a:spcAft>
                      </a:pPr>
                      <a:r>
                        <a:rPr lang="en-US" sz="2000" b="1" kern="1200" dirty="0">
                          <a:solidFill>
                            <a:schemeClr val="dk1"/>
                          </a:solidFill>
                          <a:effectLst/>
                          <a:latin typeface="+mn-lt"/>
                          <a:ea typeface="Calibri" panose="020F0502020204030204" pitchFamily="34" charset="0"/>
                          <a:cs typeface="Calibri" panose="020F0502020204030204" pitchFamily="34" charset="0"/>
                        </a:rPr>
                        <a:t>28,951,672</a:t>
                      </a:r>
                    </a:p>
                  </a:txBody>
                  <a:tcPr marL="68580" marR="68580" marT="0" marB="0"/>
                </a:tc>
                <a:extLst>
                  <a:ext uri="{0D108BD9-81ED-4DB2-BD59-A6C34878D82A}">
                    <a16:rowId xmlns:a16="http://schemas.microsoft.com/office/drawing/2014/main" val="10008"/>
                  </a:ext>
                </a:extLst>
              </a:tr>
              <a:tr h="512972">
                <a:tc>
                  <a:txBody>
                    <a:bodyPr/>
                    <a:lstStyle/>
                    <a:p>
                      <a:pPr marL="0" marR="0">
                        <a:lnSpc>
                          <a:spcPct val="150000"/>
                        </a:lnSpc>
                        <a:spcBef>
                          <a:spcPts val="0"/>
                        </a:spcBef>
                        <a:spcAft>
                          <a:spcPts val="0"/>
                        </a:spcAft>
                      </a:pPr>
                      <a:r>
                        <a:rPr lang="en-US" sz="2000" dirty="0">
                          <a:effectLst/>
                        </a:rPr>
                        <a:t>#</a:t>
                      </a:r>
                      <a:r>
                        <a:rPr lang="en-US" sz="2000" baseline="0" dirty="0">
                          <a:effectLst/>
                        </a:rPr>
                        <a:t> </a:t>
                      </a:r>
                      <a:r>
                        <a:rPr lang="en-US" sz="2000" dirty="0">
                          <a:effectLst/>
                        </a:rPr>
                        <a:t>IUs requiring PC that are receiving PC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685800" rtl="0" eaLnBrk="1" latinLnBrk="0" hangingPunct="1">
                        <a:lnSpc>
                          <a:spcPct val="107000"/>
                        </a:lnSpc>
                        <a:spcBef>
                          <a:spcPts val="0"/>
                        </a:spcBef>
                        <a:spcAft>
                          <a:spcPts val="0"/>
                        </a:spcAft>
                      </a:pPr>
                      <a:r>
                        <a:rPr lang="en-US" sz="2000" b="1" kern="1200" dirty="0">
                          <a:solidFill>
                            <a:schemeClr val="dk1"/>
                          </a:solidFill>
                          <a:effectLst/>
                          <a:latin typeface="+mn-lt"/>
                          <a:ea typeface="Calibri" panose="020F0502020204030204" pitchFamily="34" charset="0"/>
                          <a:cs typeface="Calibri" panose="020F0502020204030204" pitchFamily="34" charset="0"/>
                        </a:rPr>
                        <a:t>90</a:t>
                      </a:r>
                    </a:p>
                  </a:txBody>
                  <a:tcPr marL="68580" marR="68580" marT="0" marB="0"/>
                </a:tc>
                <a:extLst>
                  <a:ext uri="{0D108BD9-81ED-4DB2-BD59-A6C34878D82A}">
                    <a16:rowId xmlns:a16="http://schemas.microsoft.com/office/drawing/2014/main" val="10009"/>
                  </a:ext>
                </a:extLst>
              </a:tr>
              <a:tr h="606491">
                <a:tc>
                  <a:txBody>
                    <a:bodyPr/>
                    <a:lstStyle/>
                    <a:p>
                      <a:pPr marL="0" marR="0">
                        <a:lnSpc>
                          <a:spcPct val="150000"/>
                        </a:lnSpc>
                        <a:spcBef>
                          <a:spcPts val="0"/>
                        </a:spcBef>
                        <a:spcAft>
                          <a:spcPts val="0"/>
                        </a:spcAft>
                      </a:pPr>
                      <a:r>
                        <a:rPr lang="en-US" sz="2000" dirty="0">
                          <a:effectLst/>
                        </a:rPr>
                        <a:t>SAC in last 3 years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685800" rtl="0" eaLnBrk="1" latinLnBrk="0" hangingPunct="1">
                        <a:lnSpc>
                          <a:spcPct val="107000"/>
                        </a:lnSpc>
                        <a:spcBef>
                          <a:spcPts val="0"/>
                        </a:spcBef>
                        <a:spcAft>
                          <a:spcPts val="0"/>
                        </a:spcAft>
                      </a:pPr>
                      <a:r>
                        <a:rPr lang="en-US" sz="2000" b="1" kern="1200" dirty="0">
                          <a:solidFill>
                            <a:schemeClr val="dk1"/>
                          </a:solidFill>
                          <a:effectLst/>
                          <a:latin typeface="+mn-lt"/>
                          <a:ea typeface="Calibri" panose="020F0502020204030204" pitchFamily="34" charset="0"/>
                          <a:cs typeface="Calibri" panose="020F0502020204030204" pitchFamily="34" charset="0"/>
                        </a:rPr>
                        <a:t>3,275,464</a:t>
                      </a:r>
                    </a:p>
                  </a:txBody>
                  <a:tcPr marL="68580" marR="68580" marT="0" marB="0"/>
                </a:tc>
                <a:extLst>
                  <a:ext uri="{0D108BD9-81ED-4DB2-BD59-A6C34878D82A}">
                    <a16:rowId xmlns:a16="http://schemas.microsoft.com/office/drawing/2014/main" val="10010"/>
                  </a:ext>
                </a:extLst>
              </a:tr>
            </a:tbl>
          </a:graphicData>
        </a:graphic>
      </p:graphicFrame>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
        <p:nvSpPr>
          <p:cNvPr id="7" name="Title 1"/>
          <p:cNvSpPr>
            <a:spLocks noGrp="1"/>
          </p:cNvSpPr>
          <p:nvPr>
            <p:ph type="title"/>
          </p:nvPr>
        </p:nvSpPr>
        <p:spPr>
          <a:xfrm>
            <a:off x="1017916" y="6118261"/>
            <a:ext cx="10515600" cy="719172"/>
          </a:xfrm>
        </p:spPr>
        <p:txBody>
          <a:bodyPr/>
          <a:lstStyle/>
          <a:p>
            <a:pPr algn="ctr"/>
            <a:r>
              <a:rPr lang="en-US" sz="4000" dirty="0"/>
              <a:t>SCH PC Indicators</a:t>
            </a:r>
            <a:endParaRPr lang="en-GB" sz="4000" dirty="0"/>
          </a:p>
        </p:txBody>
      </p:sp>
    </p:spTree>
    <p:extLst>
      <p:ext uri="{BB962C8B-B14F-4D97-AF65-F5344CB8AC3E}">
        <p14:creationId xmlns:p14="http://schemas.microsoft.com/office/powerpoint/2010/main" val="1059889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256" y="188381"/>
            <a:ext cx="11132744" cy="869133"/>
          </a:xfrm>
        </p:spPr>
        <p:txBody>
          <a:bodyPr/>
          <a:lstStyle/>
          <a:p>
            <a:r>
              <a:rPr lang="en-US" sz="3200" dirty="0">
                <a:solidFill>
                  <a:schemeClr val="accent1"/>
                </a:solidFill>
                <a:latin typeface="Tahoma" panose="020B0604030504040204" pitchFamily="34" charset="0"/>
                <a:ea typeface="Tahoma" panose="020B0604030504040204" pitchFamily="34" charset="0"/>
                <a:cs typeface="Tahoma" panose="020B0604030504040204" pitchFamily="34" charset="0"/>
              </a:rPr>
              <a:t>Prevalence/Geographical distribution in Uganda </a:t>
            </a:r>
            <a:endParaRPr lang="en-GB" sz="3200" dirty="0"/>
          </a:p>
        </p:txBody>
      </p:sp>
      <p:sp>
        <p:nvSpPr>
          <p:cNvPr id="3" name="Content Placeholder 2"/>
          <p:cNvSpPr>
            <a:spLocks noGrp="1"/>
          </p:cNvSpPr>
          <p:nvPr>
            <p:ph idx="1"/>
          </p:nvPr>
        </p:nvSpPr>
        <p:spPr>
          <a:xfrm>
            <a:off x="1013989" y="869133"/>
            <a:ext cx="6536602" cy="5640308"/>
          </a:xfrm>
        </p:spPr>
        <p:txBody>
          <a:bodyPr>
            <a:noAutofit/>
          </a:bodyPr>
          <a:lstStyle/>
          <a:p>
            <a:pPr marL="342900" indent="-342900">
              <a:buFont typeface="Wingdings" panose="05000000000000000000" pitchFamily="2" charset="2"/>
              <a:buChar char="§"/>
              <a:defRPr/>
            </a:pPr>
            <a:r>
              <a:rPr lang="en-US" sz="2400" b="1" dirty="0">
                <a:latin typeface="Times" panose="02020603050405020304" pitchFamily="18" charset="0"/>
              </a:rPr>
              <a:t>The disease affects communities living along almost all water bodies</a:t>
            </a:r>
          </a:p>
          <a:p>
            <a:pPr marL="342900" indent="-342900">
              <a:buFont typeface="Wingdings" panose="05000000000000000000" pitchFamily="2" charset="2"/>
              <a:buChar char="§"/>
              <a:defRPr/>
            </a:pPr>
            <a:r>
              <a:rPr lang="en-US" sz="2400" b="1" dirty="0">
                <a:latin typeface="Times" panose="02020603050405020304" pitchFamily="18" charset="0"/>
              </a:rPr>
              <a:t>Uganda has both forms of Bilharzia</a:t>
            </a:r>
          </a:p>
          <a:p>
            <a:pPr marL="800100" lvl="1" indent="-342900">
              <a:buFont typeface="Wingdings" panose="05000000000000000000" pitchFamily="2" charset="2"/>
              <a:buChar char="ü"/>
              <a:defRPr/>
            </a:pPr>
            <a:r>
              <a:rPr lang="en-US" sz="2400" dirty="0">
                <a:latin typeface="Times" panose="02020603050405020304" pitchFamily="18" charset="0"/>
              </a:rPr>
              <a:t>Urinary 4/135 districts</a:t>
            </a:r>
          </a:p>
          <a:p>
            <a:pPr marL="800100" lvl="1" indent="-342900">
              <a:buFont typeface="Wingdings" panose="05000000000000000000" pitchFamily="2" charset="2"/>
              <a:buChar char="ü"/>
              <a:defRPr/>
            </a:pPr>
            <a:r>
              <a:rPr lang="en-US" sz="2400" dirty="0">
                <a:latin typeface="Times" panose="02020603050405020304" pitchFamily="18" charset="0"/>
              </a:rPr>
              <a:t>Intestinal type occur in 90/135.</a:t>
            </a:r>
          </a:p>
          <a:p>
            <a:pPr marL="342900" indent="-342900">
              <a:buFont typeface="Wingdings" panose="05000000000000000000" pitchFamily="2" charset="2"/>
              <a:buChar char="§"/>
              <a:defRPr/>
            </a:pPr>
            <a:r>
              <a:rPr lang="en-US" sz="2400" b="1" dirty="0">
                <a:latin typeface="Times" panose="02020603050405020304" pitchFamily="18" charset="0"/>
              </a:rPr>
              <a:t>90/134 districts are endemic for Bilharzia</a:t>
            </a:r>
          </a:p>
          <a:p>
            <a:pPr marL="342900" indent="-342900">
              <a:buFont typeface="Wingdings" panose="05000000000000000000" pitchFamily="2" charset="2"/>
              <a:buChar char="§"/>
              <a:defRPr/>
            </a:pPr>
            <a:r>
              <a:rPr lang="en-US" sz="2400" b="1" dirty="0">
                <a:latin typeface="Times" panose="02020603050405020304" pitchFamily="18" charset="0"/>
              </a:rPr>
              <a:t>Approximately 18 Million people are at risk of infection</a:t>
            </a:r>
          </a:p>
          <a:p>
            <a:pPr marL="342900" indent="-342900">
              <a:buFont typeface="Wingdings" panose="05000000000000000000" pitchFamily="2" charset="2"/>
              <a:buChar char="§"/>
              <a:defRPr/>
            </a:pPr>
            <a:r>
              <a:rPr lang="en-US" sz="2400" b="1" dirty="0">
                <a:latin typeface="Times" panose="02020603050405020304" pitchFamily="18" charset="0"/>
              </a:rPr>
              <a:t>An estimated 12million people are infected</a:t>
            </a:r>
          </a:p>
          <a:p>
            <a:endParaRPr lang="en-GB" sz="2400" dirty="0"/>
          </a:p>
        </p:txBody>
      </p:sp>
      <p:pic>
        <p:nvPicPr>
          <p:cNvPr id="4" name="Picture 3" descr="Schisto Prevalence in Uganda_Current 2016.png"/>
          <p:cNvPicPr>
            <a:picLocks noChangeAspect="1"/>
          </p:cNvPicPr>
          <p:nvPr/>
        </p:nvPicPr>
        <p:blipFill>
          <a:blip r:embed="rId2"/>
          <a:stretch>
            <a:fillRect/>
          </a:stretch>
        </p:blipFill>
        <p:spPr>
          <a:xfrm>
            <a:off x="7387627" y="869133"/>
            <a:ext cx="4849640" cy="5424460"/>
          </a:xfrm>
          <a:prstGeom prst="rect">
            <a:avLst/>
          </a:prstGeom>
        </p:spPr>
      </p:pic>
    </p:spTree>
    <p:extLst>
      <p:ext uri="{BB962C8B-B14F-4D97-AF65-F5344CB8AC3E}">
        <p14:creationId xmlns:p14="http://schemas.microsoft.com/office/powerpoint/2010/main" val="1394489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546" y="2248249"/>
            <a:ext cx="10744262" cy="1400297"/>
          </a:xfrm>
        </p:spPr>
        <p:txBody>
          <a:bodyPr/>
          <a:lstStyle/>
          <a:p>
            <a:pPr algn="ctr"/>
            <a:r>
              <a:rPr lang="en-US" sz="4000" dirty="0"/>
              <a:t>Updates on </a:t>
            </a:r>
            <a:r>
              <a:rPr lang="en-US" sz="4000" dirty="0" smtClean="0"/>
              <a:t>targeted treatment for Schistosomiasis in Uganda </a:t>
            </a:r>
            <a:endParaRPr lang="en-GB" sz="4000" dirty="0"/>
          </a:p>
        </p:txBody>
      </p:sp>
      <p:pic>
        <p:nvPicPr>
          <p:cNvPr id="3"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4"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1402197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Sub-district level or Sub-IU level</a:t>
            </a:r>
          </a:p>
        </p:txBody>
      </p:sp>
      <p:sp>
        <p:nvSpPr>
          <p:cNvPr id="3" name="Content Placeholder 2"/>
          <p:cNvSpPr>
            <a:spLocks noGrp="1"/>
          </p:cNvSpPr>
          <p:nvPr>
            <p:ph idx="1"/>
          </p:nvPr>
        </p:nvSpPr>
        <p:spPr>
          <a:xfrm>
            <a:off x="1059255" y="986828"/>
            <a:ext cx="10850130" cy="5506051"/>
          </a:xfrm>
        </p:spPr>
        <p:txBody>
          <a:bodyPr>
            <a:normAutofit lnSpcReduction="10000"/>
          </a:bodyPr>
          <a:lstStyle/>
          <a:p>
            <a:pPr>
              <a:buFont typeface="Wingdings" panose="05000000000000000000" pitchFamily="2" charset="2"/>
              <a:buChar char="§"/>
            </a:pPr>
            <a:r>
              <a:rPr lang="en-GB" sz="3200" dirty="0"/>
              <a:t>refers to the lowest administrative level possible below the current implementation level/unit (IU), for which;</a:t>
            </a:r>
          </a:p>
          <a:p>
            <a:pPr lvl="1">
              <a:buFont typeface="Wingdings" panose="05000000000000000000" pitchFamily="2" charset="2"/>
              <a:buChar char="§"/>
            </a:pPr>
            <a:r>
              <a:rPr lang="en-GB" sz="3200" dirty="0"/>
              <a:t> shape files, </a:t>
            </a:r>
          </a:p>
          <a:p>
            <a:pPr lvl="1">
              <a:buFont typeface="Wingdings" panose="05000000000000000000" pitchFamily="2" charset="2"/>
              <a:buChar char="§"/>
            </a:pPr>
            <a:r>
              <a:rPr lang="en-GB" sz="3200" dirty="0"/>
              <a:t>epidemiological and</a:t>
            </a:r>
          </a:p>
          <a:p>
            <a:pPr lvl="1">
              <a:buFont typeface="Wingdings" panose="05000000000000000000" pitchFamily="2" charset="2"/>
              <a:buChar char="§"/>
            </a:pPr>
            <a:r>
              <a:rPr lang="en-GB" sz="3200" dirty="0"/>
              <a:t> demographic data are available for analysis. </a:t>
            </a:r>
          </a:p>
          <a:p>
            <a:pPr>
              <a:buFont typeface="Wingdings" panose="05000000000000000000" pitchFamily="2" charset="2"/>
              <a:buChar char="§"/>
            </a:pPr>
            <a:r>
              <a:rPr lang="en-GB" sz="3200" i="1" dirty="0"/>
              <a:t>Sub-district, sub-IU and sub-unit are used interchangeably in the document.</a:t>
            </a:r>
          </a:p>
          <a:p>
            <a:pPr>
              <a:buFont typeface="Wingdings" panose="05000000000000000000" pitchFamily="2" charset="2"/>
              <a:buChar char="§"/>
            </a:pPr>
            <a:r>
              <a:rPr lang="en-GB" sz="3000" i="1" dirty="0"/>
              <a:t>District (IU)&gt;subcounty&gt;</a:t>
            </a:r>
            <a:r>
              <a:rPr lang="en-GB" sz="3500" b="1" i="1" dirty="0">
                <a:solidFill>
                  <a:srgbClr val="FF0000"/>
                </a:solidFill>
              </a:rPr>
              <a:t>Parish/ward</a:t>
            </a:r>
            <a:r>
              <a:rPr lang="en-GB" sz="3000" i="1" dirty="0"/>
              <a:t>&gt;village/cell</a:t>
            </a:r>
            <a:endParaRPr lang="en-GB" sz="3200" dirty="0"/>
          </a:p>
        </p:txBody>
      </p:sp>
      <p:pic>
        <p:nvPicPr>
          <p:cNvPr id="4"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5"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4251352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77775" y="0"/>
            <a:ext cx="11214226" cy="1325563"/>
          </a:xfrm>
        </p:spPr>
        <p:txBody>
          <a:bodyPr>
            <a:normAutofit/>
          </a:bodyPr>
          <a:lstStyle/>
          <a:p>
            <a:pPr algn="ctr"/>
            <a:r>
              <a:rPr lang="en-GB" dirty="0"/>
              <a:t>District VS sub-district endemicity categories</a:t>
            </a:r>
            <a:endParaRPr lang="en-US" sz="4000" dirty="0"/>
          </a:p>
        </p:txBody>
      </p:sp>
      <p:graphicFrame>
        <p:nvGraphicFramePr>
          <p:cNvPr id="5" name="Content Placeholder 3"/>
          <p:cNvGraphicFramePr>
            <a:graphicFrameLocks noGrp="1"/>
          </p:cNvGraphicFramePr>
          <p:nvPr>
            <p:ph idx="1"/>
          </p:nvPr>
        </p:nvGraphicFramePr>
        <p:xfrm>
          <a:off x="1023043" y="1475717"/>
          <a:ext cx="10900372" cy="2770359"/>
        </p:xfrm>
        <a:graphic>
          <a:graphicData uri="http://schemas.openxmlformats.org/drawingml/2006/table">
            <a:tbl>
              <a:tblPr firstRow="1" firstCol="1" bandRow="1">
                <a:tableStyleId>{BC89EF96-8CEA-46FF-86C4-4CE0E7609802}</a:tableStyleId>
              </a:tblPr>
              <a:tblGrid>
                <a:gridCol w="1113575">
                  <a:extLst>
                    <a:ext uri="{9D8B030D-6E8A-4147-A177-3AD203B41FA5}">
                      <a16:colId xmlns:a16="http://schemas.microsoft.com/office/drawing/2014/main" val="20000"/>
                    </a:ext>
                  </a:extLst>
                </a:gridCol>
                <a:gridCol w="1131683">
                  <a:extLst>
                    <a:ext uri="{9D8B030D-6E8A-4147-A177-3AD203B41FA5}">
                      <a16:colId xmlns:a16="http://schemas.microsoft.com/office/drawing/2014/main" val="20001"/>
                    </a:ext>
                  </a:extLst>
                </a:gridCol>
                <a:gridCol w="869133">
                  <a:extLst>
                    <a:ext uri="{9D8B030D-6E8A-4147-A177-3AD203B41FA5}">
                      <a16:colId xmlns:a16="http://schemas.microsoft.com/office/drawing/2014/main" val="20002"/>
                    </a:ext>
                  </a:extLst>
                </a:gridCol>
                <a:gridCol w="688063">
                  <a:extLst>
                    <a:ext uri="{9D8B030D-6E8A-4147-A177-3AD203B41FA5}">
                      <a16:colId xmlns:a16="http://schemas.microsoft.com/office/drawing/2014/main" val="20003"/>
                    </a:ext>
                  </a:extLst>
                </a:gridCol>
                <a:gridCol w="787652">
                  <a:extLst>
                    <a:ext uri="{9D8B030D-6E8A-4147-A177-3AD203B41FA5}">
                      <a16:colId xmlns:a16="http://schemas.microsoft.com/office/drawing/2014/main" val="20004"/>
                    </a:ext>
                  </a:extLst>
                </a:gridCol>
                <a:gridCol w="751437">
                  <a:extLst>
                    <a:ext uri="{9D8B030D-6E8A-4147-A177-3AD203B41FA5}">
                      <a16:colId xmlns:a16="http://schemas.microsoft.com/office/drawing/2014/main" val="20005"/>
                    </a:ext>
                  </a:extLst>
                </a:gridCol>
                <a:gridCol w="645138">
                  <a:extLst>
                    <a:ext uri="{9D8B030D-6E8A-4147-A177-3AD203B41FA5}">
                      <a16:colId xmlns:a16="http://schemas.microsoft.com/office/drawing/2014/main" val="20006"/>
                    </a:ext>
                  </a:extLst>
                </a:gridCol>
                <a:gridCol w="1017074">
                  <a:extLst>
                    <a:ext uri="{9D8B030D-6E8A-4147-A177-3AD203B41FA5}">
                      <a16:colId xmlns:a16="http://schemas.microsoft.com/office/drawing/2014/main" val="20007"/>
                    </a:ext>
                  </a:extLst>
                </a:gridCol>
                <a:gridCol w="1072980">
                  <a:extLst>
                    <a:ext uri="{9D8B030D-6E8A-4147-A177-3AD203B41FA5}">
                      <a16:colId xmlns:a16="http://schemas.microsoft.com/office/drawing/2014/main" val="20008"/>
                    </a:ext>
                  </a:extLst>
                </a:gridCol>
                <a:gridCol w="1052562">
                  <a:extLst>
                    <a:ext uri="{9D8B030D-6E8A-4147-A177-3AD203B41FA5}">
                      <a16:colId xmlns:a16="http://schemas.microsoft.com/office/drawing/2014/main" val="20009"/>
                    </a:ext>
                  </a:extLst>
                </a:gridCol>
                <a:gridCol w="826454">
                  <a:extLst>
                    <a:ext uri="{9D8B030D-6E8A-4147-A177-3AD203B41FA5}">
                      <a16:colId xmlns:a16="http://schemas.microsoft.com/office/drawing/2014/main" val="20010"/>
                    </a:ext>
                  </a:extLst>
                </a:gridCol>
                <a:gridCol w="944621">
                  <a:extLst>
                    <a:ext uri="{9D8B030D-6E8A-4147-A177-3AD203B41FA5}">
                      <a16:colId xmlns:a16="http://schemas.microsoft.com/office/drawing/2014/main" val="20011"/>
                    </a:ext>
                  </a:extLst>
                </a:gridCol>
              </a:tblGrid>
              <a:tr h="643689">
                <a:tc rowSpan="2">
                  <a:txBody>
                    <a:bodyPr/>
                    <a:lstStyle/>
                    <a:p>
                      <a:pPr marL="0" marR="0" algn="ctr">
                        <a:lnSpc>
                          <a:spcPct val="107000"/>
                        </a:lnSpc>
                        <a:spcBef>
                          <a:spcPts val="0"/>
                        </a:spcBef>
                        <a:spcAft>
                          <a:spcPts val="800"/>
                        </a:spcAft>
                      </a:pPr>
                      <a:r>
                        <a:rPr lang="en-US" sz="2300" dirty="0">
                          <a:effectLst/>
                        </a:rPr>
                        <a:t># of Districts</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rowSpan="2">
                  <a:txBody>
                    <a:bodyPr/>
                    <a:lstStyle/>
                    <a:p>
                      <a:pPr marL="0" marR="0" algn="ctr">
                        <a:lnSpc>
                          <a:spcPct val="107000"/>
                        </a:lnSpc>
                        <a:spcBef>
                          <a:spcPts val="0"/>
                        </a:spcBef>
                        <a:spcAft>
                          <a:spcPts val="800"/>
                        </a:spcAft>
                      </a:pPr>
                      <a:r>
                        <a:rPr lang="en-US" sz="2300" dirty="0">
                          <a:effectLst/>
                        </a:rPr>
                        <a:t># of sub-districts</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gridSpan="5">
                  <a:txBody>
                    <a:bodyPr/>
                    <a:lstStyle/>
                    <a:p>
                      <a:pPr marL="0" marR="0" algn="ctr">
                        <a:lnSpc>
                          <a:spcPct val="107000"/>
                        </a:lnSpc>
                        <a:spcBef>
                          <a:spcPts val="0"/>
                        </a:spcBef>
                        <a:spcAft>
                          <a:spcPts val="800"/>
                        </a:spcAft>
                      </a:pPr>
                      <a:r>
                        <a:rPr lang="en-US" sz="2300" dirty="0">
                          <a:effectLst/>
                        </a:rPr>
                        <a:t>Endemicity by district (JRSM)</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800"/>
                        </a:spcAft>
                      </a:pPr>
                      <a:r>
                        <a:rPr lang="en-US" sz="2300" dirty="0">
                          <a:effectLst/>
                        </a:rPr>
                        <a:t>Endemicity by sub-district</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72468">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800"/>
                        </a:spcAft>
                      </a:pPr>
                      <a:r>
                        <a:rPr lang="en-US" sz="2400" dirty="0">
                          <a:effectLst/>
                        </a:rPr>
                        <a:t>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LO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MO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HI</a:t>
                      </a:r>
                    </a:p>
                  </a:txBody>
                  <a:tcPr marL="63141" marR="63141" marT="8852" marB="0"/>
                </a:tc>
                <a:tc>
                  <a:txBody>
                    <a:bodyPr/>
                    <a:lstStyle/>
                    <a:p>
                      <a:pPr marL="0" marR="0" algn="ctr">
                        <a:lnSpc>
                          <a:spcPct val="107000"/>
                        </a:lnSpc>
                        <a:spcBef>
                          <a:spcPts val="0"/>
                        </a:spcBef>
                        <a:spcAft>
                          <a:spcPts val="800"/>
                        </a:spcAft>
                      </a:pPr>
                      <a:r>
                        <a:rPr lang="en-US" sz="2400" dirty="0">
                          <a:effectLst/>
                        </a:rPr>
                        <a:t>UN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LO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MO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HI</a:t>
                      </a:r>
                    </a:p>
                  </a:txBody>
                  <a:tcPr marL="63141" marR="63141" marT="8852" marB="0"/>
                </a:tc>
                <a:tc>
                  <a:txBody>
                    <a:bodyPr/>
                    <a:lstStyle/>
                    <a:p>
                      <a:pPr marL="0" marR="0" algn="ctr">
                        <a:lnSpc>
                          <a:spcPct val="107000"/>
                        </a:lnSpc>
                        <a:spcBef>
                          <a:spcPts val="0"/>
                        </a:spcBef>
                        <a:spcAft>
                          <a:spcPts val="800"/>
                        </a:spcAft>
                      </a:pPr>
                      <a:r>
                        <a:rPr lang="en-US" sz="2400" dirty="0">
                          <a:effectLst/>
                        </a:rPr>
                        <a:t>UN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extLst>
                  <a:ext uri="{0D108BD9-81ED-4DB2-BD59-A6C34878D82A}">
                    <a16:rowId xmlns:a16="http://schemas.microsoft.com/office/drawing/2014/main" val="10001"/>
                  </a:ext>
                </a:extLst>
              </a:tr>
              <a:tr h="954202">
                <a:tc>
                  <a:txBody>
                    <a:bodyPr/>
                    <a:lstStyle/>
                    <a:p>
                      <a:pPr>
                        <a:lnSpc>
                          <a:spcPct val="107000"/>
                        </a:lnSpc>
                      </a:pPr>
                      <a:r>
                        <a:rPr lang="en-US" sz="2400" b="1" dirty="0">
                          <a:effectLst/>
                          <a:latin typeface="Calibri" panose="020F0502020204030204" pitchFamily="34" charset="0"/>
                        </a:rPr>
                        <a:t>135</a:t>
                      </a:r>
                    </a:p>
                  </a:txBody>
                  <a:tcPr marL="63141" marR="63141" marT="8852" marB="0"/>
                </a:tc>
                <a:tc>
                  <a:txBody>
                    <a:bodyPr/>
                    <a:lstStyle/>
                    <a:p>
                      <a:pPr marL="0" marR="0">
                        <a:lnSpc>
                          <a:spcPct val="107000"/>
                        </a:lnSpc>
                        <a:spcBef>
                          <a:spcPts val="0"/>
                        </a:spcBef>
                        <a:spcAft>
                          <a:spcPts val="800"/>
                        </a:spcAft>
                      </a:pPr>
                      <a:r>
                        <a:rPr lang="en-US" sz="2400" b="1" dirty="0">
                          <a:effectLst/>
                        </a:rPr>
                        <a:t> 7501</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rPr>
                        <a:t> 44</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rPr>
                        <a:t>39 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rPr>
                        <a:t>14 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37</a:t>
                      </a:r>
                    </a:p>
                  </a:txBody>
                  <a:tcPr marL="63141" marR="63141" marT="8852" marB="0"/>
                </a:tc>
                <a:tc>
                  <a:txBody>
                    <a:bodyPr/>
                    <a:lstStyle/>
                    <a:p>
                      <a:pPr marL="0" marR="0">
                        <a:lnSpc>
                          <a:spcPct val="107000"/>
                        </a:lnSpc>
                        <a:spcBef>
                          <a:spcPts val="0"/>
                        </a:spcBef>
                        <a:spcAft>
                          <a:spcPts val="800"/>
                        </a:spcAft>
                      </a:pPr>
                      <a:r>
                        <a:rPr lang="en-US" sz="2400" b="1" dirty="0">
                          <a:effectLst/>
                        </a:rPr>
                        <a:t>0 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469</a:t>
                      </a: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664</a:t>
                      </a: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470</a:t>
                      </a: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140</a:t>
                      </a: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63141" marR="63141" marT="8852" marB="0"/>
                </a:tc>
                <a:extLst>
                  <a:ext uri="{0D108BD9-81ED-4DB2-BD59-A6C34878D82A}">
                    <a16:rowId xmlns:a16="http://schemas.microsoft.com/office/drawing/2014/main" val="10002"/>
                  </a:ext>
                </a:extLst>
              </a:tr>
            </a:tbl>
          </a:graphicData>
        </a:graphic>
      </p:graphicFrame>
      <p:sp>
        <p:nvSpPr>
          <p:cNvPr id="6" name="TextBox 5"/>
          <p:cNvSpPr txBox="1"/>
          <p:nvPr/>
        </p:nvSpPr>
        <p:spPr>
          <a:xfrm>
            <a:off x="1769926" y="4596141"/>
            <a:ext cx="9820251" cy="460375"/>
          </a:xfrm>
          <a:prstGeom prst="rect">
            <a:avLst/>
          </a:prstGeom>
          <a:noFill/>
        </p:spPr>
        <p:txBody>
          <a:bodyPr wrap="square" rtlCol="0">
            <a:spAutoFit/>
          </a:bodyPr>
          <a:lstStyle/>
          <a:p>
            <a:r>
              <a:rPr lang="en-US" sz="2400" b="1" dirty="0"/>
              <a:t>NE: Non endemic    LO: Low      MO: Moderate   HI: High       UN: Unknown</a:t>
            </a:r>
          </a:p>
        </p:txBody>
      </p:sp>
      <p:pic>
        <p:nvPicPr>
          <p:cNvPr id="7"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8"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329702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050203" y="292947"/>
            <a:ext cx="5646307" cy="6565053"/>
          </a:xfrm>
          <a:prstGeom prst="rect">
            <a:avLst/>
          </a:prstGeom>
        </p:spPr>
      </p:pic>
      <p:pic>
        <p:nvPicPr>
          <p:cNvPr id="1026" name="Picture 2"/>
          <p:cNvPicPr>
            <a:picLocks noChangeAspect="1" noChangeArrowheads="1"/>
          </p:cNvPicPr>
          <p:nvPr/>
        </p:nvPicPr>
        <p:blipFill>
          <a:blip r:embed="rId3"/>
          <a:srcRect r="1122"/>
          <a:stretch>
            <a:fillRect/>
          </a:stretch>
        </p:blipFill>
        <p:spPr bwMode="auto">
          <a:xfrm>
            <a:off x="6898741" y="633743"/>
            <a:ext cx="5088047" cy="5325650"/>
          </a:xfrm>
          <a:prstGeom prst="rect">
            <a:avLst/>
          </a:prstGeom>
          <a:noFill/>
          <a:ln w="9525">
            <a:noFill/>
            <a:miter lim="800000"/>
            <a:headEnd/>
            <a:tailEnd/>
          </a:ln>
          <a:effectLst/>
        </p:spPr>
      </p:pic>
      <p:pic>
        <p:nvPicPr>
          <p:cNvPr id="8" name="Content Placeholder 3"/>
          <p:cNvPicPr>
            <a:picLocks noChangeAspect="1"/>
          </p:cNvPicPr>
          <p:nvPr/>
        </p:nvPicPr>
        <p:blipFill>
          <a:blip r:embed="rId4"/>
          <a:stretch>
            <a:fillRect/>
          </a:stretch>
        </p:blipFill>
        <p:spPr>
          <a:xfrm>
            <a:off x="10951193" y="6007842"/>
            <a:ext cx="1035595" cy="850158"/>
          </a:xfrm>
          <a:prstGeom prst="rect">
            <a:avLst/>
          </a:prstGeom>
        </p:spPr>
      </p:pic>
    </p:spTree>
    <p:extLst>
      <p:ext uri="{BB962C8B-B14F-4D97-AF65-F5344CB8AC3E}">
        <p14:creationId xmlns:p14="http://schemas.microsoft.com/office/powerpoint/2010/main" val="903571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93785" y="0"/>
            <a:ext cx="10515600" cy="778598"/>
          </a:xfrm>
        </p:spPr>
        <p:txBody>
          <a:bodyPr>
            <a:normAutofit/>
          </a:bodyPr>
          <a:lstStyle/>
          <a:p>
            <a:pPr algn="ctr"/>
            <a:r>
              <a:rPr lang="en-GB" dirty="0"/>
              <a:t>Change in endemicity categories</a:t>
            </a:r>
            <a:endParaRPr lang="en-US" dirty="0"/>
          </a:p>
        </p:txBody>
      </p:sp>
      <p:graphicFrame>
        <p:nvGraphicFramePr>
          <p:cNvPr id="5" name="Content Placeholder 5"/>
          <p:cNvGraphicFramePr>
            <a:graphicFrameLocks noGrp="1"/>
          </p:cNvGraphicFramePr>
          <p:nvPr>
            <p:ph idx="1"/>
          </p:nvPr>
        </p:nvGraphicFramePr>
        <p:xfrm>
          <a:off x="1050201" y="878186"/>
          <a:ext cx="10999962" cy="5613147"/>
        </p:xfrm>
        <a:graphic>
          <a:graphicData uri="http://schemas.openxmlformats.org/drawingml/2006/table">
            <a:tbl>
              <a:tblPr firstRow="1" firstCol="1" bandRow="1">
                <a:tableStyleId>{BC89EF96-8CEA-46FF-86C4-4CE0E7609802}</a:tableStyleId>
              </a:tblPr>
              <a:tblGrid>
                <a:gridCol w="2369910">
                  <a:extLst>
                    <a:ext uri="{9D8B030D-6E8A-4147-A177-3AD203B41FA5}">
                      <a16:colId xmlns:a16="http://schemas.microsoft.com/office/drawing/2014/main" val="20000"/>
                    </a:ext>
                  </a:extLst>
                </a:gridCol>
                <a:gridCol w="1536988">
                  <a:extLst>
                    <a:ext uri="{9D8B030D-6E8A-4147-A177-3AD203B41FA5}">
                      <a16:colId xmlns:a16="http://schemas.microsoft.com/office/drawing/2014/main" val="20001"/>
                    </a:ext>
                  </a:extLst>
                </a:gridCol>
                <a:gridCol w="1557883">
                  <a:extLst>
                    <a:ext uri="{9D8B030D-6E8A-4147-A177-3AD203B41FA5}">
                      <a16:colId xmlns:a16="http://schemas.microsoft.com/office/drawing/2014/main" val="20002"/>
                    </a:ext>
                  </a:extLst>
                </a:gridCol>
                <a:gridCol w="1184417">
                  <a:extLst>
                    <a:ext uri="{9D8B030D-6E8A-4147-A177-3AD203B41FA5}">
                      <a16:colId xmlns:a16="http://schemas.microsoft.com/office/drawing/2014/main" val="20003"/>
                    </a:ext>
                  </a:extLst>
                </a:gridCol>
                <a:gridCol w="1582096">
                  <a:extLst>
                    <a:ext uri="{9D8B030D-6E8A-4147-A177-3AD203B41FA5}">
                      <a16:colId xmlns:a16="http://schemas.microsoft.com/office/drawing/2014/main" val="20004"/>
                    </a:ext>
                  </a:extLst>
                </a:gridCol>
                <a:gridCol w="1371149">
                  <a:extLst>
                    <a:ext uri="{9D8B030D-6E8A-4147-A177-3AD203B41FA5}">
                      <a16:colId xmlns:a16="http://schemas.microsoft.com/office/drawing/2014/main" val="20005"/>
                    </a:ext>
                  </a:extLst>
                </a:gridCol>
                <a:gridCol w="1397519">
                  <a:extLst>
                    <a:ext uri="{9D8B030D-6E8A-4147-A177-3AD203B41FA5}">
                      <a16:colId xmlns:a16="http://schemas.microsoft.com/office/drawing/2014/main" val="20006"/>
                    </a:ext>
                  </a:extLst>
                </a:gridCol>
              </a:tblGrid>
              <a:tr h="622488">
                <a:tc rowSpan="2">
                  <a:txBody>
                    <a:bodyPr/>
                    <a:lstStyle/>
                    <a:p>
                      <a:pPr marL="0" marR="0" algn="ctr">
                        <a:lnSpc>
                          <a:spcPct val="100000"/>
                        </a:lnSpc>
                        <a:spcBef>
                          <a:spcPts val="0"/>
                        </a:spcBef>
                        <a:spcAft>
                          <a:spcPts val="0"/>
                        </a:spcAft>
                      </a:pPr>
                      <a:r>
                        <a:rPr lang="en-US" sz="2400" dirty="0">
                          <a:effectLst/>
                        </a:rPr>
                        <a:t> </a:t>
                      </a:r>
                    </a:p>
                    <a:p>
                      <a:pPr marL="0" marR="0" algn="ctr">
                        <a:lnSpc>
                          <a:spcPct val="100000"/>
                        </a:lnSpc>
                        <a:spcBef>
                          <a:spcPts val="0"/>
                        </a:spcBef>
                        <a:spcAft>
                          <a:spcPts val="0"/>
                        </a:spcAft>
                      </a:pPr>
                      <a:r>
                        <a:rPr lang="en-US" sz="2400" dirty="0">
                          <a:effectLst/>
                        </a:rPr>
                        <a:t>District classification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0000"/>
                        </a:lnSpc>
                        <a:spcBef>
                          <a:spcPts val="0"/>
                        </a:spcBef>
                        <a:spcAft>
                          <a:spcPts val="0"/>
                        </a:spcAft>
                      </a:pPr>
                      <a:r>
                        <a:rPr lang="en-US" sz="2400" dirty="0">
                          <a:effectLst/>
                        </a:rPr>
                        <a:t> </a:t>
                      </a:r>
                    </a:p>
                    <a:p>
                      <a:pPr marL="0" marR="0" algn="ctr">
                        <a:lnSpc>
                          <a:spcPct val="100000"/>
                        </a:lnSpc>
                        <a:spcBef>
                          <a:spcPts val="0"/>
                        </a:spcBef>
                        <a:spcAft>
                          <a:spcPts val="0"/>
                        </a:spcAft>
                      </a:pPr>
                      <a:r>
                        <a:rPr lang="en-US" sz="2400" dirty="0">
                          <a:effectLst/>
                        </a:rPr>
                        <a:t># of sub-districts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marL="0" marR="0" algn="ctr">
                        <a:lnSpc>
                          <a:spcPct val="100000"/>
                        </a:lnSpc>
                        <a:spcBef>
                          <a:spcPts val="0"/>
                        </a:spcBef>
                        <a:spcAft>
                          <a:spcPts val="0"/>
                        </a:spcAft>
                      </a:pPr>
                      <a:r>
                        <a:rPr lang="en-US" sz="2400" dirty="0">
                          <a:effectLst/>
                        </a:rPr>
                        <a:t>Sub-district classification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44977">
                <a:tc vMerge="1">
                  <a:txBody>
                    <a:bodyPr/>
                    <a:lstStyle/>
                    <a:p>
                      <a:endParaRPr lang="en-US"/>
                    </a:p>
                  </a:txBody>
                  <a:tcPr/>
                </a:tc>
                <a:tc vMerge="1">
                  <a:txBody>
                    <a:bodyPr/>
                    <a:lstStyle/>
                    <a:p>
                      <a:endParaRPr lang="en-US"/>
                    </a:p>
                  </a:txBody>
                  <a:tcPr/>
                </a:tc>
                <a:tc>
                  <a:txBody>
                    <a:bodyPr/>
                    <a:lstStyle/>
                    <a:p>
                      <a:pPr marL="0" marR="0" algn="ctr">
                        <a:lnSpc>
                          <a:spcPct val="100000"/>
                        </a:lnSpc>
                        <a:spcBef>
                          <a:spcPts val="0"/>
                        </a:spcBef>
                        <a:spcAft>
                          <a:spcPts val="0"/>
                        </a:spcAft>
                      </a:pPr>
                      <a:r>
                        <a:rPr lang="en-US" sz="2400" dirty="0">
                          <a:effectLst/>
                        </a:rPr>
                        <a:t>Non endemic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Low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Moderate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High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Unknown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22488">
                <a:tc>
                  <a:txBody>
                    <a:bodyPr/>
                    <a:lstStyle/>
                    <a:p>
                      <a:pPr marL="0" marR="0" algn="ctr">
                        <a:lnSpc>
                          <a:spcPct val="100000"/>
                        </a:lnSpc>
                        <a:spcBef>
                          <a:spcPts val="0"/>
                        </a:spcBef>
                        <a:spcAft>
                          <a:spcPts val="0"/>
                        </a:spcAft>
                      </a:pPr>
                      <a:r>
                        <a:rPr lang="en-US" sz="2400" b="0" dirty="0">
                          <a:effectLst/>
                        </a:rPr>
                        <a:t>Non endemic</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dirty="0">
                          <a:solidFill>
                            <a:srgbClr val="000000"/>
                          </a:solidFill>
                          <a:effectLst/>
                          <a:latin typeface="Calibri" panose="020F0502020204030204" pitchFamily="34" charset="0"/>
                        </a:rPr>
                        <a:t>1,012</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88</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227</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181</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41</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1,790</a:t>
                      </a:r>
                    </a:p>
                  </a:txBody>
                  <a:tcPr marL="0" marR="0" marT="0" marB="0" anchor="b"/>
                </a:tc>
                <a:extLst>
                  <a:ext uri="{0D108BD9-81ED-4DB2-BD59-A6C34878D82A}">
                    <a16:rowId xmlns:a16="http://schemas.microsoft.com/office/drawing/2014/main" val="10002"/>
                  </a:ext>
                </a:extLst>
              </a:tr>
              <a:tr h="622488">
                <a:tc>
                  <a:txBody>
                    <a:bodyPr/>
                    <a:lstStyle/>
                    <a:p>
                      <a:pPr marL="0" marR="0" algn="ctr">
                        <a:lnSpc>
                          <a:spcPct val="100000"/>
                        </a:lnSpc>
                        <a:spcBef>
                          <a:spcPts val="0"/>
                        </a:spcBef>
                        <a:spcAft>
                          <a:spcPts val="0"/>
                        </a:spcAft>
                      </a:pPr>
                      <a:r>
                        <a:rPr lang="en-US" sz="2400" b="0" dirty="0">
                          <a:effectLst/>
                        </a:rPr>
                        <a:t>Low</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dirty="0">
                          <a:solidFill>
                            <a:srgbClr val="000000"/>
                          </a:solidFill>
                          <a:effectLst/>
                          <a:latin typeface="Calibri" panose="020F0502020204030204" pitchFamily="34" charset="0"/>
                        </a:rPr>
                        <a:t>3,883</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113</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204</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159</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42</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1,133</a:t>
                      </a:r>
                    </a:p>
                  </a:txBody>
                  <a:tcPr marL="0" marR="0" marT="0" marB="0" anchor="b"/>
                </a:tc>
                <a:extLst>
                  <a:ext uri="{0D108BD9-81ED-4DB2-BD59-A6C34878D82A}">
                    <a16:rowId xmlns:a16="http://schemas.microsoft.com/office/drawing/2014/main" val="10003"/>
                  </a:ext>
                </a:extLst>
              </a:tr>
              <a:tr h="622488">
                <a:tc>
                  <a:txBody>
                    <a:bodyPr/>
                    <a:lstStyle/>
                    <a:p>
                      <a:pPr marL="0" marR="0" algn="ctr">
                        <a:lnSpc>
                          <a:spcPct val="100000"/>
                        </a:lnSpc>
                        <a:spcBef>
                          <a:spcPts val="0"/>
                        </a:spcBef>
                        <a:spcAft>
                          <a:spcPts val="0"/>
                        </a:spcAft>
                      </a:pPr>
                      <a:r>
                        <a:rPr lang="en-US" sz="2400" b="0" dirty="0">
                          <a:effectLst/>
                        </a:rPr>
                        <a:t>Moderate</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a:solidFill>
                            <a:srgbClr val="000000"/>
                          </a:solidFill>
                          <a:effectLst/>
                          <a:latin typeface="Calibri" panose="020F0502020204030204" pitchFamily="34" charset="0"/>
                        </a:rPr>
                        <a:t>1,812</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111</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149</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92</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32</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1,148</a:t>
                      </a:r>
                    </a:p>
                  </a:txBody>
                  <a:tcPr marL="0" marR="0" marT="0" marB="0" anchor="b"/>
                </a:tc>
                <a:extLst>
                  <a:ext uri="{0D108BD9-81ED-4DB2-BD59-A6C34878D82A}">
                    <a16:rowId xmlns:a16="http://schemas.microsoft.com/office/drawing/2014/main" val="10004"/>
                  </a:ext>
                </a:extLst>
              </a:tr>
              <a:tr h="633242">
                <a:tc>
                  <a:txBody>
                    <a:bodyPr/>
                    <a:lstStyle/>
                    <a:p>
                      <a:pPr marL="0" marR="0" algn="ctr">
                        <a:lnSpc>
                          <a:spcPct val="100000"/>
                        </a:lnSpc>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High</a:t>
                      </a:r>
                    </a:p>
                  </a:txBody>
                  <a:tcPr marL="68580" marR="68580" marT="0" marB="0" anchor="ctr"/>
                </a:tc>
                <a:tc>
                  <a:txBody>
                    <a:bodyPr/>
                    <a:lstStyle/>
                    <a:p>
                      <a:pPr algn="ctr" fontAlgn="b"/>
                      <a:r>
                        <a:rPr lang="en-GB" sz="2400" b="1" i="0" u="none" strike="noStrike">
                          <a:solidFill>
                            <a:srgbClr val="000000"/>
                          </a:solidFill>
                          <a:effectLst/>
                          <a:latin typeface="Calibri" panose="020F0502020204030204" pitchFamily="34" charset="0"/>
                        </a:rPr>
                        <a:t>95</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157</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84</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38</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25</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1,687</a:t>
                      </a:r>
                    </a:p>
                  </a:txBody>
                  <a:tcPr marL="0" marR="0" marT="0" marB="0" anchor="b"/>
                </a:tc>
                <a:extLst>
                  <a:ext uri="{0D108BD9-81ED-4DB2-BD59-A6C34878D82A}">
                    <a16:rowId xmlns:a16="http://schemas.microsoft.com/office/drawing/2014/main" val="10005"/>
                  </a:ext>
                </a:extLst>
              </a:tr>
              <a:tr h="622488">
                <a:tc>
                  <a:txBody>
                    <a:bodyPr/>
                    <a:lstStyle/>
                    <a:p>
                      <a:pPr marL="0" marR="0" algn="ctr">
                        <a:lnSpc>
                          <a:spcPct val="100000"/>
                        </a:lnSpc>
                        <a:spcBef>
                          <a:spcPts val="0"/>
                        </a:spcBef>
                        <a:spcAft>
                          <a:spcPts val="0"/>
                        </a:spcAft>
                      </a:pPr>
                      <a:r>
                        <a:rPr lang="en-US" sz="2400" b="0" dirty="0">
                          <a:effectLst/>
                        </a:rPr>
                        <a:t>Unknown</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a:solidFill>
                            <a:srgbClr val="000000"/>
                          </a:solidFill>
                          <a:effectLst/>
                          <a:latin typeface="Calibri" panose="020F0502020204030204" pitchFamily="34" charset="0"/>
                        </a:rPr>
                        <a:t>699</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88</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227</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181</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41</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1,790</a:t>
                      </a:r>
                    </a:p>
                  </a:txBody>
                  <a:tcPr marL="0" marR="0" marT="0" marB="0" anchor="b"/>
                </a:tc>
                <a:extLst>
                  <a:ext uri="{0D108BD9-81ED-4DB2-BD59-A6C34878D82A}">
                    <a16:rowId xmlns:a16="http://schemas.microsoft.com/office/drawing/2014/main" val="10006"/>
                  </a:ext>
                </a:extLst>
              </a:tr>
              <a:tr h="622488">
                <a:tc>
                  <a:txBody>
                    <a:bodyPr/>
                    <a:lstStyle/>
                    <a:p>
                      <a:pPr marL="0" marR="0" algn="ctr">
                        <a:lnSpc>
                          <a:spcPct val="100000"/>
                        </a:lnSpc>
                        <a:spcBef>
                          <a:spcPts val="0"/>
                        </a:spcBef>
                        <a:spcAft>
                          <a:spcPts val="0"/>
                        </a:spcAft>
                      </a:pPr>
                      <a:r>
                        <a:rPr lang="en-US" sz="2400" dirty="0">
                          <a:effectLst/>
                        </a:rPr>
                        <a:t>Total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dirty="0">
                          <a:solidFill>
                            <a:srgbClr val="000000"/>
                          </a:solidFill>
                          <a:effectLst/>
                          <a:latin typeface="Calibri" panose="020F0502020204030204" pitchFamily="34" charset="0"/>
                        </a:rPr>
                        <a:t>7,501</a:t>
                      </a:r>
                    </a:p>
                  </a:txBody>
                  <a:tcPr marL="0" marR="0" marT="0" marB="0" anchor="b"/>
                </a:tc>
                <a:tc>
                  <a:txBody>
                    <a:bodyPr/>
                    <a:lstStyle/>
                    <a:p>
                      <a:pPr algn="ctr" fontAlgn="b"/>
                      <a:r>
                        <a:rPr lang="en-GB" sz="2000" b="1" i="0" u="none" strike="noStrike">
                          <a:solidFill>
                            <a:srgbClr val="000000"/>
                          </a:solidFill>
                          <a:effectLst/>
                          <a:latin typeface="Calibri" panose="020F0502020204030204" pitchFamily="34" charset="0"/>
                        </a:rPr>
                        <a:t>469</a:t>
                      </a:r>
                    </a:p>
                  </a:txBody>
                  <a:tcPr marL="0" marR="0" marT="0" marB="0" anchor="b"/>
                </a:tc>
                <a:tc>
                  <a:txBody>
                    <a:bodyPr/>
                    <a:lstStyle/>
                    <a:p>
                      <a:pPr algn="ctr" fontAlgn="b"/>
                      <a:r>
                        <a:rPr lang="en-GB" sz="2000" b="1" i="0" u="none" strike="noStrike">
                          <a:solidFill>
                            <a:srgbClr val="000000"/>
                          </a:solidFill>
                          <a:effectLst/>
                          <a:latin typeface="Calibri" panose="020F0502020204030204" pitchFamily="34" charset="0"/>
                        </a:rPr>
                        <a:t>664</a:t>
                      </a:r>
                    </a:p>
                  </a:txBody>
                  <a:tcPr marL="0" marR="0" marT="0" marB="0" anchor="b"/>
                </a:tc>
                <a:tc>
                  <a:txBody>
                    <a:bodyPr/>
                    <a:lstStyle/>
                    <a:p>
                      <a:pPr algn="ctr" fontAlgn="b"/>
                      <a:r>
                        <a:rPr lang="en-GB" sz="2000" b="1" i="0" u="none" strike="noStrike">
                          <a:solidFill>
                            <a:srgbClr val="000000"/>
                          </a:solidFill>
                          <a:effectLst/>
                          <a:latin typeface="Calibri" panose="020F0502020204030204" pitchFamily="34" charset="0"/>
                        </a:rPr>
                        <a:t>470</a:t>
                      </a:r>
                    </a:p>
                  </a:txBody>
                  <a:tcPr marL="0" marR="0" marT="0" marB="0" anchor="b"/>
                </a:tc>
                <a:tc>
                  <a:txBody>
                    <a:bodyPr/>
                    <a:lstStyle/>
                    <a:p>
                      <a:pPr algn="ctr" fontAlgn="b"/>
                      <a:r>
                        <a:rPr lang="en-GB" sz="2000" b="1" i="0" u="none" strike="noStrike" dirty="0">
                          <a:solidFill>
                            <a:srgbClr val="000000"/>
                          </a:solidFill>
                          <a:effectLst/>
                          <a:latin typeface="Calibri" panose="020F0502020204030204" pitchFamily="34" charset="0"/>
                        </a:rPr>
                        <a:t>140</a:t>
                      </a:r>
                    </a:p>
                  </a:txBody>
                  <a:tcPr marL="0" marR="0" marT="0" marB="0" anchor="b"/>
                </a:tc>
                <a:tc>
                  <a:txBody>
                    <a:bodyPr/>
                    <a:lstStyle/>
                    <a:p>
                      <a:pPr algn="ctr" fontAlgn="b"/>
                      <a:r>
                        <a:rPr lang="en-GB" sz="2000" b="1" i="0" u="none" strike="noStrike" dirty="0">
                          <a:solidFill>
                            <a:srgbClr val="000000"/>
                          </a:solidFill>
                          <a:effectLst/>
                          <a:latin typeface="Calibri" panose="020F0502020204030204" pitchFamily="34" charset="0"/>
                        </a:rPr>
                        <a:t>5,758</a:t>
                      </a:r>
                    </a:p>
                  </a:txBody>
                  <a:tcPr marL="0" marR="0" marT="0" marB="0" anchor="b"/>
                </a:tc>
                <a:extLst>
                  <a:ext uri="{0D108BD9-81ED-4DB2-BD59-A6C34878D82A}">
                    <a16:rowId xmlns:a16="http://schemas.microsoft.com/office/drawing/2014/main" val="10007"/>
                  </a:ext>
                </a:extLst>
              </a:tr>
            </a:tbl>
          </a:graphicData>
        </a:graphic>
      </p:graphicFrame>
      <p:sp>
        <p:nvSpPr>
          <p:cNvPr id="6" name="Rectangle 29"/>
          <p:cNvSpPr>
            <a:spLocks noChangeArrowheads="1"/>
          </p:cNvSpPr>
          <p:nvPr/>
        </p:nvSpPr>
        <p:spPr bwMode="auto">
          <a:xfrm>
            <a:off x="3648546" y="2752253"/>
            <a:ext cx="995882" cy="3105339"/>
          </a:xfrm>
          <a:prstGeom prst="rect">
            <a:avLst/>
          </a:prstGeom>
          <a:noFill/>
          <a:ln w="57150">
            <a:solidFill>
              <a:srgbClr val="FF3300"/>
            </a:solidFill>
            <a:prstDash val="sysDot"/>
            <a:miter lim="800000"/>
          </a:ln>
          <a:effectLst/>
        </p:spPr>
        <p:txBody>
          <a:bodyPr wrap="none" anchor="ctr"/>
          <a:lstStyle/>
          <a:p>
            <a:endParaRPr lang="en-GB"/>
          </a:p>
        </p:txBody>
      </p:sp>
      <p:sp>
        <p:nvSpPr>
          <p:cNvPr id="7" name="Rectangle 29"/>
          <p:cNvSpPr>
            <a:spLocks noChangeArrowheads="1"/>
          </p:cNvSpPr>
          <p:nvPr/>
        </p:nvSpPr>
        <p:spPr bwMode="auto">
          <a:xfrm>
            <a:off x="4988460" y="5893805"/>
            <a:ext cx="7016435" cy="588476"/>
          </a:xfrm>
          <a:prstGeom prst="rect">
            <a:avLst/>
          </a:prstGeom>
          <a:noFill/>
          <a:ln w="57150">
            <a:solidFill>
              <a:srgbClr val="FF3300"/>
            </a:solidFill>
            <a:prstDash val="sysDot"/>
            <a:miter lim="800000"/>
          </a:ln>
          <a:effectLst/>
        </p:spPr>
        <p:txBody>
          <a:bodyPr wrap="none" anchor="ctr"/>
          <a:lstStyle/>
          <a:p>
            <a:endParaRPr lang="en-GB"/>
          </a:p>
        </p:txBody>
      </p:sp>
    </p:spTree>
    <p:extLst>
      <p:ext uri="{BB962C8B-B14F-4D97-AF65-F5344CB8AC3E}">
        <p14:creationId xmlns:p14="http://schemas.microsoft.com/office/powerpoint/2010/main" val="395153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3*#ppt_w"/>
                                          </p:val>
                                        </p:tav>
                                        <p:tav tm="100000">
                                          <p:val>
                                            <p:strVal val="#ppt_w"/>
                                          </p:val>
                                        </p:tav>
                                      </p:tavLst>
                                    </p:anim>
                                    <p:anim calcmode="lin" valueType="num">
                                      <p:cBhvr>
                                        <p:cTn id="8" dur="500" fill="hold"/>
                                        <p:tgtEl>
                                          <p:spTgt spid="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4/3*#ppt_w"/>
                                          </p:val>
                                        </p:tav>
                                        <p:tav tm="100000">
                                          <p:val>
                                            <p:strVal val="#ppt_w"/>
                                          </p:val>
                                        </p:tav>
                                      </p:tavLst>
                                    </p:anim>
                                    <p:anim calcmode="lin" valueType="num">
                                      <p:cBhvr>
                                        <p:cTn id="14"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Comments (if any)</a:t>
            </a:r>
            <a:endParaRPr lang="en-GB" dirty="0"/>
          </a:p>
        </p:txBody>
      </p:sp>
      <p:sp>
        <p:nvSpPr>
          <p:cNvPr id="4" name="Content Placeholder 2"/>
          <p:cNvSpPr>
            <a:spLocks noGrp="1"/>
          </p:cNvSpPr>
          <p:nvPr>
            <p:ph idx="1"/>
          </p:nvPr>
        </p:nvSpPr>
        <p:spPr>
          <a:xfrm>
            <a:off x="1462889" y="1113577"/>
            <a:ext cx="10515600" cy="4800837"/>
          </a:xfrm>
        </p:spPr>
        <p:txBody>
          <a:bodyPr>
            <a:normAutofit/>
          </a:bodyPr>
          <a:lstStyle/>
          <a:p>
            <a:pPr>
              <a:buNone/>
            </a:pPr>
            <a:r>
              <a:rPr lang="en-US" sz="3600" b="1" dirty="0"/>
              <a:t>Discussed and shared;</a:t>
            </a:r>
          </a:p>
          <a:p>
            <a:pPr lvl="1">
              <a:buFont typeface="Wingdings" panose="05000000000000000000" pitchFamily="2" charset="2"/>
              <a:buChar char="ü"/>
            </a:pPr>
            <a:r>
              <a:rPr lang="en-US" sz="3600" dirty="0"/>
              <a:t>WHO Uganda Office</a:t>
            </a:r>
          </a:p>
          <a:p>
            <a:pPr lvl="1">
              <a:buFont typeface="Wingdings" panose="05000000000000000000" pitchFamily="2" charset="2"/>
              <a:buChar char="ü"/>
            </a:pPr>
            <a:r>
              <a:rPr lang="en-US" sz="3600" dirty="0"/>
              <a:t>MoH NTD program Managers Meeting</a:t>
            </a:r>
          </a:p>
          <a:p>
            <a:pPr lvl="1">
              <a:buFont typeface="Wingdings" panose="05000000000000000000" pitchFamily="2" charset="2"/>
              <a:buChar char="ü"/>
            </a:pPr>
            <a:r>
              <a:rPr lang="en-US" sz="3600" dirty="0"/>
              <a:t>Supporting Partners</a:t>
            </a:r>
          </a:p>
          <a:p>
            <a:pPr lvl="1">
              <a:buFont typeface="Wingdings" panose="05000000000000000000" pitchFamily="2" charset="2"/>
              <a:buChar char="ü"/>
            </a:pPr>
            <a:r>
              <a:rPr lang="en-US" sz="3600" dirty="0"/>
              <a:t>District NTD Focal point persons</a:t>
            </a:r>
          </a:p>
          <a:p>
            <a:endParaRPr lang="en-US" sz="3200" dirty="0"/>
          </a:p>
        </p:txBody>
      </p:sp>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1173781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CBC1-32C0-459E-ACF8-0B4B626E10E3}"/>
              </a:ext>
            </a:extLst>
          </p:cNvPr>
          <p:cNvSpPr>
            <a:spLocks noGrp="1"/>
          </p:cNvSpPr>
          <p:nvPr>
            <p:ph type="title"/>
          </p:nvPr>
        </p:nvSpPr>
        <p:spPr>
          <a:xfrm>
            <a:off x="941038" y="0"/>
            <a:ext cx="10235961" cy="1238270"/>
          </a:xfrm>
        </p:spPr>
        <p:txBody>
          <a:bodyPr/>
          <a:lstStyle/>
          <a:p>
            <a:r>
              <a:rPr lang="en-GB" sz="3265" dirty="0"/>
              <a:t>Joint WHO-IFRC-UNICEF document for </a:t>
            </a:r>
            <a:br>
              <a:rPr lang="en-GB" sz="3265" dirty="0"/>
            </a:br>
            <a:r>
              <a:rPr lang="en-GB" sz="3265" dirty="0"/>
              <a:t>community-based and outreach interventions</a:t>
            </a:r>
          </a:p>
        </p:txBody>
      </p:sp>
      <p:sp>
        <p:nvSpPr>
          <p:cNvPr id="3" name="Content Placeholder 2">
            <a:extLst>
              <a:ext uri="{FF2B5EF4-FFF2-40B4-BE49-F238E27FC236}">
                <a16:creationId xmlns:a16="http://schemas.microsoft.com/office/drawing/2014/main" id="{1B1D4E03-AEAA-4D54-B4A6-88A599836C43}"/>
              </a:ext>
            </a:extLst>
          </p:cNvPr>
          <p:cNvSpPr>
            <a:spLocks noGrp="1"/>
          </p:cNvSpPr>
          <p:nvPr>
            <p:ph idx="1"/>
          </p:nvPr>
        </p:nvSpPr>
        <p:spPr>
          <a:xfrm>
            <a:off x="5187875" y="1380816"/>
            <a:ext cx="5618098" cy="4611835"/>
          </a:xfrm>
        </p:spPr>
        <p:txBody>
          <a:bodyPr/>
          <a:lstStyle/>
          <a:p>
            <a:r>
              <a:rPr lang="en-GB" dirty="0"/>
              <a:t>Generic recommendations on community-based and outreach interventions during COVID-19</a:t>
            </a:r>
          </a:p>
          <a:p>
            <a:r>
              <a:rPr lang="en-GB" dirty="0"/>
              <a:t>Specific considerations for different areas:</a:t>
            </a:r>
          </a:p>
          <a:p>
            <a:pPr lvl="1"/>
            <a:r>
              <a:rPr lang="en-GB" dirty="0"/>
              <a:t>HIV, TB, mental health, NCDs, vaccination, NTDs, malaria</a:t>
            </a:r>
          </a:p>
          <a:p>
            <a:r>
              <a:rPr lang="en-GB" dirty="0"/>
              <a:t>Other considerations:</a:t>
            </a:r>
          </a:p>
          <a:p>
            <a:pPr lvl="1"/>
            <a:r>
              <a:rPr lang="en-GB" dirty="0"/>
              <a:t>Maternal and newborn health, children and adolescents, older people, etc.</a:t>
            </a:r>
          </a:p>
        </p:txBody>
      </p:sp>
      <p:pic>
        <p:nvPicPr>
          <p:cNvPr id="5" name="Picture 4">
            <a:extLst>
              <a:ext uri="{FF2B5EF4-FFF2-40B4-BE49-F238E27FC236}">
                <a16:creationId xmlns:a16="http://schemas.microsoft.com/office/drawing/2014/main" id="{AED49F00-E516-4DAB-96DB-3914F38CD190}"/>
              </a:ext>
            </a:extLst>
          </p:cNvPr>
          <p:cNvPicPr>
            <a:picLocks noChangeAspect="1"/>
          </p:cNvPicPr>
          <p:nvPr/>
        </p:nvPicPr>
        <p:blipFill>
          <a:blip r:embed="rId2"/>
          <a:stretch>
            <a:fillRect/>
          </a:stretch>
        </p:blipFill>
        <p:spPr>
          <a:xfrm>
            <a:off x="1246589" y="1238271"/>
            <a:ext cx="3941286" cy="5543341"/>
          </a:xfrm>
          <a:prstGeom prst="rect">
            <a:avLst/>
          </a:prstGeom>
        </p:spPr>
      </p:pic>
      <p:sp>
        <p:nvSpPr>
          <p:cNvPr id="6" name="TextBox 5">
            <a:extLst>
              <a:ext uri="{FF2B5EF4-FFF2-40B4-BE49-F238E27FC236}">
                <a16:creationId xmlns:a16="http://schemas.microsoft.com/office/drawing/2014/main" id="{E9D71338-F46A-433B-9003-90D12A865777}"/>
              </a:ext>
            </a:extLst>
          </p:cNvPr>
          <p:cNvSpPr txBox="1"/>
          <p:nvPr/>
        </p:nvSpPr>
        <p:spPr>
          <a:xfrm>
            <a:off x="5327879" y="6135196"/>
            <a:ext cx="2575359" cy="483209"/>
          </a:xfrm>
          <a:prstGeom prst="rect">
            <a:avLst/>
          </a:prstGeom>
          <a:noFill/>
        </p:spPr>
        <p:txBody>
          <a:bodyPr wrap="square" rtlCol="0">
            <a:spAutoFit/>
          </a:bodyPr>
          <a:lstStyle/>
          <a:p>
            <a:pPr defTabSz="829361" rtl="1" fontAlgn="base">
              <a:spcBef>
                <a:spcPct val="0"/>
              </a:spcBef>
              <a:spcAft>
                <a:spcPct val="0"/>
              </a:spcAft>
            </a:pPr>
            <a:r>
              <a:rPr lang="en-GB" sz="2540" b="1" dirty="0">
                <a:solidFill>
                  <a:srgbClr val="FFFFFF"/>
                </a:solidFill>
                <a:latin typeface="Arial" panose="020B0604020202020204" pitchFamily="34" charset="0"/>
                <a:cs typeface="Arial" panose="020B0604020202020204" pitchFamily="34" charset="0"/>
              </a:rPr>
              <a:t>5 May 2020</a:t>
            </a:r>
          </a:p>
        </p:txBody>
      </p:sp>
    </p:spTree>
    <p:extLst>
      <p:ext uri="{BB962C8B-B14F-4D97-AF65-F5344CB8AC3E}">
        <p14:creationId xmlns:p14="http://schemas.microsoft.com/office/powerpoint/2010/main" val="17282980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920" y="76203"/>
            <a:ext cx="10515600" cy="591715"/>
          </a:xfrm>
        </p:spPr>
        <p:txBody>
          <a:bodyPr/>
          <a:lstStyle/>
          <a:p>
            <a:r>
              <a:rPr lang="en-US" altLang="en-GB" dirty="0">
                <a:sym typeface="+mn-ea"/>
              </a:rPr>
              <a:t>SCH </a:t>
            </a:r>
            <a:r>
              <a:rPr lang="en-GB" dirty="0">
                <a:sym typeface="+mn-ea"/>
              </a:rPr>
              <a:t>Mapping protocol </a:t>
            </a:r>
            <a:r>
              <a:rPr lang="en-US">
                <a:sym typeface="+mn-ea"/>
              </a:rPr>
              <a:t> </a:t>
            </a:r>
            <a:endParaRPr lang="en-US"/>
          </a:p>
        </p:txBody>
      </p:sp>
      <p:sp>
        <p:nvSpPr>
          <p:cNvPr id="3" name="Content Placeholder 2"/>
          <p:cNvSpPr>
            <a:spLocks noGrp="1"/>
          </p:cNvSpPr>
          <p:nvPr>
            <p:ph idx="1"/>
          </p:nvPr>
        </p:nvSpPr>
        <p:spPr>
          <a:xfrm>
            <a:off x="4096385" y="603885"/>
            <a:ext cx="8016240" cy="6144260"/>
          </a:xfrm>
        </p:spPr>
        <p:txBody>
          <a:bodyPr>
            <a:noAutofit/>
          </a:bodyPr>
          <a:lstStyle/>
          <a:p>
            <a:pPr marL="285750" indent="-285750">
              <a:buFont typeface="Arial" panose="020B0604020202020204" pitchFamily="34" charset="0"/>
              <a:buChar char="•"/>
            </a:pPr>
            <a:r>
              <a:rPr lang="en-US" sz="1800"/>
              <a:t>Parishes classified based on the transmission risk categories/zones. </a:t>
            </a:r>
          </a:p>
          <a:p>
            <a:pPr marL="742950" lvl="1" indent="-285750">
              <a:buFont typeface="Wingdings" panose="05000000000000000000" charset="0"/>
              <a:buChar char="ü"/>
            </a:pPr>
            <a:r>
              <a:rPr lang="en-US" sz="1800"/>
              <a:t>1) Parishes within district where SCH is known to be present, zone </a:t>
            </a:r>
          </a:p>
          <a:p>
            <a:pPr marL="742950" lvl="1" indent="-285750">
              <a:buFont typeface="Wingdings" panose="05000000000000000000" charset="0"/>
              <a:buChar char="ü"/>
            </a:pPr>
            <a:r>
              <a:rPr lang="en-US" sz="1800"/>
              <a:t>2) Parishes within district where the SCH is suspected to be present,</a:t>
            </a:r>
          </a:p>
          <a:p>
            <a:pPr marL="742950" lvl="1" indent="-285750">
              <a:buFont typeface="Wingdings" panose="05000000000000000000" charset="0"/>
              <a:buChar char="ü"/>
            </a:pPr>
            <a:r>
              <a:rPr lang="en-US" sz="1800"/>
              <a:t>3) Parishes in district where SCH is suspected/not present/unknown. </a:t>
            </a:r>
          </a:p>
          <a:p>
            <a:pPr marL="285750" indent="-285750">
              <a:buFont typeface="Arial" panose="020B0604020202020204" pitchFamily="34" charset="0"/>
              <a:buChar char="•"/>
            </a:pPr>
            <a:r>
              <a:rPr lang="en-US" sz="1800"/>
              <a:t>The zones are used as proxy to distances where by </a:t>
            </a:r>
          </a:p>
          <a:p>
            <a:pPr marL="742950" lvl="1" indent="-285750">
              <a:buFont typeface="Wingdings" panose="05000000000000000000" charset="0"/>
              <a:buChar char="ü"/>
            </a:pPr>
            <a:r>
              <a:rPr lang="en-US" sz="1800"/>
              <a:t>zone 1 have all parishes that have or very close to water bodies where transmission is present  </a:t>
            </a:r>
          </a:p>
          <a:p>
            <a:pPr marL="742950" lvl="1" indent="-285750">
              <a:buFont typeface="Wingdings" panose="05000000000000000000" charset="0"/>
              <a:buChar char="ü"/>
            </a:pPr>
            <a:r>
              <a:rPr lang="en-US" sz="1800"/>
              <a:t>zone 2) parishes with some water bodies(ponds, small rivers e.t.c where SCH is suspected or distant from the known transmission source. </a:t>
            </a:r>
          </a:p>
          <a:p>
            <a:pPr marL="742950" lvl="1" indent="-285750">
              <a:buFont typeface="Wingdings" panose="05000000000000000000" charset="0"/>
              <a:buChar char="ü"/>
            </a:pPr>
            <a:r>
              <a:rPr lang="en-US" sz="1800"/>
              <a:t>zone 3) parishes without water bodies/dry not suspected of SCH/far way from any known transmission source.  </a:t>
            </a:r>
          </a:p>
          <a:p>
            <a:pPr marL="285750" indent="-285750">
              <a:buFont typeface="Arial" panose="020B0604020202020204" pitchFamily="34" charset="0"/>
              <a:buChar char="•"/>
            </a:pPr>
            <a:r>
              <a:rPr lang="en-US" sz="1800"/>
              <a:t>Parishes are small units-</a:t>
            </a:r>
            <a:r>
              <a:rPr lang="en-US" sz="1800">
                <a:sym typeface="+mn-ea"/>
              </a:rPr>
              <a:t>minimal l</a:t>
            </a:r>
            <a:r>
              <a:rPr lang="en-US" sz="1800"/>
              <a:t>ikelihood of having many water bodies  </a:t>
            </a:r>
          </a:p>
          <a:p>
            <a:pPr marL="285750" indent="-285750">
              <a:buFont typeface="Arial" panose="020B0604020202020204" pitchFamily="34" charset="0"/>
              <a:buChar char="•"/>
            </a:pPr>
            <a:r>
              <a:rPr lang="en-US" sz="1800"/>
              <a:t>All parishes within a district are grouped based on the zones (WHO recommend~atleast 5 schools (WHO-AFRO, 2014)</a:t>
            </a:r>
          </a:p>
          <a:p>
            <a:pPr marL="742950" lvl="1" indent="-285750">
              <a:buFont typeface="Wingdings" panose="05000000000000000000" charset="0"/>
              <a:buChar char="ü"/>
            </a:pPr>
            <a:r>
              <a:rPr lang="en-US" sz="1800"/>
              <a:t>5~7 schools are selected at random from each zone</a:t>
            </a:r>
          </a:p>
          <a:p>
            <a:pPr marL="742950" lvl="1" indent="-285750">
              <a:buFont typeface="Wingdings" panose="05000000000000000000" charset="0"/>
              <a:buChar char="ü"/>
            </a:pPr>
            <a:r>
              <a:rPr lang="en-US" sz="1800"/>
              <a:t>At District level (21 schools)are selected. </a:t>
            </a:r>
          </a:p>
          <a:p>
            <a:pPr marL="285750" indent="-285750"/>
            <a:endParaRPr lang="en-US" sz="1800"/>
          </a:p>
        </p:txBody>
      </p:sp>
      <p:pic>
        <p:nvPicPr>
          <p:cNvPr id="13" name="image7.jpeg"/>
          <p:cNvPicPr>
            <a:picLocks noChangeAspect="1"/>
          </p:cNvPicPr>
          <p:nvPr/>
        </p:nvPicPr>
        <p:blipFill>
          <a:blip r:embed="rId2" cstate="print"/>
          <a:stretch>
            <a:fillRect/>
          </a:stretch>
        </p:blipFill>
        <p:spPr>
          <a:xfrm>
            <a:off x="1006475" y="1694180"/>
            <a:ext cx="3020060" cy="2529840"/>
          </a:xfrm>
          <a:prstGeom prst="rect">
            <a:avLst/>
          </a:prstGeom>
        </p:spPr>
      </p:pic>
    </p:spTree>
    <p:extLst>
      <p:ext uri="{BB962C8B-B14F-4D97-AF65-F5344CB8AC3E}">
        <p14:creationId xmlns:p14="http://schemas.microsoft.com/office/powerpoint/2010/main" val="1000734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Results from Remapping/ Delineation</a:t>
            </a:r>
            <a:endParaRPr lang="en-GB" dirty="0"/>
          </a:p>
        </p:txBody>
      </p:sp>
      <p:graphicFrame>
        <p:nvGraphicFramePr>
          <p:cNvPr id="4" name="Chart 3"/>
          <p:cNvGraphicFramePr/>
          <p:nvPr/>
        </p:nvGraphicFramePr>
        <p:xfrm>
          <a:off x="1158844" y="1273175"/>
          <a:ext cx="10800784" cy="475643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5"/>
          <p:cNvPicPr>
            <a:picLocks noChangeAspect="1"/>
          </p:cNvPicPr>
          <p:nvPr/>
        </p:nvPicPr>
        <p:blipFill>
          <a:blip r:embed="rId3"/>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4"/>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329751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625" y="0"/>
            <a:ext cx="10515600" cy="591715"/>
          </a:xfrm>
        </p:spPr>
        <p:txBody>
          <a:bodyPr/>
          <a:lstStyle/>
          <a:p>
            <a:r>
              <a:rPr lang="en-US" dirty="0"/>
              <a:t>Results of Micro-mapping Strategy</a:t>
            </a:r>
            <a:endParaRPr lang="en-GB" dirty="0"/>
          </a:p>
        </p:txBody>
      </p:sp>
      <p:pic>
        <p:nvPicPr>
          <p:cNvPr id="1026" name="Picture 2"/>
          <p:cNvPicPr>
            <a:picLocks noChangeAspect="1" noChangeArrowheads="1"/>
          </p:cNvPicPr>
          <p:nvPr/>
        </p:nvPicPr>
        <p:blipFill>
          <a:blip r:embed="rId2"/>
          <a:srcRect/>
          <a:stretch>
            <a:fillRect/>
          </a:stretch>
        </p:blipFill>
        <p:spPr bwMode="auto">
          <a:xfrm>
            <a:off x="1366625" y="413448"/>
            <a:ext cx="10402431" cy="6031104"/>
          </a:xfrm>
          <a:prstGeom prst="rect">
            <a:avLst/>
          </a:prstGeom>
          <a:noFill/>
          <a:ln w="9525">
            <a:noFill/>
            <a:miter lim="800000"/>
            <a:headEnd/>
            <a:tailEnd/>
          </a:ln>
          <a:effectLst/>
        </p:spPr>
      </p:pic>
      <p:sp>
        <p:nvSpPr>
          <p:cNvPr id="5" name="Rectangle 29"/>
          <p:cNvSpPr>
            <a:spLocks noChangeArrowheads="1"/>
          </p:cNvSpPr>
          <p:nvPr/>
        </p:nvSpPr>
        <p:spPr bwMode="auto">
          <a:xfrm>
            <a:off x="1366625" y="5575732"/>
            <a:ext cx="10339058" cy="869132"/>
          </a:xfrm>
          <a:prstGeom prst="rect">
            <a:avLst/>
          </a:prstGeom>
          <a:noFill/>
          <a:ln w="57150">
            <a:solidFill>
              <a:srgbClr val="FF3300"/>
            </a:solidFill>
            <a:prstDash val="solid"/>
            <a:miter lim="800000"/>
          </a:ln>
          <a:effectLst/>
        </p:spPr>
        <p:txBody>
          <a:bodyPr wrap="none" anchor="ctr"/>
          <a:lstStyle/>
          <a:p>
            <a:endParaRPr lang="en-GB"/>
          </a:p>
        </p:txBody>
      </p:sp>
    </p:spTree>
    <p:extLst>
      <p:ext uri="{BB962C8B-B14F-4D97-AF65-F5344CB8AC3E}">
        <p14:creationId xmlns:p14="http://schemas.microsoft.com/office/powerpoint/2010/main" val="273602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Uganda MDA strategy/implementation</a:t>
            </a:r>
            <a:endParaRPr lang="en-GB" dirty="0"/>
          </a:p>
        </p:txBody>
      </p:sp>
      <p:graphicFrame>
        <p:nvGraphicFramePr>
          <p:cNvPr id="4" name="Content Placeholder 3"/>
          <p:cNvGraphicFramePr>
            <a:graphicFrameLocks noGrp="1"/>
          </p:cNvGraphicFramePr>
          <p:nvPr>
            <p:ph idx="1"/>
          </p:nvPr>
        </p:nvGraphicFramePr>
        <p:xfrm>
          <a:off x="1086417" y="1041148"/>
          <a:ext cx="11105582" cy="5323439"/>
        </p:xfrm>
        <a:graphic>
          <a:graphicData uri="http://schemas.openxmlformats.org/drawingml/2006/table">
            <a:tbl>
              <a:tblPr/>
              <a:tblGrid>
                <a:gridCol w="1539088">
                  <a:extLst>
                    <a:ext uri="{9D8B030D-6E8A-4147-A177-3AD203B41FA5}">
                      <a16:colId xmlns:a16="http://schemas.microsoft.com/office/drawing/2014/main" val="20000"/>
                    </a:ext>
                  </a:extLst>
                </a:gridCol>
                <a:gridCol w="1874067">
                  <a:extLst>
                    <a:ext uri="{9D8B030D-6E8A-4147-A177-3AD203B41FA5}">
                      <a16:colId xmlns:a16="http://schemas.microsoft.com/office/drawing/2014/main" val="20001"/>
                    </a:ext>
                  </a:extLst>
                </a:gridCol>
                <a:gridCol w="1448555">
                  <a:extLst>
                    <a:ext uri="{9D8B030D-6E8A-4147-A177-3AD203B41FA5}">
                      <a16:colId xmlns:a16="http://schemas.microsoft.com/office/drawing/2014/main" val="20002"/>
                    </a:ext>
                  </a:extLst>
                </a:gridCol>
                <a:gridCol w="1620570">
                  <a:extLst>
                    <a:ext uri="{9D8B030D-6E8A-4147-A177-3AD203B41FA5}">
                      <a16:colId xmlns:a16="http://schemas.microsoft.com/office/drawing/2014/main" val="20003"/>
                    </a:ext>
                  </a:extLst>
                </a:gridCol>
                <a:gridCol w="1828018">
                  <a:extLst>
                    <a:ext uri="{9D8B030D-6E8A-4147-A177-3AD203B41FA5}">
                      <a16:colId xmlns:a16="http://schemas.microsoft.com/office/drawing/2014/main" val="20004"/>
                    </a:ext>
                  </a:extLst>
                </a:gridCol>
                <a:gridCol w="1397642">
                  <a:extLst>
                    <a:ext uri="{9D8B030D-6E8A-4147-A177-3AD203B41FA5}">
                      <a16:colId xmlns:a16="http://schemas.microsoft.com/office/drawing/2014/main" val="20005"/>
                    </a:ext>
                  </a:extLst>
                </a:gridCol>
                <a:gridCol w="1397642">
                  <a:extLst>
                    <a:ext uri="{9D8B030D-6E8A-4147-A177-3AD203B41FA5}">
                      <a16:colId xmlns:a16="http://schemas.microsoft.com/office/drawing/2014/main" val="20006"/>
                    </a:ext>
                  </a:extLst>
                </a:gridCol>
              </a:tblGrid>
              <a:tr h="733587">
                <a:tc rowSpan="2">
                  <a:txBody>
                    <a:bodyPr/>
                    <a:lstStyle/>
                    <a:p>
                      <a:pPr algn="ctr" fontAlgn="b"/>
                      <a:r>
                        <a:rPr lang="en-US" sz="2000" b="1" i="0" u="none" strike="noStrike" dirty="0">
                          <a:solidFill>
                            <a:srgbClr val="000000"/>
                          </a:solidFill>
                          <a:latin typeface="Geneva"/>
                        </a:rPr>
                        <a:t>DISTRICT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b"/>
                      <a:r>
                        <a:rPr lang="en-US" sz="2000" b="1" i="0" u="none" strike="noStrike" dirty="0">
                          <a:solidFill>
                            <a:srgbClr val="000000"/>
                          </a:solidFill>
                          <a:latin typeface="Geneva"/>
                        </a:rPr>
                        <a:t>District administrative units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2000" b="1" i="0" u="none" strike="noStrike" dirty="0">
                          <a:solidFill>
                            <a:srgbClr val="000000"/>
                          </a:solidFill>
                          <a:latin typeface="Geneva"/>
                        </a:rPr>
                        <a:t>SCH implementation units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48586">
                <a:tc vMerge="1">
                  <a:txBody>
                    <a:bodyPr/>
                    <a:lstStyle/>
                    <a:p>
                      <a:endParaRPr lang="en-US"/>
                    </a:p>
                  </a:txBody>
                  <a:tcPr/>
                </a:tc>
                <a:tc>
                  <a:txBody>
                    <a:bodyPr/>
                    <a:lstStyle/>
                    <a:p>
                      <a:pPr algn="ctr" fontAlgn="b"/>
                      <a:r>
                        <a:rPr lang="en-US" sz="2000" b="1" i="0" u="none" strike="noStrike" dirty="0">
                          <a:solidFill>
                            <a:srgbClr val="000000"/>
                          </a:solidFill>
                          <a:latin typeface="Geneva"/>
                        </a:rPr>
                        <a:t>#Sub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1" i="0" u="none" strike="noStrike" dirty="0">
                          <a:solidFill>
                            <a:srgbClr val="000000"/>
                          </a:solidFill>
                          <a:latin typeface="Geneva"/>
                        </a:rPr>
                        <a:t>#Parish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1" i="0" u="none" strike="noStrike" dirty="0">
                          <a:solidFill>
                            <a:srgbClr val="000000"/>
                          </a:solidFill>
                          <a:latin typeface="Geneva"/>
                        </a:rPr>
                        <a:t>#Villages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2000" b="1" i="0" u="none" strike="noStrike" dirty="0">
                          <a:solidFill>
                            <a:srgbClr val="000000"/>
                          </a:solidFill>
                          <a:latin typeface="Geneva"/>
                        </a:rPr>
                        <a:t>#Sub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1" i="0" u="none" strike="noStrike" dirty="0">
                          <a:solidFill>
                            <a:srgbClr val="000000"/>
                          </a:solidFill>
                          <a:latin typeface="Geneva"/>
                        </a:rPr>
                        <a:t># parishes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1" i="0" u="none" strike="noStrike" dirty="0">
                          <a:solidFill>
                            <a:srgbClr val="000000"/>
                          </a:solidFill>
                          <a:latin typeface="Geneva"/>
                        </a:rPr>
                        <a:t># Villages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33587">
                <a:tc>
                  <a:txBody>
                    <a:bodyPr/>
                    <a:lstStyle/>
                    <a:p>
                      <a:pPr algn="l" fontAlgn="b"/>
                      <a:r>
                        <a:rPr lang="en-US" sz="2000" b="1" i="0" u="none" strike="noStrike" dirty="0">
                          <a:solidFill>
                            <a:srgbClr val="000000"/>
                          </a:solidFill>
                          <a:latin typeface="Geneva"/>
                        </a:rPr>
                        <a:t>Adjumani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33587">
                <a:tc>
                  <a:txBody>
                    <a:bodyPr/>
                    <a:lstStyle/>
                    <a:p>
                      <a:pPr algn="l" fontAlgn="b"/>
                      <a:r>
                        <a:rPr lang="en-US" sz="2000" b="1" i="0" u="none" strike="noStrike" dirty="0">
                          <a:solidFill>
                            <a:srgbClr val="000000"/>
                          </a:solidFill>
                          <a:latin typeface="Geneva"/>
                        </a:rPr>
                        <a:t>Agago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934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934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33587">
                <a:tc>
                  <a:txBody>
                    <a:bodyPr/>
                    <a:lstStyle/>
                    <a:p>
                      <a:pPr algn="l" fontAlgn="b"/>
                      <a:r>
                        <a:rPr lang="en-US" sz="2000" b="1" i="0" u="none" strike="noStrike" dirty="0">
                          <a:solidFill>
                            <a:srgbClr val="000000"/>
                          </a:solidFill>
                          <a:latin typeface="Geneva"/>
                        </a:rPr>
                        <a:t>Amolatar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806918">
                <a:tc>
                  <a:txBody>
                    <a:bodyPr/>
                    <a:lstStyle/>
                    <a:p>
                      <a:pPr algn="l" fontAlgn="b"/>
                      <a:r>
                        <a:rPr lang="en-US" sz="2000" b="1" i="0" u="none" strike="noStrike" dirty="0">
                          <a:solidFill>
                            <a:srgbClr val="000000"/>
                          </a:solidFill>
                          <a:latin typeface="Geneva"/>
                        </a:rPr>
                        <a:t>Apac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a:solidFill>
                            <a:srgbClr val="000000"/>
                          </a:solidFill>
                          <a:latin typeface="Geneva"/>
                        </a:rPr>
                        <a:t>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33587">
                <a:tc>
                  <a:txBody>
                    <a:bodyPr/>
                    <a:lstStyle/>
                    <a:p>
                      <a:pPr algn="l" fontAlgn="b"/>
                      <a:r>
                        <a:rPr lang="en-US" sz="2000" b="1" i="0" u="none" strike="noStrike" dirty="0">
                          <a:solidFill>
                            <a:srgbClr val="000000"/>
                          </a:solidFill>
                          <a:latin typeface="Geneva"/>
                        </a:rPr>
                        <a:t>Bugiri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indent="0" algn="ctr" defTabSz="685800" rtl="0" eaLnBrk="1" fontAlgn="b" latinLnBrk="0" hangingPunct="1">
                        <a:lnSpc>
                          <a:spcPct val="100000"/>
                        </a:lnSpc>
                        <a:spcBef>
                          <a:spcPts val="0"/>
                        </a:spcBef>
                        <a:spcAft>
                          <a:spcPts val="0"/>
                        </a:spcAft>
                        <a:buClrTx/>
                        <a:buSzTx/>
                        <a:buFontTx/>
                        <a:buNone/>
                        <a:defRPr/>
                      </a:pPr>
                      <a:r>
                        <a:rPr lang="en-US" sz="2000" b="0" i="0" u="none" strike="noStrike" dirty="0">
                          <a:solidFill>
                            <a:srgbClr val="000000"/>
                          </a:solidFill>
                          <a:latin typeface="Geneva"/>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 name="Rectangle 29"/>
          <p:cNvSpPr>
            <a:spLocks noChangeArrowheads="1"/>
          </p:cNvSpPr>
          <p:nvPr/>
        </p:nvSpPr>
        <p:spPr bwMode="auto">
          <a:xfrm>
            <a:off x="4526733" y="1837853"/>
            <a:ext cx="1421394" cy="4526733"/>
          </a:xfrm>
          <a:prstGeom prst="rect">
            <a:avLst/>
          </a:prstGeom>
          <a:noFill/>
          <a:ln w="57150">
            <a:solidFill>
              <a:srgbClr val="FF3300"/>
            </a:solidFill>
            <a:prstDash val="solid"/>
            <a:miter lim="800000"/>
          </a:ln>
          <a:effectLst/>
        </p:spPr>
        <p:txBody>
          <a:bodyPr wrap="none" anchor="ctr"/>
          <a:lstStyle/>
          <a:p>
            <a:endParaRPr lang="en-GB"/>
          </a:p>
        </p:txBody>
      </p:sp>
      <p:sp>
        <p:nvSpPr>
          <p:cNvPr id="6" name="Rectangle 29"/>
          <p:cNvSpPr>
            <a:spLocks noChangeArrowheads="1"/>
          </p:cNvSpPr>
          <p:nvPr/>
        </p:nvSpPr>
        <p:spPr bwMode="auto">
          <a:xfrm>
            <a:off x="9359775" y="1772970"/>
            <a:ext cx="1421394" cy="4526733"/>
          </a:xfrm>
          <a:prstGeom prst="rect">
            <a:avLst/>
          </a:prstGeom>
          <a:noFill/>
          <a:ln w="57150">
            <a:solidFill>
              <a:srgbClr val="FF3300"/>
            </a:solidFill>
            <a:prstDash val="solid"/>
            <a:miter lim="800000"/>
          </a:ln>
          <a:effectLst/>
        </p:spPr>
        <p:txBody>
          <a:bodyPr wrap="none" anchor="ctr"/>
          <a:lstStyle/>
          <a:p>
            <a:endParaRPr lang="en-GB"/>
          </a:p>
        </p:txBody>
      </p:sp>
    </p:spTree>
    <p:extLst>
      <p:ext uri="{BB962C8B-B14F-4D97-AF65-F5344CB8AC3E}">
        <p14:creationId xmlns:p14="http://schemas.microsoft.com/office/powerpoint/2010/main" val="233623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3*#ppt_w"/>
                                          </p:val>
                                        </p:tav>
                                        <p:tav tm="100000">
                                          <p:val>
                                            <p:strVal val="#ppt_w"/>
                                          </p:val>
                                        </p:tav>
                                      </p:tavLst>
                                    </p:anim>
                                    <p:anim calcmode="lin" valueType="num">
                                      <p:cBhvr>
                                        <p:cTn id="14" dur="50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4936" y="479915"/>
            <a:ext cx="11004038" cy="5646565"/>
          </a:xfrm>
        </p:spPr>
        <p:txBody>
          <a:bodyPr>
            <a:noAutofit/>
          </a:bodyPr>
          <a:lstStyle/>
          <a:p>
            <a:pPr lvl="1">
              <a:buFont typeface="Wingdings" panose="05000000000000000000" pitchFamily="2" charset="2"/>
              <a:buChar char="§"/>
            </a:pPr>
            <a:r>
              <a:rPr lang="en-US" sz="2800" b="1" u="sng" dirty="0">
                <a:latin typeface="+mn-lt"/>
              </a:rPr>
              <a:t>Scenario 1:</a:t>
            </a:r>
            <a:r>
              <a:rPr lang="en-US" sz="2800" b="1" dirty="0">
                <a:latin typeface="+mn-lt"/>
              </a:rPr>
              <a:t>  Areas where transmission occurs on small water bodies, we have moderate to low prevalence and intensity</a:t>
            </a:r>
          </a:p>
          <a:p>
            <a:pPr lvl="2">
              <a:buFont typeface="Wingdings" panose="05000000000000000000" pitchFamily="2" charset="2"/>
              <a:buChar char="§"/>
            </a:pPr>
            <a:r>
              <a:rPr lang="en-US" sz="2800" dirty="0">
                <a:solidFill>
                  <a:srgbClr val="FF0000"/>
                </a:solidFill>
                <a:latin typeface="+mn-lt"/>
              </a:rPr>
              <a:t>These areas were supposedly targeted for elimination, but it was not implemented  </a:t>
            </a:r>
          </a:p>
          <a:p>
            <a:pPr lvl="4">
              <a:buFont typeface="Wingdings" panose="05000000000000000000" pitchFamily="2" charset="2"/>
              <a:buChar char="§"/>
            </a:pPr>
            <a:r>
              <a:rPr lang="en-US" sz="2800" i="1" u="sng" dirty="0">
                <a:latin typeface="+mn-lt"/>
              </a:rPr>
              <a:t>reaching non enrolled SAC during MDA</a:t>
            </a:r>
          </a:p>
          <a:p>
            <a:pPr lvl="4">
              <a:buFont typeface="Wingdings" panose="05000000000000000000" pitchFamily="2" charset="2"/>
              <a:buChar char="§"/>
            </a:pPr>
            <a:r>
              <a:rPr lang="en-US" sz="2800" i="1" u="sng" dirty="0">
                <a:latin typeface="+mn-lt"/>
              </a:rPr>
              <a:t>Test and treat at frontline Health </a:t>
            </a:r>
            <a:r>
              <a:rPr lang="en-US" sz="2800" i="1" u="sng" dirty="0" err="1">
                <a:latin typeface="+mn-lt"/>
              </a:rPr>
              <a:t>Centres</a:t>
            </a:r>
            <a:endParaRPr lang="en-US" sz="2800" i="1" u="sng" dirty="0">
              <a:latin typeface="+mn-lt"/>
            </a:endParaRPr>
          </a:p>
          <a:p>
            <a:pPr lvl="1">
              <a:buFont typeface="Wingdings" panose="05000000000000000000" pitchFamily="2" charset="2"/>
              <a:buChar char="§"/>
            </a:pPr>
            <a:r>
              <a:rPr lang="en-US" sz="2800" b="1" dirty="0" smtClean="0">
                <a:latin typeface="+mn-lt"/>
              </a:rPr>
              <a:t> </a:t>
            </a:r>
            <a:r>
              <a:rPr lang="en-US" sz="2800" b="1" u="sng" dirty="0"/>
              <a:t>Scenario 2:</a:t>
            </a:r>
            <a:r>
              <a:rPr lang="en-US" sz="2800" b="1" dirty="0"/>
              <a:t>  </a:t>
            </a:r>
            <a:r>
              <a:rPr lang="en-US" sz="2800" b="1" dirty="0">
                <a:latin typeface="+mn-lt"/>
              </a:rPr>
              <a:t>Areas near large water bodies with extremely high rate of schistosomiasis transmission</a:t>
            </a:r>
            <a:r>
              <a:rPr lang="en-US" sz="2800" dirty="0">
                <a:latin typeface="+mn-lt"/>
              </a:rPr>
              <a:t>:</a:t>
            </a:r>
          </a:p>
          <a:p>
            <a:pPr lvl="2">
              <a:buFont typeface="Wingdings" panose="05000000000000000000" pitchFamily="2" charset="2"/>
              <a:buChar char="§"/>
            </a:pPr>
            <a:r>
              <a:rPr lang="en-US" sz="2800" dirty="0">
                <a:solidFill>
                  <a:srgbClr val="FF0000"/>
                </a:solidFill>
                <a:latin typeface="+mn-lt"/>
              </a:rPr>
              <a:t>These areas were targeted for morbidity control</a:t>
            </a:r>
          </a:p>
          <a:p>
            <a:pPr lvl="4">
              <a:buFont typeface="Wingdings" panose="05000000000000000000" pitchFamily="2" charset="2"/>
              <a:buChar char="§"/>
            </a:pPr>
            <a:r>
              <a:rPr lang="en-US" sz="2800" u="sng" dirty="0">
                <a:latin typeface="+mn-lt"/>
              </a:rPr>
              <a:t>High transmissions (</a:t>
            </a:r>
            <a:r>
              <a:rPr lang="en-US" sz="2800" i="1" u="sng" dirty="0">
                <a:latin typeface="+mn-lt"/>
              </a:rPr>
              <a:t>Poor sanitation, low latrine coverage</a:t>
            </a:r>
            <a:r>
              <a:rPr lang="en-US" sz="2800" u="sng" dirty="0">
                <a:latin typeface="+mn-lt"/>
              </a:rPr>
              <a:t>).</a:t>
            </a:r>
          </a:p>
          <a:p>
            <a:pPr lvl="4">
              <a:buFont typeface="Wingdings" panose="05000000000000000000" pitchFamily="2" charset="2"/>
              <a:buChar char="§"/>
            </a:pPr>
            <a:r>
              <a:rPr lang="en-US" sz="2800" u="sng" dirty="0">
                <a:latin typeface="+mn-lt"/>
              </a:rPr>
              <a:t>Community fatigue with MDA ( </a:t>
            </a:r>
            <a:r>
              <a:rPr lang="en-US" sz="2800" i="1" u="sng" dirty="0">
                <a:latin typeface="+mn-lt"/>
              </a:rPr>
              <a:t>Intensified HE &amp;HP, supervision &amp; monitoring).</a:t>
            </a:r>
          </a:p>
          <a:p>
            <a:pPr>
              <a:buNone/>
            </a:pPr>
            <a:endParaRPr lang="en-US" sz="2800" dirty="0">
              <a:latin typeface="+mn-lt"/>
            </a:endParaRPr>
          </a:p>
          <a:p>
            <a:endParaRPr lang="en-GB" sz="2800" dirty="0">
              <a:latin typeface="+mn-lt"/>
            </a:endParaRPr>
          </a:p>
        </p:txBody>
      </p:sp>
      <p:sp>
        <p:nvSpPr>
          <p:cNvPr id="4" name="Title 1"/>
          <p:cNvSpPr>
            <a:spLocks noGrp="1"/>
          </p:cNvSpPr>
          <p:nvPr>
            <p:ph type="title"/>
          </p:nvPr>
        </p:nvSpPr>
        <p:spPr>
          <a:xfrm>
            <a:off x="1493374" y="184058"/>
            <a:ext cx="10515600" cy="591715"/>
          </a:xfrm>
        </p:spPr>
        <p:txBody>
          <a:bodyPr/>
          <a:lstStyle/>
          <a:p>
            <a:pPr algn="ctr"/>
            <a:r>
              <a:rPr lang="en-US" sz="4400" dirty="0"/>
              <a:t>Challenges</a:t>
            </a:r>
          </a:p>
        </p:txBody>
      </p:sp>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13995649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999" y="156898"/>
            <a:ext cx="10515600" cy="591715"/>
          </a:xfrm>
        </p:spPr>
        <p:txBody>
          <a:bodyPr/>
          <a:lstStyle/>
          <a:p>
            <a:pPr algn="ctr"/>
            <a:r>
              <a:rPr lang="en-US" sz="4400" dirty="0"/>
              <a:t>Future plan</a:t>
            </a:r>
          </a:p>
        </p:txBody>
      </p:sp>
      <p:sp>
        <p:nvSpPr>
          <p:cNvPr id="3" name="Content Placeholder 2"/>
          <p:cNvSpPr>
            <a:spLocks noGrp="1"/>
          </p:cNvSpPr>
          <p:nvPr>
            <p:ph idx="1"/>
          </p:nvPr>
        </p:nvSpPr>
        <p:spPr>
          <a:xfrm>
            <a:off x="1086416" y="787652"/>
            <a:ext cx="10822969" cy="5705228"/>
          </a:xfrm>
        </p:spPr>
        <p:txBody>
          <a:bodyPr>
            <a:noAutofit/>
          </a:bodyPr>
          <a:lstStyle/>
          <a:p>
            <a:pPr marL="800100" lvl="1" indent="-342900">
              <a:buFont typeface="Wingdings" panose="05000000000000000000" pitchFamily="2" charset="2"/>
              <a:buChar char="§"/>
            </a:pPr>
            <a:r>
              <a:rPr lang="en-US" sz="2200" b="1" dirty="0"/>
              <a:t>Increase frequency of MDAs from once yearly to after every 6 months in high endemic foci-</a:t>
            </a:r>
            <a:r>
              <a:rPr lang="en-US" sz="2200" b="1" dirty="0">
                <a:solidFill>
                  <a:srgbClr val="FF0000"/>
                </a:solidFill>
              </a:rPr>
              <a:t>Bi annual MDA</a:t>
            </a:r>
            <a:endParaRPr lang="en-US" sz="2200" b="1" dirty="0"/>
          </a:p>
          <a:p>
            <a:pPr marL="800100" lvl="1" indent="-342900">
              <a:buFont typeface="Wingdings" panose="05000000000000000000" pitchFamily="2" charset="2"/>
              <a:buChar char="§"/>
            </a:pPr>
            <a:r>
              <a:rPr lang="en-US" sz="2200" b="1" dirty="0"/>
              <a:t>Ensure high treatment coverage through;</a:t>
            </a:r>
          </a:p>
          <a:p>
            <a:pPr lvl="3">
              <a:buFont typeface="Wingdings" panose="05000000000000000000" pitchFamily="2" charset="2"/>
              <a:buChar char="§"/>
            </a:pPr>
            <a:r>
              <a:rPr lang="en-US" sz="2200" dirty="0"/>
              <a:t>Increased MDA supervision and mobilization to take drugs</a:t>
            </a:r>
          </a:p>
          <a:p>
            <a:pPr lvl="3">
              <a:buFont typeface="Wingdings" panose="05000000000000000000" pitchFamily="2" charset="2"/>
              <a:buChar char="§"/>
            </a:pPr>
            <a:r>
              <a:rPr lang="en-US" sz="2200" dirty="0"/>
              <a:t>Increase number of drug distributors guided by kinship &amp; by occupation</a:t>
            </a:r>
          </a:p>
          <a:p>
            <a:pPr lvl="1">
              <a:buFont typeface="Wingdings" panose="05000000000000000000" pitchFamily="2" charset="2"/>
              <a:buChar char="§"/>
            </a:pPr>
            <a:r>
              <a:rPr lang="en-US" sz="2200" b="1" dirty="0"/>
              <a:t>Increase funding for Health education, sensitization and advocacy</a:t>
            </a:r>
          </a:p>
          <a:p>
            <a:pPr lvl="3">
              <a:buFont typeface="Wingdings" panose="05000000000000000000" pitchFamily="2" charset="2"/>
              <a:buChar char="§"/>
            </a:pPr>
            <a:r>
              <a:rPr lang="en-US" sz="2200" dirty="0"/>
              <a:t>Advocate for increased funding for health education.</a:t>
            </a:r>
          </a:p>
          <a:p>
            <a:pPr lvl="3">
              <a:buFont typeface="Wingdings" panose="05000000000000000000" pitchFamily="2" charset="2"/>
              <a:buChar char="§"/>
            </a:pPr>
            <a:r>
              <a:rPr lang="en-US" sz="2200" dirty="0"/>
              <a:t>Strengthen laboratories in frontline health facilities for diagnosis of schistosomiasis (Microscopy-KK&amp; Urine Filtration).</a:t>
            </a:r>
          </a:p>
          <a:p>
            <a:pPr marL="800100" lvl="1" indent="-342900">
              <a:buFont typeface="Wingdings" panose="05000000000000000000" pitchFamily="2" charset="2"/>
              <a:buChar char="§"/>
            </a:pPr>
            <a:r>
              <a:rPr lang="en-US" sz="2200" b="1" dirty="0"/>
              <a:t>Ensure continuous schistosomiasis treatment in all health facilities in the high transmission foci.</a:t>
            </a:r>
          </a:p>
          <a:p>
            <a:pPr marL="800100" lvl="1" indent="-342900">
              <a:buFont typeface="Wingdings" panose="05000000000000000000" pitchFamily="2" charset="2"/>
              <a:buChar char="§"/>
            </a:pPr>
            <a:r>
              <a:rPr lang="en-US" sz="2200" b="1" dirty="0"/>
              <a:t>Ensure collaboration with WASH partners through advocacy.</a:t>
            </a:r>
          </a:p>
          <a:p>
            <a:pPr marL="800100" lvl="1" indent="-342900">
              <a:buFont typeface="Wingdings" panose="05000000000000000000" pitchFamily="2" charset="2"/>
              <a:buChar char="§"/>
            </a:pPr>
            <a:r>
              <a:rPr lang="en-US" sz="2200" b="1" dirty="0"/>
              <a:t>Build capacity  and buy necessary drugs/equipment to manage severe disease</a:t>
            </a:r>
          </a:p>
          <a:p>
            <a:pPr marL="800100" lvl="1" indent="-342900">
              <a:buFont typeface="Wingdings" panose="05000000000000000000" pitchFamily="2" charset="2"/>
              <a:buChar char="§"/>
            </a:pPr>
            <a:r>
              <a:rPr lang="en-US" sz="2200" b="1" dirty="0">
                <a:sym typeface="+mn-ea"/>
              </a:rPr>
              <a:t>Focal snail control where it is cost effective.</a:t>
            </a:r>
            <a:endParaRPr lang="en-US" sz="2200" b="1" dirty="0"/>
          </a:p>
        </p:txBody>
      </p:sp>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25945329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Conclusion</a:t>
            </a:r>
            <a:endParaRPr lang="en-GB" sz="4000" dirty="0"/>
          </a:p>
        </p:txBody>
      </p:sp>
      <p:sp>
        <p:nvSpPr>
          <p:cNvPr id="3" name="Content Placeholder 2"/>
          <p:cNvSpPr>
            <a:spLocks noGrp="1"/>
          </p:cNvSpPr>
          <p:nvPr>
            <p:ph idx="1"/>
          </p:nvPr>
        </p:nvSpPr>
        <p:spPr>
          <a:xfrm>
            <a:off x="1393785" y="1032096"/>
            <a:ext cx="10515600" cy="5460784"/>
          </a:xfrm>
        </p:spPr>
        <p:txBody>
          <a:bodyPr>
            <a:normAutofit/>
          </a:bodyPr>
          <a:lstStyle/>
          <a:p>
            <a:pPr>
              <a:buFont typeface="Wingdings" panose="05000000000000000000" pitchFamily="2" charset="2"/>
              <a:buChar char="§"/>
            </a:pPr>
            <a:r>
              <a:rPr lang="en-GB" sz="3200" dirty="0"/>
              <a:t>Mass treatment alone cannot adequately combat Schistosomiasis, hence </a:t>
            </a:r>
            <a:r>
              <a:rPr lang="en-US" altLang="en-US" sz="3200" dirty="0"/>
              <a:t>supportive strategies are vital to achieve effective control.</a:t>
            </a:r>
            <a:endParaRPr lang="en-GB" sz="3200" dirty="0"/>
          </a:p>
          <a:p>
            <a:pPr>
              <a:buFont typeface="Wingdings" panose="05000000000000000000" pitchFamily="2" charset="2"/>
              <a:buChar char="§"/>
            </a:pPr>
            <a:endParaRPr lang="en-US" altLang="en-US" sz="3200" dirty="0"/>
          </a:p>
          <a:p>
            <a:pPr>
              <a:buFont typeface="Wingdings" panose="05000000000000000000" pitchFamily="2" charset="2"/>
              <a:buChar char="§"/>
            </a:pPr>
            <a:r>
              <a:rPr lang="en-US" altLang="en-US" sz="3200" dirty="0"/>
              <a:t>Mass treatment excluding children below 5 years of age leaves a reservoir of infection and transmission.</a:t>
            </a:r>
          </a:p>
          <a:p>
            <a:pPr>
              <a:buFont typeface="Wingdings" panose="05000000000000000000" pitchFamily="2" charset="2"/>
              <a:buChar char="§"/>
            </a:pPr>
            <a:endParaRPr lang="en-GB" sz="2800" dirty="0">
              <a:solidFill>
                <a:schemeClr val="tx1"/>
              </a:solidFill>
            </a:endParaRPr>
          </a:p>
          <a:p>
            <a:pPr>
              <a:buFont typeface="Wingdings" panose="05000000000000000000" pitchFamily="2" charset="2"/>
              <a:buChar char="§"/>
            </a:pPr>
            <a:endParaRPr lang="en-GB" sz="2800" dirty="0"/>
          </a:p>
        </p:txBody>
      </p:sp>
      <p:pic>
        <p:nvPicPr>
          <p:cNvPr id="4"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5"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311129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Acknowledgement</a:t>
            </a:r>
          </a:p>
        </p:txBody>
      </p:sp>
      <p:sp>
        <p:nvSpPr>
          <p:cNvPr id="4" name="Rectangle 3"/>
          <p:cNvSpPr/>
          <p:nvPr/>
        </p:nvSpPr>
        <p:spPr>
          <a:xfrm>
            <a:off x="1692998" y="1095468"/>
            <a:ext cx="9623834" cy="3970318"/>
          </a:xfrm>
          <a:prstGeom prst="rect">
            <a:avLst/>
          </a:prstGeom>
        </p:spPr>
        <p:txBody>
          <a:bodyPr wrap="square">
            <a:spAutoFit/>
          </a:bodyPr>
          <a:lstStyle/>
          <a:p>
            <a:pPr marL="457200" indent="-457200">
              <a:spcBef>
                <a:spcPct val="0"/>
              </a:spcBef>
              <a:buFont typeface="Wingdings" panose="05000000000000000000" pitchFamily="2" charset="2"/>
              <a:buChar char="ü"/>
            </a:pPr>
            <a:r>
              <a:rPr lang="en-US" sz="3600" dirty="0"/>
              <a:t>World Health Organization</a:t>
            </a:r>
          </a:p>
          <a:p>
            <a:pPr marL="457200" indent="-457200">
              <a:spcBef>
                <a:spcPct val="0"/>
              </a:spcBef>
              <a:buFont typeface="Wingdings" panose="05000000000000000000" pitchFamily="2" charset="2"/>
              <a:buChar char="ü"/>
            </a:pPr>
            <a:r>
              <a:rPr lang="en-US" sz="3600" dirty="0"/>
              <a:t>Government of Uganda (MOH, MoEST &amp; </a:t>
            </a:r>
            <a:r>
              <a:rPr lang="en-US" sz="3600" dirty="0" err="1"/>
              <a:t>MoLG</a:t>
            </a:r>
            <a:r>
              <a:rPr lang="en-US" sz="3600" dirty="0"/>
              <a:t>)</a:t>
            </a:r>
          </a:p>
          <a:p>
            <a:pPr marL="457200" indent="-457200">
              <a:spcBef>
                <a:spcPct val="0"/>
              </a:spcBef>
              <a:buFont typeface="Wingdings" panose="05000000000000000000" pitchFamily="2" charset="2"/>
              <a:buChar char="ü"/>
            </a:pPr>
            <a:r>
              <a:rPr lang="en-GB" sz="3600" dirty="0"/>
              <a:t>Partners</a:t>
            </a:r>
          </a:p>
          <a:p>
            <a:pPr marL="457200" indent="-457200">
              <a:spcBef>
                <a:spcPct val="0"/>
              </a:spcBef>
              <a:buFont typeface="Wingdings" panose="05000000000000000000" pitchFamily="2" charset="2"/>
              <a:buChar char="ü"/>
            </a:pPr>
            <a:r>
              <a:rPr lang="en-US" sz="3600" dirty="0"/>
              <a:t>Pharmaceutical Companies</a:t>
            </a:r>
          </a:p>
          <a:p>
            <a:pPr marL="457200" indent="-457200">
              <a:spcBef>
                <a:spcPct val="0"/>
              </a:spcBef>
              <a:buFont typeface="Wingdings" panose="05000000000000000000" pitchFamily="2" charset="2"/>
              <a:buChar char="ü"/>
            </a:pPr>
            <a:r>
              <a:rPr lang="en-US" sz="3600" dirty="0"/>
              <a:t>Researchers</a:t>
            </a:r>
          </a:p>
          <a:p>
            <a:pPr marL="457200" indent="-457200">
              <a:spcBef>
                <a:spcPct val="0"/>
              </a:spcBef>
              <a:buFont typeface="Wingdings" panose="05000000000000000000" pitchFamily="2" charset="2"/>
              <a:buChar char="ü"/>
            </a:pPr>
            <a:r>
              <a:rPr lang="en-US" sz="3600" dirty="0"/>
              <a:t>Communities</a:t>
            </a:r>
          </a:p>
          <a:p>
            <a:pPr marL="457200" indent="-457200">
              <a:spcBef>
                <a:spcPct val="0"/>
              </a:spcBef>
              <a:buFont typeface="Wingdings" panose="05000000000000000000" pitchFamily="2" charset="2"/>
              <a:buChar char="ü"/>
            </a:pPr>
            <a:r>
              <a:rPr lang="en-US" sz="3600" dirty="0"/>
              <a:t>Schools</a:t>
            </a:r>
          </a:p>
        </p:txBody>
      </p:sp>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9366241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242" y="4924065"/>
            <a:ext cx="4432249" cy="591715"/>
          </a:xfrm>
        </p:spPr>
        <p:txBody>
          <a:bodyPr/>
          <a:lstStyle/>
          <a:p>
            <a:r>
              <a:rPr lang="en-US" dirty="0" smtClean="0"/>
              <a:t>THANK YOU ! </a:t>
            </a:r>
            <a:endParaRPr lang="en-GB" dirty="0"/>
          </a:p>
        </p:txBody>
      </p:sp>
      <p:pic>
        <p:nvPicPr>
          <p:cNvPr id="4" name="Picture 5"/>
          <p:cNvPicPr>
            <a:picLocks noChangeAspect="1"/>
          </p:cNvPicPr>
          <p:nvPr/>
        </p:nvPicPr>
        <p:blipFill>
          <a:blip r:embed="rId2"/>
          <a:srcRect t="1888"/>
          <a:stretch>
            <a:fillRect/>
          </a:stretch>
        </p:blipFill>
        <p:spPr>
          <a:xfrm>
            <a:off x="8415746" y="1718944"/>
            <a:ext cx="2178231" cy="1887393"/>
          </a:xfrm>
          <a:prstGeom prst="rect">
            <a:avLst/>
          </a:prstGeom>
        </p:spPr>
      </p:pic>
      <p:pic>
        <p:nvPicPr>
          <p:cNvPr id="5" name="Content Placeholder 3"/>
          <p:cNvPicPr>
            <a:picLocks noChangeAspect="1"/>
          </p:cNvPicPr>
          <p:nvPr/>
        </p:nvPicPr>
        <p:blipFill>
          <a:blip r:embed="rId3"/>
          <a:stretch>
            <a:fillRect/>
          </a:stretch>
        </p:blipFill>
        <p:spPr>
          <a:xfrm>
            <a:off x="1942737" y="1457960"/>
            <a:ext cx="1876425" cy="2028825"/>
          </a:xfrm>
          <a:prstGeom prst="rect">
            <a:avLst/>
          </a:prstGeom>
        </p:spPr>
      </p:pic>
    </p:spTree>
    <p:extLst>
      <p:ext uri="{BB962C8B-B14F-4D97-AF65-F5344CB8AC3E}">
        <p14:creationId xmlns:p14="http://schemas.microsoft.com/office/powerpoint/2010/main" val="15749845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smtClean="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8612932"/>
              </p:ext>
            </p:extLst>
          </p:nvPr>
        </p:nvGraphicFramePr>
        <p:xfrm>
          <a:off x="1270827" y="618183"/>
          <a:ext cx="10638558" cy="5877432"/>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smtClean="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a:t>
                      </a:r>
                      <a:r>
                        <a:rPr lang="en-US" sz="2000" dirty="0" smtClean="0">
                          <a:effectLst/>
                        </a:rPr>
                        <a:t>and </a:t>
                      </a:r>
                      <a:r>
                        <a:rPr lang="en-US" sz="2000" dirty="0">
                          <a:effectLst/>
                        </a:rPr>
                        <a:t>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a:t>
                      </a:r>
                      <a:r>
                        <a:rPr lang="pt-PT" sz="2000" dirty="0" smtClean="0">
                          <a:effectLst/>
                        </a:rPr>
                        <a:t>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smtClean="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smtClean="0">
                          <a:effectLst/>
                        </a:rPr>
                        <a:t>Q&amp;A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smtClean="0">
                          <a:effectLst/>
                        </a:rPr>
                        <a:t>40 </a:t>
                      </a:r>
                      <a:r>
                        <a:rPr lang="en-US" sz="2000" dirty="0">
                          <a:effectLst/>
                        </a:rPr>
                        <a:t>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smtClean="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716126">
                <a:tc>
                  <a:txBody>
                    <a:bodyPr/>
                    <a:lstStyle/>
                    <a:p>
                      <a:pPr>
                        <a:lnSpc>
                          <a:spcPct val="107000"/>
                        </a:lnSpc>
                        <a:spcAft>
                          <a:spcPts val="0"/>
                        </a:spcAft>
                      </a:pPr>
                      <a:r>
                        <a:rPr lang="en-US" sz="2000" dirty="0">
                          <a:solidFill>
                            <a:schemeClr val="tx1">
                              <a:lumMod val="95000"/>
                              <a:lumOff val="5000"/>
                            </a:schemeClr>
                          </a:solidFill>
                          <a:effectLst/>
                        </a:rPr>
                        <a:t>5 minutes </a:t>
                      </a:r>
                      <a:endParaRPr lang="en-US" sz="2000" dirty="0" smtClean="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smtClean="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smtClean="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smtClean="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indent="0" algn="l" defTabSz="457189" rtl="0" eaLnBrk="1" fontAlgn="auto" latinLnBrk="0" hangingPunct="1">
                        <a:lnSpc>
                          <a:spcPct val="107000"/>
                        </a:lnSpc>
                        <a:spcBef>
                          <a:spcPts val="0"/>
                        </a:spcBef>
                        <a:spcAft>
                          <a:spcPts val="0"/>
                        </a:spcAft>
                        <a:buClrTx/>
                        <a:buSzTx/>
                        <a:buFontTx/>
                        <a:buNone/>
                        <a:tabLst/>
                        <a:defRPr/>
                      </a:pPr>
                      <a:r>
                        <a:rPr lang="en-US" sz="2000" dirty="0" smtClean="0">
                          <a:solidFill>
                            <a:schemeClr val="tx1">
                              <a:lumMod val="95000"/>
                              <a:lumOff val="5000"/>
                            </a:schemeClr>
                          </a:solidFill>
                          <a:effectLst/>
                        </a:rPr>
                        <a:t>SCM issues </a:t>
                      </a:r>
                      <a:endParaRPr lang="en-GB" sz="2000" dirty="0" smtClean="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solidFill>
                            <a:schemeClr val="tx1">
                              <a:lumMod val="95000"/>
                              <a:lumOff val="5000"/>
                            </a:schemeClr>
                          </a:solidFill>
                          <a:effectLst/>
                        </a:rPr>
                        <a:t>Remarks </a:t>
                      </a:r>
                      <a:r>
                        <a:rPr lang="en-US" sz="2000" dirty="0">
                          <a:solidFill>
                            <a:schemeClr val="tx1">
                              <a:lumMod val="95000"/>
                              <a:lumOff val="5000"/>
                            </a:schemeClr>
                          </a:solidFill>
                          <a:effectLst/>
                        </a:rPr>
                        <a:t>on JAP timelines </a:t>
                      </a:r>
                      <a:endParaRPr lang="en-US" sz="2000" dirty="0" smtClean="0">
                        <a:solidFill>
                          <a:schemeClr val="tx1">
                            <a:lumMod val="95000"/>
                            <a:lumOff val="5000"/>
                          </a:schemeClr>
                        </a:solidFill>
                        <a:effectLst/>
                      </a:endParaRPr>
                    </a:p>
                  </a:txBody>
                  <a:tcPr marL="68580" marR="68580" marT="0" marB="0">
                    <a:solidFill>
                      <a:srgbClr val="FFC000"/>
                    </a:solidFill>
                  </a:tcPr>
                </a:tc>
                <a:tc>
                  <a:txBody>
                    <a:bodyPr/>
                    <a:lstStyle/>
                    <a:p>
                      <a:pPr>
                        <a:lnSpc>
                          <a:spcPct val="107000"/>
                        </a:lnSpc>
                        <a:spcAft>
                          <a:spcPts val="0"/>
                        </a:spcAft>
                      </a:pPr>
                      <a:r>
                        <a:rPr lang="en-US" sz="2000" dirty="0" smtClean="0">
                          <a:solidFill>
                            <a:schemeClr val="tx1">
                              <a:lumMod val="95000"/>
                              <a:lumOff val="5000"/>
                            </a:schemeClr>
                          </a:solidFill>
                          <a:effectLst/>
                        </a:rPr>
                        <a:t>Modeste </a:t>
                      </a:r>
                      <a:r>
                        <a:rPr lang="en-US" sz="2000" dirty="0" err="1" smtClean="0">
                          <a:solidFill>
                            <a:schemeClr val="tx1">
                              <a:lumMod val="95000"/>
                              <a:lumOff val="5000"/>
                            </a:schemeClr>
                          </a:solidFill>
                          <a:effectLst/>
                        </a:rPr>
                        <a:t>Tezembong</a:t>
                      </a:r>
                      <a:endParaRPr lang="en-US" sz="2000" dirty="0" smtClean="0">
                        <a:solidFill>
                          <a:schemeClr val="tx1">
                            <a:lumMod val="95000"/>
                            <a:lumOff val="5000"/>
                          </a:schemeClr>
                        </a:solidFill>
                        <a:effectLst/>
                      </a:endParaRPr>
                    </a:p>
                    <a:p>
                      <a:pPr>
                        <a:lnSpc>
                          <a:spcPct val="107000"/>
                        </a:lnSpc>
                        <a:spcAft>
                          <a:spcPts val="0"/>
                        </a:spcAft>
                      </a:pPr>
                      <a:r>
                        <a:rPr lang="en-US" sz="2000" dirty="0" smtClean="0">
                          <a:solidFill>
                            <a:schemeClr val="tx1">
                              <a:lumMod val="95000"/>
                              <a:lumOff val="5000"/>
                            </a:schemeClr>
                          </a:solidFill>
                          <a:effectLst/>
                        </a:rPr>
                        <a:t>Honorat </a:t>
                      </a:r>
                      <a:r>
                        <a:rPr lang="en-US" sz="2000" dirty="0" err="1">
                          <a:solidFill>
                            <a:schemeClr val="tx1">
                              <a:lumMod val="95000"/>
                              <a:lumOff val="5000"/>
                            </a:schemeClr>
                          </a:solidFill>
                          <a:effectLst/>
                        </a:rPr>
                        <a:t>Zoure</a:t>
                      </a:r>
                      <a:r>
                        <a:rPr lang="en-US" sz="2000" dirty="0">
                          <a:solidFill>
                            <a:schemeClr val="tx1">
                              <a:lumMod val="95000"/>
                              <a:lumOff val="5000"/>
                            </a:schemeClr>
                          </a:solidFill>
                          <a:effectLst/>
                        </a:rPr>
                        <a:t> </a:t>
                      </a:r>
                      <a:r>
                        <a:rPr lang="en-US" sz="2000" dirty="0" smtClean="0">
                          <a:solidFill>
                            <a:schemeClr val="tx1">
                              <a:lumMod val="95000"/>
                              <a:lumOff val="5000"/>
                            </a:schemeClr>
                          </a:solidFill>
                          <a:effectLst/>
                        </a:rPr>
                        <a:t>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smtClean="0">
                          <a:effectLst/>
                        </a:rPr>
                        <a:t>20 </a:t>
                      </a:r>
                      <a:r>
                        <a:rPr lang="en-US" sz="2000" dirty="0">
                          <a:effectLst/>
                        </a:rPr>
                        <a:t>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ALL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dirty="0">
                          <a:effectLst/>
                        </a:rPr>
                        <a:t>5 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991413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5A07-5747-4E9C-BE6E-B55A5073DFD8}"/>
              </a:ext>
            </a:extLst>
          </p:cNvPr>
          <p:cNvSpPr>
            <a:spLocks noGrp="1"/>
          </p:cNvSpPr>
          <p:nvPr>
            <p:ph type="title"/>
          </p:nvPr>
        </p:nvSpPr>
        <p:spPr>
          <a:xfrm>
            <a:off x="1246589" y="0"/>
            <a:ext cx="9698822" cy="1238270"/>
          </a:xfrm>
        </p:spPr>
        <p:txBody>
          <a:bodyPr/>
          <a:lstStyle/>
          <a:p>
            <a:r>
              <a:rPr lang="en-US" sz="3265" dirty="0"/>
              <a:t>Guidance on NTD community-based interventions in the context of COVID-19</a:t>
            </a:r>
            <a:endParaRPr lang="en-GB" sz="3265" dirty="0"/>
          </a:p>
        </p:txBody>
      </p:sp>
      <p:sp>
        <p:nvSpPr>
          <p:cNvPr id="3" name="Content Placeholder 2">
            <a:extLst>
              <a:ext uri="{FF2B5EF4-FFF2-40B4-BE49-F238E27FC236}">
                <a16:creationId xmlns:a16="http://schemas.microsoft.com/office/drawing/2014/main" id="{369C097F-143E-45FC-BC2E-5E8878D58A79}"/>
              </a:ext>
            </a:extLst>
          </p:cNvPr>
          <p:cNvSpPr>
            <a:spLocks noGrp="1"/>
          </p:cNvSpPr>
          <p:nvPr>
            <p:ph idx="1"/>
          </p:nvPr>
        </p:nvSpPr>
        <p:spPr>
          <a:xfrm>
            <a:off x="1464841" y="1380816"/>
            <a:ext cx="9297483" cy="4611835"/>
          </a:xfrm>
        </p:spPr>
        <p:txBody>
          <a:bodyPr/>
          <a:lstStyle/>
          <a:p>
            <a:r>
              <a:rPr lang="en-GB" dirty="0"/>
              <a:t>Community-based surveys, mass treatment and active case-finding</a:t>
            </a:r>
          </a:p>
          <a:p>
            <a:pPr lvl="1"/>
            <a:r>
              <a:rPr lang="en-GB" dirty="0"/>
              <a:t>Activities should be temporarily suspended</a:t>
            </a:r>
          </a:p>
          <a:p>
            <a:pPr lvl="1"/>
            <a:r>
              <a:rPr lang="en-GB" dirty="0"/>
              <a:t>Countries should monitor and re-evaluate at regular intervals the necessity for delaying these activities</a:t>
            </a:r>
          </a:p>
          <a:p>
            <a:pPr lvl="1"/>
            <a:r>
              <a:rPr lang="en-GB" dirty="0"/>
              <a:t>Risk-benefit assessment on an event-by-event basis can be considered in areas with: </a:t>
            </a:r>
          </a:p>
          <a:p>
            <a:pPr lvl="2"/>
            <a:r>
              <a:rPr lang="en-GB" dirty="0"/>
              <a:t>increased incidence or significant burden of disease</a:t>
            </a:r>
          </a:p>
          <a:p>
            <a:pPr marL="1020863" lvl="2" indent="0">
              <a:buNone/>
            </a:pPr>
            <a:r>
              <a:rPr lang="en-US" dirty="0">
                <a:latin typeface="+mn-lt"/>
              </a:rPr>
              <a:t>provided safe and high-quality health interventions can be conducted in the context of the COVID-19 pandemic</a:t>
            </a:r>
            <a:endParaRPr lang="en-GB" dirty="0">
              <a:latin typeface="+mn-lt"/>
            </a:endParaRPr>
          </a:p>
        </p:txBody>
      </p:sp>
    </p:spTree>
    <p:extLst>
      <p:ext uri="{BB962C8B-B14F-4D97-AF65-F5344CB8AC3E}">
        <p14:creationId xmlns:p14="http://schemas.microsoft.com/office/powerpoint/2010/main" val="4121452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0"/>
            <a:ext cx="8616244" cy="1648117"/>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36" y="6629401"/>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4992" y="5267111"/>
            <a:ext cx="2075217" cy="1362290"/>
          </a:xfrm>
          <a:prstGeom prst="rect">
            <a:avLst/>
          </a:prstGeom>
        </p:spPr>
      </p:pic>
      <p:sp>
        <p:nvSpPr>
          <p:cNvPr id="2" name="Rectangle 1"/>
          <p:cNvSpPr/>
          <p:nvPr/>
        </p:nvSpPr>
        <p:spPr>
          <a:xfrm>
            <a:off x="2480736" y="638247"/>
            <a:ext cx="9374715" cy="1415770"/>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Schistosomiasis sub-district level data review and analysis for shrinking the map; targeted treatment, better utilization of available prevalence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data and sub-district level planning</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1F497D"/>
              </a:solidFill>
              <a:effectLst/>
              <a:uLnTx/>
              <a:uFillTx/>
              <a:latin typeface="Arial Narrow" panose="020B0606020202030204" pitchFamily="34" charset="0"/>
              <a:ea typeface="+mn-ea"/>
              <a:cs typeface="+mn-cs"/>
            </a:endParaRPr>
          </a:p>
        </p:txBody>
      </p:sp>
      <p:pic>
        <p:nvPicPr>
          <p:cNvPr id="9" name="Content Placeholder 3">
            <a:extLst>
              <a:ext uri="{FF2B5EF4-FFF2-40B4-BE49-F238E27FC236}">
                <a16:creationId xmlns:a16="http://schemas.microsoft.com/office/drawing/2014/main" id="{1BA1C06F-3DD6-4141-B25E-4274E8CDDA55}"/>
              </a:ext>
            </a:extLst>
          </p:cNvPr>
          <p:cNvPicPr>
            <a:picLocks noChangeAspect="1"/>
          </p:cNvPicPr>
          <p:nvPr/>
        </p:nvPicPr>
        <p:blipFill rotWithShape="1">
          <a:blip r:embed="rId4">
            <a:extLst/>
          </a:blip>
          <a:srcRect t="4477" r="4" b="5588"/>
          <a:stretch/>
        </p:blipFill>
        <p:spPr>
          <a:xfrm>
            <a:off x="7168093" y="2389234"/>
            <a:ext cx="4686070" cy="2763596"/>
          </a:xfrm>
          <a:prstGeom prst="rect">
            <a:avLst/>
          </a:prstGeom>
          <a:ln>
            <a:noFill/>
          </a:ln>
          <a:effectLst>
            <a:softEdge rad="112500"/>
          </a:effectLst>
        </p:spPr>
      </p:pic>
      <p:sp>
        <p:nvSpPr>
          <p:cNvPr id="3" name="Rectangle 2">
            <a:extLst>
              <a:ext uri="{FF2B5EF4-FFF2-40B4-BE49-F238E27FC236}">
                <a16:creationId xmlns:a16="http://schemas.microsoft.com/office/drawing/2014/main" id="{D344CC7E-6EF4-4316-8348-D3C21273D6DE}"/>
              </a:ext>
            </a:extLst>
          </p:cNvPr>
          <p:cNvSpPr/>
          <p:nvPr/>
        </p:nvSpPr>
        <p:spPr>
          <a:xfrm>
            <a:off x="2480736" y="2520499"/>
            <a:ext cx="4236782" cy="914400"/>
          </a:xfrm>
          <a:prstGeom prst="rect">
            <a:avLst/>
          </a:prstGeom>
          <a:solidFill>
            <a:srgbClr val="00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NTD </a:t>
            </a:r>
            <a:r>
              <a:rPr kumimoji="0" lang="fr-FR"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Supply</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 Chain Management </a:t>
            </a:r>
          </a:p>
        </p:txBody>
      </p:sp>
      <p:sp>
        <p:nvSpPr>
          <p:cNvPr id="4" name="Rectangle 3">
            <a:extLst>
              <a:ext uri="{FF2B5EF4-FFF2-40B4-BE49-F238E27FC236}">
                <a16:creationId xmlns:a16="http://schemas.microsoft.com/office/drawing/2014/main" id="{321A2662-BB24-4D10-9B3F-B07382DC0740}"/>
              </a:ext>
            </a:extLst>
          </p:cNvPr>
          <p:cNvSpPr/>
          <p:nvPr/>
        </p:nvSpPr>
        <p:spPr>
          <a:xfrm>
            <a:off x="5644158" y="5758266"/>
            <a:ext cx="2535620" cy="29372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Mr. Modeste TEZEMBONG, Brazzaville, Congo, July 14,2020 </a:t>
            </a:r>
          </a:p>
        </p:txBody>
      </p:sp>
    </p:spTree>
    <p:extLst>
      <p:ext uri="{BB962C8B-B14F-4D97-AF65-F5344CB8AC3E}">
        <p14:creationId xmlns:p14="http://schemas.microsoft.com/office/powerpoint/2010/main" val="363653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58937" y="286854"/>
            <a:ext cx="10515600" cy="591715"/>
          </a:xfrm>
        </p:spPr>
        <p:txBody>
          <a:bodyPr>
            <a:noAutofit/>
          </a:bodyPr>
          <a:lstStyle/>
          <a:p>
            <a:r>
              <a:rPr lang="en-GB" dirty="0">
                <a:solidFill>
                  <a:srgbClr val="0070C0"/>
                </a:solidFill>
                <a:latin typeface="Gill Sans MT" panose="020B0502020104020203" pitchFamily="34" charset="0"/>
              </a:rPr>
              <a:t>Contents</a:t>
            </a:r>
            <a:endParaRPr lang="fr-FR" sz="4400" b="1" dirty="0"/>
          </a:p>
        </p:txBody>
      </p:sp>
      <p:sp>
        <p:nvSpPr>
          <p:cNvPr id="16" name="Content Placeholder 2">
            <a:extLst>
              <a:ext uri="{FF2B5EF4-FFF2-40B4-BE49-F238E27FC236}">
                <a16:creationId xmlns:a16="http://schemas.microsoft.com/office/drawing/2014/main" id="{781D48A7-9591-4905-82AC-4631F86C51A8}"/>
              </a:ext>
            </a:extLst>
          </p:cNvPr>
          <p:cNvSpPr txBox="1">
            <a:spLocks/>
          </p:cNvSpPr>
          <p:nvPr/>
        </p:nvSpPr>
        <p:spPr>
          <a:xfrm>
            <a:off x="1561369" y="1046922"/>
            <a:ext cx="8507288" cy="3365795"/>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uLnTx/>
                <a:uFillTx/>
                <a:latin typeface="Gill Sans MT" panose="020B0502020104020203" pitchFamily="34" charset="0"/>
                <a:cs typeface="+mn-cs"/>
              </a:rPr>
              <a:t>What are the Steps of the NTDs Medicine Supply Chain?</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uLnTx/>
                <a:uFillTx/>
                <a:latin typeface="Gill Sans MT" panose="020B0502020104020203" pitchFamily="34" charset="0"/>
                <a:cs typeface="+mn-cs"/>
              </a:rPr>
              <a:t>What are the Challenges? And Suggestions?</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uLnTx/>
                <a:uFillTx/>
                <a:latin typeface="Gill Sans MT" panose="020B0502020104020203" pitchFamily="34" charset="0"/>
                <a:cs typeface="+mn-cs"/>
              </a:rPr>
              <a:t>Unaccounted medicines</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mn-cs"/>
              </a:rPr>
              <a:t>Most common mistakes and inconsistencies in submitted JAP forms</a:t>
            </a:r>
            <a:r>
              <a:rPr kumimoji="0" lang="en-US" sz="1600" b="0" i="0" u="none" strike="noStrike" kern="1200" cap="none" spc="0" normalizeH="0" baseline="0" noProof="0" dirty="0">
                <a:ln>
                  <a:noFill/>
                </a:ln>
                <a:solidFill>
                  <a:prstClr val="black"/>
                </a:solidFill>
                <a:effectLst/>
                <a:uLnTx/>
                <a:uFillTx/>
                <a:latin typeface="Calibri" panose="020F0502020204030204"/>
                <a:cs typeface="+mn-cs"/>
              </a:rPr>
              <a:t> </a:t>
            </a:r>
            <a:endParaRPr kumimoji="0" lang="fr-FR" sz="2100" b="0" i="0" u="none" strike="noStrike" kern="1200" cap="none" spc="0" normalizeH="0" baseline="0" noProof="0" dirty="0">
              <a:ln>
                <a:noFill/>
              </a:ln>
              <a:solidFill>
                <a:srgbClr val="E7E6E6">
                  <a:lumMod val="25000"/>
                </a:srgbClr>
              </a:solidFill>
              <a:effectLst/>
              <a:uLnTx/>
              <a:uFillTx/>
              <a:latin typeface="Gill Sans MT" panose="020B0502020104020203" pitchFamily="34" charset="0"/>
              <a:cs typeface="+mn-cs"/>
            </a:endParaRPr>
          </a:p>
          <a:p>
            <a:pPr marL="0" marR="0" lvl="0" indent="0" algn="l" defTabSz="685783" rtl="0" eaLnBrk="1" fontAlgn="auto" latinLnBrk="0" hangingPunct="1">
              <a:lnSpc>
                <a:spcPct val="150000"/>
              </a:lnSpc>
              <a:spcBef>
                <a:spcPts val="751"/>
              </a:spcBef>
              <a:spcAft>
                <a:spcPts val="0"/>
              </a:spcAft>
              <a:buClrTx/>
              <a:buSzTx/>
              <a:buFontTx/>
              <a:buNone/>
              <a:tabLst/>
              <a:defRPr/>
            </a:pPr>
            <a:endParaRPr kumimoji="0" lang="en-GB" sz="2100" b="0" i="0" u="none" strike="noStrike" kern="1200" cap="none" spc="0" normalizeH="0" baseline="0" noProof="0" dirty="0">
              <a:ln>
                <a:noFill/>
              </a:ln>
              <a:solidFill>
                <a:srgbClr val="E7E6E6">
                  <a:lumMod val="25000"/>
                </a:srgbClr>
              </a:solidFill>
              <a:effectLst/>
              <a:uLnTx/>
              <a:uFillTx/>
              <a:latin typeface="Geneva" panose="020B0503030404040204" pitchFamily="34" charset="0"/>
              <a:cs typeface="+mn-cs"/>
            </a:endParaRPr>
          </a:p>
        </p:txBody>
      </p:sp>
    </p:spTree>
    <p:extLst>
      <p:ext uri="{BB962C8B-B14F-4D97-AF65-F5344CB8AC3E}">
        <p14:creationId xmlns:p14="http://schemas.microsoft.com/office/powerpoint/2010/main" val="18781414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112886" y="286854"/>
            <a:ext cx="10933339" cy="1038820"/>
          </a:xfrm>
        </p:spPr>
        <p:txBody>
          <a:bodyPr>
            <a:noAutofit/>
          </a:bodyPr>
          <a:lstStyle/>
          <a:p>
            <a:r>
              <a:rPr lang="en-GB" sz="2800" dirty="0">
                <a:solidFill>
                  <a:srgbClr val="0070C0"/>
                </a:solidFill>
                <a:latin typeface="Gill Sans MT" panose="020B0502020104020203" pitchFamily="34" charset="0"/>
              </a:rPr>
              <a:t>What are the Key Steps of  the Supply Chain Process specific to NTDs donated medicines? (1/2)</a:t>
            </a:r>
            <a:endParaRPr lang="fr-FR" b="1" dirty="0"/>
          </a:p>
        </p:txBody>
      </p:sp>
      <p:sp>
        <p:nvSpPr>
          <p:cNvPr id="16" name="Content Placeholder 2">
            <a:extLst>
              <a:ext uri="{FF2B5EF4-FFF2-40B4-BE49-F238E27FC236}">
                <a16:creationId xmlns:a16="http://schemas.microsoft.com/office/drawing/2014/main" id="{E1DC118F-36D7-4CDE-9B0E-0E3A849DB005}"/>
              </a:ext>
            </a:extLst>
          </p:cNvPr>
          <p:cNvSpPr txBox="1">
            <a:spLocks/>
          </p:cNvSpPr>
          <p:nvPr/>
        </p:nvSpPr>
        <p:spPr>
          <a:xfrm>
            <a:off x="1112886" y="1528315"/>
            <a:ext cx="10801111" cy="5020341"/>
          </a:xfrm>
          <a:prstGeom prst="rect">
            <a:avLst/>
          </a:prstGeom>
        </p:spPr>
        <p:txBody>
          <a:bodyPr vert="horz" lIns="91408" tIns="45704" rIns="91408" bIns="45704" rtlCol="0">
            <a:normAutofit fontScale="92500" lnSpcReduction="10000"/>
          </a:bodyPr>
          <a:lstStyle>
            <a:lvl1pPr marL="342778" indent="-342778" algn="l" defTabSz="9140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8" indent="-285650" algn="l" defTabSz="9140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7" indent="-228519" algn="l" defTabSz="9140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35"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74"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13"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5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9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29"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Medicine </a:t>
            </a:r>
            <a:r>
              <a:rPr kumimoji="0" lang="en-GB" sz="35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Q</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uantification</a:t>
            </a: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&amp; </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Forecasting </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Medicine </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Application </a:t>
            </a:r>
            <a:r>
              <a:rPr kumimoji="0" lang="en-GB" sz="3200" b="1"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submission</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Medicine </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Application </a:t>
            </a:r>
            <a:r>
              <a:rPr kumimoji="0" lang="en-GB" sz="3200" b="1"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Review/Revision/Approval</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Medicine </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Supply</a:t>
            </a:r>
            <a:r>
              <a:rPr kumimoji="0" lang="en-GB" sz="3200" b="0"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 </a:t>
            </a: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(external part)</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PO raising: PO request &amp; PO raising</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PO received/acknowledged by the donors</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Shipping greenlight (tax exemption doc, import permit etc)</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Booking flight/vessel</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Customs clearance: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Transportation to national warehouse</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6798786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93784" y="286854"/>
            <a:ext cx="10480753" cy="983795"/>
          </a:xfrm>
        </p:spPr>
        <p:txBody>
          <a:bodyPr>
            <a:noAutofit/>
          </a:bodyPr>
          <a:lstStyle/>
          <a:p>
            <a:r>
              <a:rPr lang="en-GB" sz="2800" dirty="0">
                <a:solidFill>
                  <a:srgbClr val="0070C0"/>
                </a:solidFill>
                <a:latin typeface="Gill Sans MT" panose="020B0502020104020203" pitchFamily="34" charset="0"/>
              </a:rPr>
              <a:t>What are the Key Steps of the Supply Chain Process? (2/2)</a:t>
            </a:r>
            <a:endParaRPr lang="fr-FR" b="1" dirty="0"/>
          </a:p>
        </p:txBody>
      </p:sp>
      <p:sp>
        <p:nvSpPr>
          <p:cNvPr id="17" name="Content Placeholder 2">
            <a:extLst>
              <a:ext uri="{FF2B5EF4-FFF2-40B4-BE49-F238E27FC236}">
                <a16:creationId xmlns:a16="http://schemas.microsoft.com/office/drawing/2014/main" id="{DFAB35E6-6105-431F-B134-3161BAED2DA7}"/>
              </a:ext>
            </a:extLst>
          </p:cNvPr>
          <p:cNvSpPr>
            <a:spLocks noGrp="1"/>
          </p:cNvSpPr>
          <p:nvPr>
            <p:ph idx="1"/>
          </p:nvPr>
        </p:nvSpPr>
        <p:spPr>
          <a:xfrm>
            <a:off x="1245704" y="1402200"/>
            <a:ext cx="9634331" cy="4906770"/>
          </a:xfrm>
        </p:spPr>
        <p:txBody>
          <a:bodyPr>
            <a:normAutofit/>
          </a:bodyPr>
          <a:lstStyle/>
          <a:p>
            <a:pPr marL="514350" indent="-514350">
              <a:buFont typeface="+mj-lt"/>
              <a:buAutoNum type="arabicPeriod" startAt="5"/>
            </a:pPr>
            <a:r>
              <a:rPr lang="en-GB" dirty="0">
                <a:latin typeface="Gill Sans MT" panose="020B0502020104020203" pitchFamily="34" charset="0"/>
              </a:rPr>
              <a:t>In-country Medicine </a:t>
            </a:r>
            <a:r>
              <a:rPr lang="en-GB" b="1" dirty="0">
                <a:solidFill>
                  <a:srgbClr val="0000FF"/>
                </a:solidFill>
                <a:latin typeface="Gill Sans MT" panose="020B0502020104020203" pitchFamily="34" charset="0"/>
              </a:rPr>
              <a:t>Management</a:t>
            </a:r>
          </a:p>
          <a:p>
            <a:pPr marL="914260" lvl="1" indent="-514350">
              <a:buFont typeface="+mj-lt"/>
              <a:buAutoNum type="alphaLcParenR"/>
            </a:pPr>
            <a:r>
              <a:rPr lang="en-GB" dirty="0">
                <a:latin typeface="Gill Sans MT" panose="020B0502020104020203" pitchFamily="34" charset="0"/>
              </a:rPr>
              <a:t>In-country</a:t>
            </a:r>
            <a:r>
              <a:rPr lang="en-GB" b="1" dirty="0">
                <a:solidFill>
                  <a:srgbClr val="0000FF"/>
                </a:solidFill>
                <a:latin typeface="Gill Sans MT" panose="020B0502020104020203" pitchFamily="34" charset="0"/>
              </a:rPr>
              <a:t> Supply</a:t>
            </a:r>
            <a:r>
              <a:rPr lang="en-GB" dirty="0">
                <a:solidFill>
                  <a:srgbClr val="0000FF"/>
                </a:solidFill>
                <a:latin typeface="Gill Sans MT" panose="020B0502020104020203" pitchFamily="34" charset="0"/>
              </a:rPr>
              <a:t> </a:t>
            </a:r>
            <a:r>
              <a:rPr lang="en-GB" dirty="0">
                <a:latin typeface="Gill Sans MT" panose="020B0502020104020203" pitchFamily="34" charset="0"/>
              </a:rPr>
              <a:t>(</a:t>
            </a:r>
            <a:r>
              <a:rPr lang="en-GB" u="sng" dirty="0">
                <a:latin typeface="Gill Sans MT" panose="020B0502020104020203" pitchFamily="34" charset="0"/>
              </a:rPr>
              <a:t>Nat’l Warehouse </a:t>
            </a:r>
            <a:r>
              <a:rPr lang="en-GB" dirty="0">
                <a:latin typeface="Gill Sans MT" panose="020B0502020104020203" pitchFamily="34" charset="0"/>
              </a:rPr>
              <a:t>to </a:t>
            </a:r>
            <a:r>
              <a:rPr lang="en-GB" dirty="0" err="1">
                <a:latin typeface="Gill Sans MT" panose="020B0502020104020203" pitchFamily="34" charset="0"/>
              </a:rPr>
              <a:t>Tx</a:t>
            </a:r>
            <a:r>
              <a:rPr lang="en-GB" dirty="0">
                <a:latin typeface="Gill Sans MT" panose="020B0502020104020203" pitchFamily="34" charset="0"/>
              </a:rPr>
              <a:t> points)</a:t>
            </a:r>
          </a:p>
          <a:p>
            <a:pPr marL="914260" lvl="1" indent="-514350">
              <a:buFont typeface="+mj-lt"/>
              <a:buAutoNum type="alphaLcParenR"/>
            </a:pPr>
            <a:r>
              <a:rPr lang="en-GB" dirty="0">
                <a:latin typeface="Gill Sans MT" panose="020B0502020104020203" pitchFamily="34" charset="0"/>
              </a:rPr>
              <a:t>Medicine </a:t>
            </a:r>
            <a:r>
              <a:rPr lang="en-GB" b="1" dirty="0">
                <a:solidFill>
                  <a:srgbClr val="0000FF"/>
                </a:solidFill>
                <a:latin typeface="Gill Sans MT" panose="020B0502020104020203" pitchFamily="34" charset="0"/>
              </a:rPr>
              <a:t>Distribution</a:t>
            </a:r>
            <a:r>
              <a:rPr lang="en-GB" dirty="0">
                <a:solidFill>
                  <a:srgbClr val="0000FF"/>
                </a:solidFill>
                <a:latin typeface="Gill Sans MT" panose="020B0502020104020203" pitchFamily="34" charset="0"/>
              </a:rPr>
              <a:t> </a:t>
            </a:r>
            <a:r>
              <a:rPr lang="en-GB" dirty="0">
                <a:latin typeface="Gill Sans MT" panose="020B0502020104020203" pitchFamily="34" charset="0"/>
              </a:rPr>
              <a:t>(MDA/mass treatment)</a:t>
            </a:r>
          </a:p>
          <a:p>
            <a:pPr marL="914260" lvl="1" indent="-514350">
              <a:buFont typeface="+mj-lt"/>
              <a:buAutoNum type="alphaLcParenR"/>
            </a:pPr>
            <a:r>
              <a:rPr lang="en-GB" dirty="0">
                <a:latin typeface="Gill Sans MT" panose="020B0502020104020203" pitchFamily="34" charset="0"/>
              </a:rPr>
              <a:t>Medicine </a:t>
            </a:r>
            <a:r>
              <a:rPr lang="en-GB" b="1" dirty="0">
                <a:solidFill>
                  <a:srgbClr val="0000FF"/>
                </a:solidFill>
                <a:latin typeface="Gill Sans MT" panose="020B0502020104020203" pitchFamily="34" charset="0"/>
              </a:rPr>
              <a:t>Distribution Report</a:t>
            </a:r>
            <a:endParaRPr lang="en-GB" dirty="0">
              <a:latin typeface="Gill Sans MT" panose="020B0502020104020203" pitchFamily="34" charset="0"/>
            </a:endParaRPr>
          </a:p>
          <a:p>
            <a:pPr marL="1314169" lvl="2" indent="-514350"/>
            <a:r>
              <a:rPr lang="en-GB" dirty="0">
                <a:latin typeface="Gill Sans MT" panose="020B0502020104020203" pitchFamily="34" charset="0"/>
              </a:rPr>
              <a:t>treatment &amp; impact</a:t>
            </a:r>
          </a:p>
          <a:p>
            <a:pPr marL="1314169" lvl="2" indent="-514350"/>
            <a:r>
              <a:rPr lang="en-GB" dirty="0">
                <a:latin typeface="Gill Sans MT" panose="020B0502020104020203" pitchFamily="34" charset="0"/>
              </a:rPr>
              <a:t>remaining balance</a:t>
            </a:r>
            <a:endParaRPr lang="fr-FR" dirty="0">
              <a:latin typeface="Gill Sans MT" panose="020B0502020104020203" pitchFamily="34" charset="0"/>
            </a:endParaRPr>
          </a:p>
          <a:p>
            <a:pPr marL="857110" lvl="1" indent="-457200">
              <a:buFont typeface="+mj-lt"/>
              <a:buAutoNum type="alphaLcParenR"/>
            </a:pPr>
            <a:r>
              <a:rPr lang="fr-FR" sz="2600" dirty="0" err="1">
                <a:latin typeface="Gill Sans MT" panose="020B0502020104020203" pitchFamily="34" charset="0"/>
              </a:rPr>
              <a:t>Remaining</a:t>
            </a:r>
            <a:r>
              <a:rPr lang="fr-FR" sz="2600" dirty="0">
                <a:latin typeface="Gill Sans MT" panose="020B0502020104020203" pitchFamily="34" charset="0"/>
              </a:rPr>
              <a:t> Balance </a:t>
            </a:r>
            <a:r>
              <a:rPr lang="fr-FR" b="1" dirty="0">
                <a:solidFill>
                  <a:srgbClr val="0000FF"/>
                </a:solidFill>
                <a:latin typeface="Gill Sans MT" panose="020B0502020104020203" pitchFamily="34" charset="0"/>
              </a:rPr>
              <a:t>Reverse </a:t>
            </a:r>
            <a:r>
              <a:rPr lang="fr-FR" b="1" dirty="0" err="1">
                <a:solidFill>
                  <a:srgbClr val="0000FF"/>
                </a:solidFill>
                <a:latin typeface="Gill Sans MT" panose="020B0502020104020203" pitchFamily="34" charset="0"/>
              </a:rPr>
              <a:t>Logistics</a:t>
            </a:r>
            <a:r>
              <a:rPr lang="fr-FR" b="1" dirty="0">
                <a:solidFill>
                  <a:srgbClr val="0000FF"/>
                </a:solidFill>
                <a:latin typeface="Gill Sans MT" panose="020B0502020104020203" pitchFamily="34" charset="0"/>
              </a:rPr>
              <a:t> </a:t>
            </a:r>
          </a:p>
          <a:p>
            <a:pPr marL="399910" lvl="1" indent="0">
              <a:buNone/>
            </a:pPr>
            <a:endParaRPr lang="en-GB" dirty="0">
              <a:latin typeface="Gill Sans MT" panose="020B0502020104020203" pitchFamily="34" charset="0"/>
            </a:endParaRPr>
          </a:p>
          <a:p>
            <a:pPr marL="0" indent="0" algn="ctr">
              <a:buNone/>
            </a:pPr>
            <a:r>
              <a:rPr lang="en-GB" b="1" dirty="0">
                <a:solidFill>
                  <a:srgbClr val="FF0000"/>
                </a:solidFill>
                <a:latin typeface="Gill Sans MT" panose="020B0502020104020203" pitchFamily="34" charset="0"/>
              </a:rPr>
              <a:t>The movement of the medicine is the backbone of NTD PCT Programme!</a:t>
            </a: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36277662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1611173" y="1500649"/>
          <a:ext cx="8148966" cy="4593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602451" y="122396"/>
            <a:ext cx="1908420" cy="542169"/>
          </a:xfrm>
          <a:prstGeom prst="rect">
            <a:avLst/>
          </a:prstGeom>
          <a:solidFill>
            <a:srgbClr val="FFFF00"/>
          </a:solidFill>
        </p:spPr>
        <p:txBody>
          <a:bodyPr wrap="square" lIns="91024" tIns="45512" rIns="91024" bIns="45512" rtlCol="0">
            <a:spAutoFit/>
          </a:bodyPr>
          <a:lstStyle/>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Late Submission</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Poor quality</a:t>
            </a:r>
          </a:p>
        </p:txBody>
      </p:sp>
      <p:cxnSp>
        <p:nvCxnSpPr>
          <p:cNvPr id="6" name="Straight Arrow Connector 5"/>
          <p:cNvCxnSpPr/>
          <p:nvPr/>
        </p:nvCxnSpPr>
        <p:spPr>
          <a:xfrm>
            <a:off x="5464352" y="671209"/>
            <a:ext cx="0" cy="8855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85744" y="559994"/>
            <a:ext cx="2230533"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Late Review/Approval/clearance</a:t>
            </a:r>
          </a:p>
        </p:txBody>
      </p:sp>
      <p:cxnSp>
        <p:nvCxnSpPr>
          <p:cNvPr id="8" name="Straight Arrow Connector 7"/>
          <p:cNvCxnSpPr>
            <a:cxnSpLocks/>
          </p:cNvCxnSpPr>
          <p:nvPr/>
        </p:nvCxnSpPr>
        <p:spPr>
          <a:xfrm flipH="1">
            <a:off x="7353607" y="1006115"/>
            <a:ext cx="516654" cy="8561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57922" y="3293567"/>
            <a:ext cx="2094694" cy="1243698"/>
          </a:xfrm>
          <a:prstGeom prst="rect">
            <a:avLst/>
          </a:prstGeom>
          <a:solidFill>
            <a:srgbClr val="FFFF00"/>
          </a:solidFill>
        </p:spPr>
        <p:txBody>
          <a:bodyPr wrap="square" lIns="91024" tIns="45512" rIns="91024" bIns="45512" rtlCol="0">
            <a:spAutoFit/>
          </a:bodyPr>
          <a:lstStyle/>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Limitation in production (capacity, timing </a:t>
            </a:r>
            <a:r>
              <a:rPr kumimoji="0" lang="en-GB"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Timing of MDA???</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MDA date at the same quarter/period</a:t>
            </a:r>
          </a:p>
        </p:txBody>
      </p:sp>
      <p:cxnSp>
        <p:nvCxnSpPr>
          <p:cNvPr id="11" name="Straight Arrow Connector 10"/>
          <p:cNvCxnSpPr/>
          <p:nvPr/>
        </p:nvCxnSpPr>
        <p:spPr>
          <a:xfrm flipH="1">
            <a:off x="8316840" y="3731450"/>
            <a:ext cx="515466" cy="5162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56196" y="5031178"/>
            <a:ext cx="2075755" cy="1199909"/>
          </a:xfrm>
          <a:prstGeom prst="rect">
            <a:avLst/>
          </a:prstGeom>
          <a:solidFill>
            <a:srgbClr val="FFFF00"/>
          </a:solidFill>
        </p:spPr>
        <p:txBody>
          <a:bodyPr wrap="square" lIns="91024" tIns="45512" rIns="91024" bIns="45512" rtlCol="0">
            <a:spAutoFit/>
          </a:bodyPr>
          <a:lstStyle/>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Late green light</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tax exemption </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import permit</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Special labelling</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Pre-shipment inspection</a:t>
            </a:r>
          </a:p>
        </p:txBody>
      </p:sp>
      <p:cxnSp>
        <p:nvCxnSpPr>
          <p:cNvPr id="14" name="Straight Arrow Connector 13"/>
          <p:cNvCxnSpPr/>
          <p:nvPr/>
        </p:nvCxnSpPr>
        <p:spPr>
          <a:xfrm flipH="1">
            <a:off x="7869078" y="5348378"/>
            <a:ext cx="98711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069582" y="5768280"/>
            <a:ext cx="1845262" cy="276579"/>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Delayed  clearance  </a:t>
            </a:r>
          </a:p>
        </p:txBody>
      </p:sp>
      <p:sp>
        <p:nvSpPr>
          <p:cNvPr id="21" name="TextBox 20"/>
          <p:cNvSpPr txBox="1"/>
          <p:nvPr/>
        </p:nvSpPr>
        <p:spPr>
          <a:xfrm>
            <a:off x="1473187" y="4498571"/>
            <a:ext cx="1424813" cy="938298"/>
          </a:xfrm>
          <a:prstGeom prst="rect">
            <a:avLst/>
          </a:prstGeom>
          <a:solidFill>
            <a:srgbClr val="00B05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Short Shel-fife (PZQ &amp; MEB)   </a:t>
            </a:r>
          </a:p>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Shortage of Warehouse or poor quality etc.</a:t>
            </a:r>
          </a:p>
        </p:txBody>
      </p:sp>
      <p:sp>
        <p:nvSpPr>
          <p:cNvPr id="22" name="TextBox 21"/>
          <p:cNvSpPr txBox="1"/>
          <p:nvPr/>
        </p:nvSpPr>
        <p:spPr>
          <a:xfrm>
            <a:off x="720471" y="3145745"/>
            <a:ext cx="1845262"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Lack of transport, funds </a:t>
            </a:r>
            <a:r>
              <a:rPr kumimoji="0" lang="en-GB"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endPar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 name="TextBox 22"/>
          <p:cNvSpPr txBox="1"/>
          <p:nvPr/>
        </p:nvSpPr>
        <p:spPr>
          <a:xfrm>
            <a:off x="775886" y="1671194"/>
            <a:ext cx="2104827" cy="1199909"/>
          </a:xfrm>
          <a:prstGeom prst="rect">
            <a:avLst/>
          </a:prstGeom>
          <a:solidFill>
            <a:srgbClr val="00B050"/>
          </a:solidFill>
        </p:spPr>
        <p:txBody>
          <a:bodyPr wrap="square" lIns="91024" tIns="45512" rIns="91024" bIns="45512" rtlCol="0">
            <a:spAutoFit/>
          </a:bodyPr>
          <a:lstStyle/>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Poor Inventory at country level</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Poor treatment data reporting</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ineffective reverse logistics </a:t>
            </a:r>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24" name="Straight Arrow Connector 23"/>
          <p:cNvCxnSpPr>
            <a:cxnSpLocks/>
          </p:cNvCxnSpPr>
          <p:nvPr/>
        </p:nvCxnSpPr>
        <p:spPr>
          <a:xfrm>
            <a:off x="2844924" y="2583917"/>
            <a:ext cx="656133" cy="1925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702016" y="6001003"/>
            <a:ext cx="651591" cy="345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601664" y="3539196"/>
            <a:ext cx="486521" cy="3762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06688" y="4720905"/>
            <a:ext cx="703718" cy="3869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31230" y="5862231"/>
            <a:ext cx="7002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028828" y="6368408"/>
            <a:ext cx="1436974" cy="318817"/>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Booking time</a:t>
            </a:r>
          </a:p>
        </p:txBody>
      </p:sp>
      <p:sp>
        <p:nvSpPr>
          <p:cNvPr id="39" name="Oval 38"/>
          <p:cNvSpPr/>
          <p:nvPr/>
        </p:nvSpPr>
        <p:spPr bwMode="auto">
          <a:xfrm>
            <a:off x="4799856" y="2996952"/>
            <a:ext cx="1711015" cy="1296144"/>
          </a:xfrm>
          <a:prstGeom prst="ellipse">
            <a:avLst/>
          </a:prstGeom>
          <a:ln>
            <a:headEnd type="none" w="med" len="med"/>
            <a:tailEnd type="none" w="med" len="med"/>
          </a:ln>
          <a:extLst/>
        </p:spPr>
        <p:style>
          <a:lnRef idx="2">
            <a:schemeClr val="accent3"/>
          </a:lnRef>
          <a:fillRef idx="1">
            <a:schemeClr val="lt1"/>
          </a:fillRef>
          <a:effectRef idx="0">
            <a:schemeClr val="accent3"/>
          </a:effectRef>
          <a:fontRef idx="minor">
            <a:schemeClr val="dk1"/>
          </a:fontRef>
        </p:style>
        <p:txBody>
          <a:bodyPr vert="horz" wrap="square" lIns="91024" tIns="45512" rIns="91024" bIns="45512" numCol="1" spcCol="0" rtlCol="0" anchor="t" anchorCtr="0" compatLnSpc="1">
            <a:prstTxWarp prst="textNoShape">
              <a:avLst/>
            </a:prstTxWarp>
          </a:bodyPr>
          <a:lstStyle/>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Supply Chain Cycle</a:t>
            </a:r>
          </a:p>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&amp;</a:t>
            </a:r>
          </a:p>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Challenges</a:t>
            </a:r>
          </a:p>
        </p:txBody>
      </p:sp>
      <p:sp>
        <p:nvSpPr>
          <p:cNvPr id="41" name="TextBox 40"/>
          <p:cNvSpPr txBox="1"/>
          <p:nvPr/>
        </p:nvSpPr>
        <p:spPr>
          <a:xfrm>
            <a:off x="8969130" y="1954562"/>
            <a:ext cx="1503670" cy="276579"/>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Late PO raising</a:t>
            </a:r>
          </a:p>
        </p:txBody>
      </p:sp>
      <p:cxnSp>
        <p:nvCxnSpPr>
          <p:cNvPr id="42" name="Straight Arrow Connector 41"/>
          <p:cNvCxnSpPr/>
          <p:nvPr/>
        </p:nvCxnSpPr>
        <p:spPr>
          <a:xfrm flipH="1">
            <a:off x="8212676" y="2084078"/>
            <a:ext cx="723794" cy="7266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E4C0C2F-2241-4BA8-8742-79D2AE2F49E0}"/>
              </a:ext>
            </a:extLst>
          </p:cNvPr>
          <p:cNvSpPr txBox="1"/>
          <p:nvPr/>
        </p:nvSpPr>
        <p:spPr>
          <a:xfrm>
            <a:off x="8955220" y="103252"/>
            <a:ext cx="3014571" cy="1384995"/>
          </a:xfrm>
          <a:prstGeom prst="rect">
            <a:avLst/>
          </a:prstGeom>
          <a:noFill/>
        </p:spPr>
        <p:txBody>
          <a:bodyPr wrap="square" rtlCol="0">
            <a:spAutoFit/>
          </a:bodyPr>
          <a:lstStyle/>
          <a:p>
            <a:pPr marL="0" marR="0" lvl="0" indent="0" algn="ctr" defTabSz="165830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Major NTDs Supply Chain Challenges</a:t>
            </a:r>
          </a:p>
        </p:txBody>
      </p:sp>
      <p:sp>
        <p:nvSpPr>
          <p:cNvPr id="25" name="TextBox 24">
            <a:extLst>
              <a:ext uri="{FF2B5EF4-FFF2-40B4-BE49-F238E27FC236}">
                <a16:creationId xmlns:a16="http://schemas.microsoft.com/office/drawing/2014/main" id="{B9E56C31-E763-42E0-B309-BCE9EC58DBE7}"/>
              </a:ext>
            </a:extLst>
          </p:cNvPr>
          <p:cNvSpPr txBox="1"/>
          <p:nvPr/>
        </p:nvSpPr>
        <p:spPr>
          <a:xfrm>
            <a:off x="2050842" y="135034"/>
            <a:ext cx="2230533" cy="1199909"/>
          </a:xfrm>
          <a:prstGeom prst="rect">
            <a:avLst/>
          </a:prstGeom>
          <a:solidFill>
            <a:srgbClr val="00B050"/>
          </a:solidFill>
        </p:spPr>
        <p:txBody>
          <a:bodyPr wrap="square" lIns="91024" tIns="45512" rIns="91024" bIns="45512" rtlCol="0">
            <a:spAutoFit/>
          </a:bodyPr>
          <a:lstStyle/>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Inaccurate Quantification</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Overestimation</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Underestimation</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Lack of supply planning and coordination   </a:t>
            </a:r>
          </a:p>
          <a:p>
            <a:pPr marL="0" marR="0" lvl="0" indent="0" algn="ctr" defTabSz="914077"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cxnSp>
        <p:nvCxnSpPr>
          <p:cNvPr id="31" name="Straight Arrow Connector 30">
            <a:extLst>
              <a:ext uri="{FF2B5EF4-FFF2-40B4-BE49-F238E27FC236}">
                <a16:creationId xmlns:a16="http://schemas.microsoft.com/office/drawing/2014/main" id="{E9EE0210-A8B0-456D-AF83-49D5A92B9B58}"/>
              </a:ext>
            </a:extLst>
          </p:cNvPr>
          <p:cNvCxnSpPr>
            <a:cxnSpLocks/>
          </p:cNvCxnSpPr>
          <p:nvPr/>
        </p:nvCxnSpPr>
        <p:spPr>
          <a:xfrm>
            <a:off x="4042961" y="1347345"/>
            <a:ext cx="96844" cy="5149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1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135601" y="365128"/>
            <a:ext cx="10773784" cy="591715"/>
          </a:xfrm>
        </p:spPr>
        <p:txBody>
          <a:bodyPr>
            <a:noAutofit/>
          </a:bodyPr>
          <a:lstStyle/>
          <a:p>
            <a:r>
              <a:rPr lang="en-GB" sz="3200" dirty="0">
                <a:solidFill>
                  <a:srgbClr val="0070C0"/>
                </a:solidFill>
                <a:latin typeface="Gill Sans MT" panose="020B0502020104020203" pitchFamily="34" charset="0"/>
              </a:rPr>
              <a:t>Unaccounted Medicines or Unjustified Medicines</a:t>
            </a:r>
            <a:endParaRPr lang="fr-FR" sz="4000" b="1" dirty="0"/>
          </a:p>
        </p:txBody>
      </p:sp>
      <p:sp>
        <p:nvSpPr>
          <p:cNvPr id="16" name="Content Placeholder 2">
            <a:extLst>
              <a:ext uri="{FF2B5EF4-FFF2-40B4-BE49-F238E27FC236}">
                <a16:creationId xmlns:a16="http://schemas.microsoft.com/office/drawing/2014/main" id="{B33B37C0-B68C-4B27-B7B9-2821045F3A84}"/>
              </a:ext>
            </a:extLst>
          </p:cNvPr>
          <p:cNvSpPr>
            <a:spLocks noGrp="1"/>
          </p:cNvSpPr>
          <p:nvPr>
            <p:ph idx="1"/>
          </p:nvPr>
        </p:nvSpPr>
        <p:spPr>
          <a:xfrm>
            <a:off x="1135601" y="1008389"/>
            <a:ext cx="10420296" cy="5150538"/>
          </a:xfrm>
          <a:noFill/>
        </p:spPr>
        <p:txBody>
          <a:bodyPr>
            <a:normAutofit fontScale="92500" lnSpcReduction="10000"/>
          </a:bodyPr>
          <a:lstStyle/>
          <a:p>
            <a:pPr marL="0" indent="0">
              <a:buNone/>
            </a:pPr>
            <a:r>
              <a:rPr lang="en-GB" sz="4800" dirty="0">
                <a:highlight>
                  <a:srgbClr val="FFFF00"/>
                </a:highlight>
                <a:latin typeface="Gill Sans MT" panose="020B0502020104020203" pitchFamily="34" charset="0"/>
              </a:rPr>
              <a:t>A</a:t>
            </a:r>
            <a:r>
              <a:rPr lang="en-GB" sz="4800" dirty="0">
                <a:latin typeface="Gill Sans MT" panose="020B0502020104020203" pitchFamily="34" charset="0"/>
              </a:rPr>
              <a:t>= Supplying qty or the donated Qty </a:t>
            </a:r>
          </a:p>
          <a:p>
            <a:pPr marL="0" indent="0">
              <a:buNone/>
            </a:pPr>
            <a:r>
              <a:rPr lang="en-GB" sz="4800" dirty="0">
                <a:highlight>
                  <a:srgbClr val="FFFF00"/>
                </a:highlight>
                <a:latin typeface="Gill Sans MT" panose="020B0502020104020203" pitchFamily="34" charset="0"/>
              </a:rPr>
              <a:t>B</a:t>
            </a:r>
            <a:r>
              <a:rPr lang="en-GB" sz="4800" dirty="0">
                <a:latin typeface="Gill Sans MT" panose="020B0502020104020203" pitchFamily="34" charset="0"/>
              </a:rPr>
              <a:t> = </a:t>
            </a:r>
            <a:r>
              <a:rPr lang="en-GB" sz="3900" dirty="0">
                <a:latin typeface="Gill Sans MT" panose="020B0502020104020203" pitchFamily="34" charset="0"/>
              </a:rPr>
              <a:t>Distributed/Tx qty </a:t>
            </a:r>
            <a:r>
              <a:rPr lang="en-GB" sz="3900" b="1" dirty="0">
                <a:solidFill>
                  <a:srgbClr val="C00000"/>
                </a:solidFill>
                <a:latin typeface="Gill Sans MT" panose="020B0502020104020203" pitchFamily="34" charset="0"/>
              </a:rPr>
              <a:t>+</a:t>
            </a:r>
            <a:r>
              <a:rPr lang="en-GB" sz="3900" dirty="0">
                <a:latin typeface="Gill Sans MT" panose="020B0502020104020203" pitchFamily="34" charset="0"/>
              </a:rPr>
              <a:t> Expired/Lost qty </a:t>
            </a:r>
            <a:r>
              <a:rPr lang="en-GB" sz="3900" b="1" dirty="0">
                <a:solidFill>
                  <a:srgbClr val="C00000"/>
                </a:solidFill>
                <a:latin typeface="Gill Sans MT" panose="020B0502020104020203" pitchFamily="34" charset="0"/>
              </a:rPr>
              <a:t>+</a:t>
            </a:r>
            <a:r>
              <a:rPr lang="en-GB" sz="3900" dirty="0">
                <a:latin typeface="Gill Sans MT" panose="020B0502020104020203" pitchFamily="34" charset="0"/>
              </a:rPr>
              <a:t> </a:t>
            </a:r>
          </a:p>
          <a:p>
            <a:pPr marL="0" indent="0">
              <a:buNone/>
            </a:pPr>
            <a:r>
              <a:rPr lang="en-GB" sz="3900" dirty="0">
                <a:latin typeface="Gill Sans MT" panose="020B0502020104020203" pitchFamily="34" charset="0"/>
              </a:rPr>
              <a:t>                Remaining balance</a:t>
            </a:r>
          </a:p>
          <a:p>
            <a:pPr marL="0" indent="0">
              <a:buNone/>
            </a:pPr>
            <a:r>
              <a:rPr lang="en-GB" sz="4800" b="1" dirty="0">
                <a:solidFill>
                  <a:srgbClr val="C00000"/>
                </a:solidFill>
                <a:latin typeface="Gill Sans MT" panose="020B0502020104020203" pitchFamily="34" charset="0"/>
              </a:rPr>
              <a:t>Unaccounted</a:t>
            </a:r>
            <a:r>
              <a:rPr lang="en-GB" sz="4800" dirty="0">
                <a:solidFill>
                  <a:srgbClr val="C00000"/>
                </a:solidFill>
                <a:latin typeface="Gill Sans MT" panose="020B0502020104020203" pitchFamily="34" charset="0"/>
              </a:rPr>
              <a:t> Medicines </a:t>
            </a:r>
            <a:r>
              <a:rPr lang="en-GB" sz="4800" dirty="0">
                <a:latin typeface="Gill Sans MT" panose="020B0502020104020203" pitchFamily="34" charset="0"/>
              </a:rPr>
              <a:t>= A – B</a:t>
            </a:r>
          </a:p>
          <a:p>
            <a:pPr marL="0" indent="0">
              <a:buNone/>
            </a:pPr>
            <a:r>
              <a:rPr lang="en-GB" sz="1900" dirty="0">
                <a:highlight>
                  <a:srgbClr val="FFFF00"/>
                </a:highlight>
                <a:latin typeface="Gill Sans MT" panose="020B0502020104020203" pitchFamily="34" charset="0"/>
              </a:rPr>
              <a:t>If the result is </a:t>
            </a:r>
            <a:r>
              <a:rPr lang="en-GB" sz="1900" b="1" dirty="0">
                <a:solidFill>
                  <a:srgbClr val="0000FF"/>
                </a:solidFill>
                <a:highlight>
                  <a:srgbClr val="FFFF00"/>
                </a:highlight>
                <a:latin typeface="Gill Sans MT" panose="020B0502020104020203" pitchFamily="34" charset="0"/>
              </a:rPr>
              <a:t>&lt;</a:t>
            </a:r>
            <a:r>
              <a:rPr lang="en-GB" sz="1900" dirty="0">
                <a:highlight>
                  <a:srgbClr val="FFFF00"/>
                </a:highlight>
                <a:latin typeface="Gill Sans MT" panose="020B0502020104020203" pitchFamily="34" charset="0"/>
              </a:rPr>
              <a:t> or </a:t>
            </a:r>
            <a:r>
              <a:rPr lang="en-GB" sz="1900" b="1" dirty="0">
                <a:solidFill>
                  <a:srgbClr val="0000FF"/>
                </a:solidFill>
                <a:highlight>
                  <a:srgbClr val="FFFF00"/>
                </a:highlight>
                <a:latin typeface="Gill Sans MT" panose="020B0502020104020203" pitchFamily="34" charset="0"/>
              </a:rPr>
              <a:t>= 0</a:t>
            </a:r>
            <a:r>
              <a:rPr lang="en-GB" sz="1900" dirty="0">
                <a:highlight>
                  <a:srgbClr val="FFFF00"/>
                </a:highlight>
                <a:latin typeface="Gill Sans MT" panose="020B0502020104020203" pitchFamily="34" charset="0"/>
              </a:rPr>
              <a:t>, then then country stock status is correct</a:t>
            </a:r>
          </a:p>
          <a:p>
            <a:pPr marL="0" indent="0">
              <a:buNone/>
            </a:pPr>
            <a:r>
              <a:rPr lang="en-GB" sz="1900" dirty="0">
                <a:highlight>
                  <a:srgbClr val="FFFF00"/>
                </a:highlight>
                <a:latin typeface="Gill Sans MT" panose="020B0502020104020203" pitchFamily="34" charset="0"/>
              </a:rPr>
              <a:t>If the result is </a:t>
            </a:r>
            <a:r>
              <a:rPr lang="en-GB" sz="1900" b="1" dirty="0">
                <a:solidFill>
                  <a:srgbClr val="0000FF"/>
                </a:solidFill>
                <a:highlight>
                  <a:srgbClr val="FFFF00"/>
                </a:highlight>
                <a:latin typeface="Gill Sans MT" panose="020B0502020104020203" pitchFamily="34" charset="0"/>
              </a:rPr>
              <a:t>&gt; 0</a:t>
            </a:r>
            <a:r>
              <a:rPr lang="en-GB" sz="1900" dirty="0">
                <a:highlight>
                  <a:srgbClr val="FFFF00"/>
                </a:highlight>
                <a:latin typeface="Gill Sans MT" panose="020B0502020104020203" pitchFamily="34" charset="0"/>
              </a:rPr>
              <a:t>, then there should still medicines in the country that were properly not reported   </a:t>
            </a:r>
          </a:p>
          <a:p>
            <a:pPr marL="0" indent="0">
              <a:buNone/>
            </a:pPr>
            <a:endParaRPr lang="en-GB" sz="4800" dirty="0">
              <a:latin typeface="Gill Sans MT" panose="020B0502020104020203" pitchFamily="34" charset="0"/>
            </a:endParaRPr>
          </a:p>
          <a:p>
            <a:pPr marL="0" indent="0">
              <a:buNone/>
            </a:pPr>
            <a:endParaRPr lang="en-GB" dirty="0"/>
          </a:p>
        </p:txBody>
      </p:sp>
      <p:sp>
        <p:nvSpPr>
          <p:cNvPr id="2" name="Oval 1">
            <a:extLst>
              <a:ext uri="{FF2B5EF4-FFF2-40B4-BE49-F238E27FC236}">
                <a16:creationId xmlns:a16="http://schemas.microsoft.com/office/drawing/2014/main" id="{3EEC5083-2C2C-4BF6-BAED-700323187245}"/>
              </a:ext>
            </a:extLst>
          </p:cNvPr>
          <p:cNvSpPr/>
          <p:nvPr/>
        </p:nvSpPr>
        <p:spPr>
          <a:xfrm>
            <a:off x="1675417" y="1863666"/>
            <a:ext cx="8996441" cy="2079669"/>
          </a:xfrm>
          <a:prstGeom prst="ellipse">
            <a:avLst/>
          </a:prstGeom>
          <a:noFill/>
          <a:ln w="9525"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9580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215266" y="208067"/>
            <a:ext cx="11084888" cy="591715"/>
          </a:xfrm>
        </p:spPr>
        <p:txBody>
          <a:bodyPr>
            <a:noAutofit/>
          </a:bodyPr>
          <a:lstStyle/>
          <a:p>
            <a:r>
              <a:rPr lang="en-GB" sz="3200" b="1" dirty="0">
                <a:solidFill>
                  <a:srgbClr val="0070C0"/>
                </a:solidFill>
                <a:latin typeface="Gill Sans MT" panose="020B0502020104020203" pitchFamily="34" charset="0"/>
              </a:rPr>
              <a:t>Physical Inventory count &amp; the Remain</a:t>
            </a:r>
            <a:r>
              <a:rPr lang="en-GB" sz="3200" dirty="0">
                <a:solidFill>
                  <a:srgbClr val="0070C0"/>
                </a:solidFill>
                <a:latin typeface="Gill Sans MT" panose="020B0502020104020203" pitchFamily="34" charset="0"/>
              </a:rPr>
              <a:t>ing Balance </a:t>
            </a:r>
            <a:endParaRPr lang="en-US" sz="3200" b="1" dirty="0"/>
          </a:p>
        </p:txBody>
      </p:sp>
      <p:pic>
        <p:nvPicPr>
          <p:cNvPr id="29" name="Picture 28">
            <a:extLst>
              <a:ext uri="{FF2B5EF4-FFF2-40B4-BE49-F238E27FC236}">
                <a16:creationId xmlns:a16="http://schemas.microsoft.com/office/drawing/2014/main" id="{06B72040-0748-4334-8147-2ADDEB12D51D}"/>
              </a:ext>
            </a:extLst>
          </p:cNvPr>
          <p:cNvPicPr>
            <a:picLocks noChangeAspect="1"/>
          </p:cNvPicPr>
          <p:nvPr/>
        </p:nvPicPr>
        <p:blipFill>
          <a:blip r:embed="rId3"/>
          <a:stretch>
            <a:fillRect/>
          </a:stretch>
        </p:blipFill>
        <p:spPr>
          <a:xfrm>
            <a:off x="1545465" y="1198940"/>
            <a:ext cx="8779635" cy="1616119"/>
          </a:xfrm>
          <a:prstGeom prst="rect">
            <a:avLst/>
          </a:prstGeom>
        </p:spPr>
      </p:pic>
      <p:pic>
        <p:nvPicPr>
          <p:cNvPr id="30" name="Content Placeholder 3">
            <a:extLst>
              <a:ext uri="{FF2B5EF4-FFF2-40B4-BE49-F238E27FC236}">
                <a16:creationId xmlns:a16="http://schemas.microsoft.com/office/drawing/2014/main" id="{90EE3CA0-C669-4A85-887A-2079D06571BC}"/>
              </a:ext>
            </a:extLst>
          </p:cNvPr>
          <p:cNvPicPr>
            <a:picLocks noGrp="1" noChangeAspect="1"/>
          </p:cNvPicPr>
          <p:nvPr>
            <p:ph idx="1"/>
          </p:nvPr>
        </p:nvPicPr>
        <p:blipFill>
          <a:blip r:embed="rId4"/>
          <a:stretch>
            <a:fillRect/>
          </a:stretch>
        </p:blipFill>
        <p:spPr>
          <a:xfrm>
            <a:off x="1475854" y="3358337"/>
            <a:ext cx="8741572" cy="3099095"/>
          </a:xfrm>
          <a:prstGeom prst="rect">
            <a:avLst/>
          </a:prstGeom>
        </p:spPr>
      </p:pic>
      <p:sp>
        <p:nvSpPr>
          <p:cNvPr id="31" name="Rectangle 30">
            <a:extLst>
              <a:ext uri="{FF2B5EF4-FFF2-40B4-BE49-F238E27FC236}">
                <a16:creationId xmlns:a16="http://schemas.microsoft.com/office/drawing/2014/main" id="{005E979C-8913-4D51-AD6A-0455515C8484}"/>
              </a:ext>
            </a:extLst>
          </p:cNvPr>
          <p:cNvSpPr/>
          <p:nvPr/>
        </p:nvSpPr>
        <p:spPr>
          <a:xfrm>
            <a:off x="1545465" y="3143380"/>
            <a:ext cx="3430536" cy="187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white"/>
                </a:solidFill>
                <a:effectLst/>
                <a:uLnTx/>
                <a:uFillTx/>
                <a:latin typeface="Calibri" panose="020F0502020204030204"/>
                <a:ea typeface="+mn-ea"/>
                <a:cs typeface="+mn-cs"/>
              </a:rPr>
              <a:t>JRSM SUMMARY SHEET</a:t>
            </a:r>
            <a:endParaRPr kumimoji="0" lang="en-GB"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25B166E-43F9-4D91-99B3-C17364D39F49}"/>
              </a:ext>
            </a:extLst>
          </p:cNvPr>
          <p:cNvSpPr/>
          <p:nvPr/>
        </p:nvSpPr>
        <p:spPr>
          <a:xfrm>
            <a:off x="1545465" y="994967"/>
            <a:ext cx="2448272" cy="199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white"/>
                </a:solidFill>
                <a:effectLst/>
                <a:uLnTx/>
                <a:uFillTx/>
                <a:latin typeface="Calibri" panose="020F0502020204030204"/>
                <a:ea typeface="+mn-ea"/>
                <a:cs typeface="+mn-cs"/>
              </a:rPr>
              <a:t>JRF SUMMARY SHEET</a:t>
            </a:r>
            <a:endParaRPr kumimoji="0" lang="en-GB"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3225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12549" y="110945"/>
            <a:ext cx="10515600" cy="853163"/>
          </a:xfrm>
        </p:spPr>
        <p:txBody>
          <a:bodyPr>
            <a:noAutofit/>
          </a:bodyPr>
          <a:lstStyle/>
          <a:p>
            <a:r>
              <a:rPr lang="en-GB" sz="3200" b="1" dirty="0">
                <a:solidFill>
                  <a:srgbClr val="0070C0"/>
                </a:solidFill>
                <a:latin typeface="Gill Sans MT" panose="020B0502020104020203" pitchFamily="34" charset="0"/>
              </a:rPr>
              <a:t>Example of an Unaccou</a:t>
            </a:r>
            <a:r>
              <a:rPr lang="en-GB" sz="3200" dirty="0">
                <a:solidFill>
                  <a:srgbClr val="0070C0"/>
                </a:solidFill>
                <a:latin typeface="Gill Sans MT" panose="020B0502020104020203" pitchFamily="34" charset="0"/>
              </a:rPr>
              <a:t>nted situation</a:t>
            </a:r>
            <a:endParaRPr lang="en-US" sz="3200" b="1" dirty="0"/>
          </a:p>
        </p:txBody>
      </p:sp>
      <p:graphicFrame>
        <p:nvGraphicFramePr>
          <p:cNvPr id="18" name="Object 17">
            <a:extLst>
              <a:ext uri="{FF2B5EF4-FFF2-40B4-BE49-F238E27FC236}">
                <a16:creationId xmlns:a16="http://schemas.microsoft.com/office/drawing/2014/main" id="{714BEA66-3EA9-4C9B-B04C-2B044BEF3DFB}"/>
              </a:ext>
            </a:extLst>
          </p:cNvPr>
          <p:cNvGraphicFramePr>
            <a:graphicFrameLocks noChangeAspect="1"/>
          </p:cNvGraphicFramePr>
          <p:nvPr>
            <p:extLst/>
          </p:nvPr>
        </p:nvGraphicFramePr>
        <p:xfrm>
          <a:off x="1312549" y="1644652"/>
          <a:ext cx="9998075" cy="4056063"/>
        </p:xfrm>
        <a:graphic>
          <a:graphicData uri="http://schemas.openxmlformats.org/presentationml/2006/ole">
            <mc:AlternateContent xmlns:mc="http://schemas.openxmlformats.org/markup-compatibility/2006">
              <mc:Choice xmlns:v="urn:schemas-microsoft-com:vml" Requires="v">
                <p:oleObj spid="_x0000_s6156" name="Document" r:id="rId4" imgW="6079309" imgH="2470752" progId="Word.Document.12">
                  <p:embed/>
                </p:oleObj>
              </mc:Choice>
              <mc:Fallback>
                <p:oleObj name="Document" r:id="rId4" imgW="6079309" imgH="2470752" progId="Word.Document.12">
                  <p:embed/>
                  <p:pic>
                    <p:nvPicPr>
                      <p:cNvPr id="18" name="Object 17">
                        <a:extLst>
                          <a:ext uri="{FF2B5EF4-FFF2-40B4-BE49-F238E27FC236}">
                            <a16:creationId xmlns:a16="http://schemas.microsoft.com/office/drawing/2014/main" id="{714BEA66-3EA9-4C9B-B04C-2B044BEF3DFB}"/>
                          </a:ext>
                        </a:extLst>
                      </p:cNvPr>
                      <p:cNvPicPr/>
                      <p:nvPr/>
                    </p:nvPicPr>
                    <p:blipFill>
                      <a:blip r:embed="rId5"/>
                      <a:stretch>
                        <a:fillRect/>
                      </a:stretch>
                    </p:blipFill>
                    <p:spPr>
                      <a:xfrm>
                        <a:off x="1312549" y="1644652"/>
                        <a:ext cx="9998075" cy="4056063"/>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14664B96-C151-41AC-B325-7617CEA8C46F}"/>
              </a:ext>
            </a:extLst>
          </p:cNvPr>
          <p:cNvSpPr/>
          <p:nvPr/>
        </p:nvSpPr>
        <p:spPr>
          <a:xfrm>
            <a:off x="1312549" y="1258135"/>
            <a:ext cx="8271623"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Example from the Republic of </a:t>
            </a:r>
            <a:r>
              <a:rPr kumimoji="0" lang="en-GB" sz="2000" b="1" i="0" u="none" strike="noStrike" kern="1200" cap="none" spc="0" normalizeH="0" baseline="0" noProof="0" dirty="0" err="1">
                <a:ln>
                  <a:noFill/>
                </a:ln>
                <a:solidFill>
                  <a:srgbClr val="0070C0"/>
                </a:solidFill>
                <a:effectLst/>
                <a:uLnTx/>
                <a:uFillTx/>
                <a:latin typeface="Gill Sans MT" panose="020B0502020104020203" pitchFamily="34" charset="0"/>
                <a:ea typeface="+mn-ea"/>
                <a:cs typeface="+mn-cs"/>
              </a:rPr>
              <a:t>Murconia</a:t>
            </a:r>
            <a:r>
              <a:rPr kumimoji="0" lang="en-GB" sz="2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on PZQ donation for SCH  </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A0FB368-3F29-4F70-81DF-C3032E96116C}"/>
              </a:ext>
            </a:extLst>
          </p:cNvPr>
          <p:cNvSpPr/>
          <p:nvPr/>
        </p:nvSpPr>
        <p:spPr>
          <a:xfrm>
            <a:off x="4445178" y="3356733"/>
            <a:ext cx="2645847" cy="40011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116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9E7BEE4-996E-4A96-8228-8EAB2E8C076E}"/>
              </a:ext>
            </a:extLst>
          </p:cNvPr>
          <p:cNvGraphicFramePr/>
          <p:nvPr>
            <p:extLst>
              <p:ext uri="{D42A27DB-BD31-4B8C-83A1-F6EECF244321}">
                <p14:modId xmlns:p14="http://schemas.microsoft.com/office/powerpoint/2010/main" val="4130077485"/>
              </p:ext>
            </p:extLst>
          </p:nvPr>
        </p:nvGraphicFramePr>
        <p:xfrm>
          <a:off x="1465891" y="1833204"/>
          <a:ext cx="2825939" cy="3230923"/>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a:extLst>
              <a:ext uri="{FF2B5EF4-FFF2-40B4-BE49-F238E27FC236}">
                <a16:creationId xmlns:a16="http://schemas.microsoft.com/office/drawing/2014/main" id="{FA558B2E-41FD-4351-A589-9A3924EDD9B2}"/>
              </a:ext>
            </a:extLst>
          </p:cNvPr>
          <p:cNvSpPr txBox="1">
            <a:spLocks/>
          </p:cNvSpPr>
          <p:nvPr/>
        </p:nvSpPr>
        <p:spPr>
          <a:xfrm>
            <a:off x="1489890" y="4522571"/>
            <a:ext cx="3467914" cy="2143099"/>
          </a:xfrm>
          <a:prstGeom prst="rect">
            <a:avLst/>
          </a:prstGeom>
        </p:spPr>
        <p:txBody>
          <a:bodyPr lIns="30874" tIns="15437" rIns="30874" bIns="15437"/>
          <a:lstStyle>
            <a:lvl1pPr marL="342681" indent="-342681" algn="l" defTabSz="456911" rtl="0" eaLnBrk="1" latinLnBrk="0" hangingPunct="1">
              <a:spcBef>
                <a:spcPct val="20000"/>
              </a:spcBef>
              <a:buFont typeface="Arial"/>
              <a:buChar char="•"/>
              <a:defRPr sz="3200" kern="1200">
                <a:solidFill>
                  <a:schemeClr val="tx1"/>
                </a:solidFill>
                <a:latin typeface="+mn-lt"/>
                <a:ea typeface="+mn-ea"/>
                <a:cs typeface="+mn-cs"/>
              </a:defRPr>
            </a:lvl1pPr>
            <a:lvl2pPr marL="742478" indent="-285570" algn="l" defTabSz="456911" rtl="0" eaLnBrk="1" latinLnBrk="0" hangingPunct="1">
              <a:spcBef>
                <a:spcPct val="20000"/>
              </a:spcBef>
              <a:buFont typeface="Arial"/>
              <a:buChar char="–"/>
              <a:defRPr sz="2800" kern="1200">
                <a:solidFill>
                  <a:schemeClr val="tx1"/>
                </a:solidFill>
                <a:latin typeface="+mn-lt"/>
                <a:ea typeface="+mn-ea"/>
                <a:cs typeface="+mn-cs"/>
              </a:defRPr>
            </a:lvl2pPr>
            <a:lvl3pPr marL="1142273" indent="-228456" algn="l" defTabSz="456911" rtl="0" eaLnBrk="1" latinLnBrk="0" hangingPunct="1">
              <a:spcBef>
                <a:spcPct val="20000"/>
              </a:spcBef>
              <a:buFont typeface="Arial"/>
              <a:buChar char="•"/>
              <a:defRPr sz="2400" kern="1200">
                <a:solidFill>
                  <a:schemeClr val="tx1"/>
                </a:solidFill>
                <a:latin typeface="+mn-lt"/>
                <a:ea typeface="+mn-ea"/>
                <a:cs typeface="+mn-cs"/>
              </a:defRPr>
            </a:lvl3pPr>
            <a:lvl4pPr marL="1599186" indent="-228456" algn="l" defTabSz="456911" rtl="0" eaLnBrk="1" latinLnBrk="0" hangingPunct="1">
              <a:spcBef>
                <a:spcPct val="20000"/>
              </a:spcBef>
              <a:buFont typeface="Arial"/>
              <a:buChar char="–"/>
              <a:defRPr sz="2000" kern="1200">
                <a:solidFill>
                  <a:schemeClr val="tx1"/>
                </a:solidFill>
                <a:latin typeface="+mn-lt"/>
                <a:ea typeface="+mn-ea"/>
                <a:cs typeface="+mn-cs"/>
              </a:defRPr>
            </a:lvl4pPr>
            <a:lvl5pPr marL="2056096" indent="-228456" algn="l" defTabSz="456911" rtl="0" eaLnBrk="1" latinLnBrk="0" hangingPunct="1">
              <a:spcBef>
                <a:spcPct val="20000"/>
              </a:spcBef>
              <a:buFont typeface="Arial"/>
              <a:buChar char="»"/>
              <a:defRPr sz="2000" kern="1200">
                <a:solidFill>
                  <a:schemeClr val="tx1"/>
                </a:solidFill>
                <a:latin typeface="+mn-lt"/>
                <a:ea typeface="+mn-ea"/>
                <a:cs typeface="+mn-cs"/>
              </a:defRPr>
            </a:lvl5pPr>
            <a:lvl6pPr marL="2513007" indent="-228456" algn="l" defTabSz="456911" rtl="0" eaLnBrk="1" latinLnBrk="0" hangingPunct="1">
              <a:spcBef>
                <a:spcPct val="20000"/>
              </a:spcBef>
              <a:buFont typeface="Arial"/>
              <a:buChar char="•"/>
              <a:defRPr sz="2000" kern="1200">
                <a:solidFill>
                  <a:schemeClr val="tx1"/>
                </a:solidFill>
                <a:latin typeface="+mn-lt"/>
                <a:ea typeface="+mn-ea"/>
                <a:cs typeface="+mn-cs"/>
              </a:defRPr>
            </a:lvl6pPr>
            <a:lvl7pPr marL="2969914" indent="-228456" algn="l" defTabSz="456911" rtl="0" eaLnBrk="1" latinLnBrk="0" hangingPunct="1">
              <a:spcBef>
                <a:spcPct val="20000"/>
              </a:spcBef>
              <a:buFont typeface="Arial"/>
              <a:buChar char="•"/>
              <a:defRPr sz="2000" kern="1200">
                <a:solidFill>
                  <a:schemeClr val="tx1"/>
                </a:solidFill>
                <a:latin typeface="+mn-lt"/>
                <a:ea typeface="+mn-ea"/>
                <a:cs typeface="+mn-cs"/>
              </a:defRPr>
            </a:lvl7pPr>
            <a:lvl8pPr marL="3426827" indent="-228456" algn="l" defTabSz="456911" rtl="0" eaLnBrk="1" latinLnBrk="0" hangingPunct="1">
              <a:spcBef>
                <a:spcPct val="20000"/>
              </a:spcBef>
              <a:buFont typeface="Arial"/>
              <a:buChar char="•"/>
              <a:defRPr sz="2000" kern="1200">
                <a:solidFill>
                  <a:schemeClr val="tx1"/>
                </a:solidFill>
                <a:latin typeface="+mn-lt"/>
                <a:ea typeface="+mn-ea"/>
                <a:cs typeface="+mn-cs"/>
              </a:defRPr>
            </a:lvl8pPr>
            <a:lvl9pPr marL="3883735" indent="-228456" algn="l" defTabSz="456911"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04948">
              <a:buNone/>
            </a:pPr>
            <a:r>
              <a:rPr lang="fr-FR" sz="1600" b="1" dirty="0">
                <a:solidFill>
                  <a:prstClr val="black"/>
                </a:solidFill>
                <a:latin typeface="Calibri" panose="020F0502020204030204"/>
              </a:rPr>
              <a:t>JRSM </a:t>
            </a:r>
            <a:r>
              <a:rPr lang="fr-FR" sz="1600" b="1" dirty="0" err="1">
                <a:solidFill>
                  <a:prstClr val="black"/>
                </a:solidFill>
                <a:latin typeface="Calibri" panose="020F0502020204030204"/>
              </a:rPr>
              <a:t>with</a:t>
            </a:r>
            <a:r>
              <a:rPr lang="fr-FR" sz="1600" b="1" dirty="0">
                <a:solidFill>
                  <a:prstClr val="black"/>
                </a:solidFill>
                <a:latin typeface="Calibri" panose="020F0502020204030204"/>
              </a:rPr>
              <a:t> </a:t>
            </a:r>
            <a:r>
              <a:rPr lang="fr-FR" sz="1600" b="1" dirty="0" err="1">
                <a:solidFill>
                  <a:prstClr val="black"/>
                </a:solidFill>
                <a:latin typeface="Calibri" panose="020F0502020204030204"/>
              </a:rPr>
              <a:t>sub</a:t>
            </a:r>
            <a:r>
              <a:rPr lang="fr-FR" sz="1600" b="1" dirty="0">
                <a:solidFill>
                  <a:prstClr val="black"/>
                </a:solidFill>
                <a:latin typeface="Calibri" panose="020F0502020204030204"/>
              </a:rPr>
              <a:t>-IU </a:t>
            </a:r>
            <a:r>
              <a:rPr lang="fr-FR" sz="1600" b="1" dirty="0" err="1">
                <a:solidFill>
                  <a:prstClr val="black"/>
                </a:solidFill>
                <a:latin typeface="Calibri" panose="020F0502020204030204"/>
              </a:rPr>
              <a:t>analysis</a:t>
            </a:r>
            <a:endParaRPr lang="fr-FR" sz="1600" b="1" dirty="0">
              <a:solidFill>
                <a:prstClr val="black"/>
              </a:solidFill>
              <a:latin typeface="Calibri" panose="020F0502020204030204"/>
            </a:endParaRPr>
          </a:p>
          <a:p>
            <a:pPr marL="322754" indent="-303709" defTabSz="404948"/>
            <a:r>
              <a:rPr lang="fr-FR" sz="1600" b="1" dirty="0">
                <a:solidFill>
                  <a:prstClr val="black"/>
                </a:solidFill>
                <a:latin typeface="Calibri" panose="020F0502020204030204"/>
              </a:rPr>
              <a:t>Togo</a:t>
            </a:r>
          </a:p>
          <a:p>
            <a:pPr marL="322754" indent="-303709" defTabSz="404948"/>
            <a:r>
              <a:rPr lang="fr-FR" sz="1600" b="1" dirty="0">
                <a:solidFill>
                  <a:prstClr val="black"/>
                </a:solidFill>
                <a:latin typeface="Calibri" panose="020F0502020204030204"/>
              </a:rPr>
              <a:t>Rwanda</a:t>
            </a:r>
          </a:p>
          <a:p>
            <a:pPr marL="322754" indent="-303709" defTabSz="404948"/>
            <a:r>
              <a:rPr lang="fr-FR" sz="1600" b="1" dirty="0">
                <a:solidFill>
                  <a:prstClr val="black"/>
                </a:solidFill>
                <a:latin typeface="Calibri" panose="020F0502020204030204"/>
              </a:rPr>
              <a:t>Burkina Faso</a:t>
            </a:r>
          </a:p>
          <a:p>
            <a:pPr marL="322754" indent="-303709" defTabSz="404948"/>
            <a:r>
              <a:rPr lang="fr-FR" sz="1600" b="1" dirty="0">
                <a:solidFill>
                  <a:prstClr val="black"/>
                </a:solidFill>
                <a:latin typeface="Calibri" panose="020F0502020204030204"/>
              </a:rPr>
              <a:t>Ghana</a:t>
            </a:r>
          </a:p>
          <a:p>
            <a:pPr marL="322754" indent="-303709" defTabSz="404948"/>
            <a:r>
              <a:rPr lang="fr-FR" sz="1600" b="1" dirty="0">
                <a:solidFill>
                  <a:prstClr val="black"/>
                </a:solidFill>
                <a:latin typeface="Calibri" panose="020F0502020204030204"/>
              </a:rPr>
              <a:t>Mali</a:t>
            </a:r>
          </a:p>
          <a:p>
            <a:pPr marL="322754" indent="-303709" defTabSz="404948"/>
            <a:r>
              <a:rPr lang="fr-FR" sz="1600" b="1" dirty="0">
                <a:solidFill>
                  <a:prstClr val="black"/>
                </a:solidFill>
                <a:latin typeface="Calibri" panose="020F0502020204030204"/>
              </a:rPr>
              <a:t>Burundi</a:t>
            </a:r>
          </a:p>
          <a:p>
            <a:pPr marL="322754" indent="-303709" defTabSz="404948"/>
            <a:r>
              <a:rPr lang="fr-FR" sz="1600" b="1" dirty="0">
                <a:solidFill>
                  <a:prstClr val="black"/>
                </a:solidFill>
                <a:latin typeface="Calibri" panose="020F0502020204030204"/>
              </a:rPr>
              <a:t>Malawi</a:t>
            </a:r>
          </a:p>
          <a:p>
            <a:pPr marL="322754" indent="-303709" defTabSz="404948"/>
            <a:endParaRPr lang="fr-FR" sz="1451"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F4D99E99-2230-42CA-9F27-A6A0D28C3D30}"/>
              </a:ext>
            </a:extLst>
          </p:cNvPr>
          <p:cNvSpPr txBox="1"/>
          <p:nvPr/>
        </p:nvSpPr>
        <p:spPr>
          <a:xfrm>
            <a:off x="1018904" y="1204745"/>
            <a:ext cx="3106108" cy="827021"/>
          </a:xfrm>
          <a:prstGeom prst="rect">
            <a:avLst/>
          </a:prstGeom>
          <a:noFill/>
        </p:spPr>
        <p:txBody>
          <a:bodyPr wrap="square" rtlCol="0">
            <a:spAutoFit/>
          </a:bodyPr>
          <a:lstStyle/>
          <a:p>
            <a:pPr algn="ctr" defTabSz="727536"/>
            <a:r>
              <a:rPr lang="en-US" sz="2387" dirty="0">
                <a:solidFill>
                  <a:srgbClr val="08204D"/>
                </a:solidFill>
                <a:latin typeface="Poppins" pitchFamily="2" charset="77"/>
                <a:cs typeface="Poppins" pitchFamily="2" charset="77"/>
              </a:rPr>
              <a:t>JAP forms submitted</a:t>
            </a:r>
          </a:p>
          <a:p>
            <a:pPr algn="ctr" defTabSz="727536"/>
            <a:r>
              <a:rPr lang="en-US" sz="2387" dirty="0">
                <a:solidFill>
                  <a:srgbClr val="08204D"/>
                </a:solidFill>
                <a:latin typeface="Poppins" pitchFamily="2" charset="77"/>
                <a:cs typeface="Poppins" pitchFamily="2" charset="77"/>
              </a:rPr>
              <a:t>for 2021 MDA</a:t>
            </a:r>
          </a:p>
        </p:txBody>
      </p:sp>
      <p:sp>
        <p:nvSpPr>
          <p:cNvPr id="7" name="TextBox 6">
            <a:extLst>
              <a:ext uri="{FF2B5EF4-FFF2-40B4-BE49-F238E27FC236}">
                <a16:creationId xmlns:a16="http://schemas.microsoft.com/office/drawing/2014/main" id="{DB3AFE3A-68FA-D942-A32A-1F9099FE99CA}"/>
              </a:ext>
            </a:extLst>
          </p:cNvPr>
          <p:cNvSpPr txBox="1"/>
          <p:nvPr/>
        </p:nvSpPr>
        <p:spPr>
          <a:xfrm>
            <a:off x="1018904" y="188863"/>
            <a:ext cx="3938900" cy="827021"/>
          </a:xfrm>
          <a:prstGeom prst="rect">
            <a:avLst/>
          </a:prstGeom>
          <a:solidFill>
            <a:srgbClr val="FFCCFF"/>
          </a:solidFill>
        </p:spPr>
        <p:txBody>
          <a:bodyPr wrap="none" rtlCol="0">
            <a:spAutoFit/>
          </a:bodyPr>
          <a:lstStyle/>
          <a:p>
            <a:pPr algn="ctr" defTabSz="727536"/>
            <a:r>
              <a:rPr lang="en-US" sz="2387" dirty="0">
                <a:solidFill>
                  <a:srgbClr val="009900"/>
                </a:solidFill>
                <a:latin typeface="Poppins" pitchFamily="2" charset="77"/>
                <a:cs typeface="Poppins" pitchFamily="2" charset="77"/>
              </a:rPr>
              <a:t>Deadline for submitting JAP</a:t>
            </a:r>
          </a:p>
          <a:p>
            <a:pPr algn="ctr" defTabSz="727536"/>
            <a:r>
              <a:rPr lang="en-US" sz="2387" dirty="0">
                <a:solidFill>
                  <a:srgbClr val="009900"/>
                </a:solidFill>
                <a:latin typeface="Poppins" pitchFamily="2" charset="77"/>
                <a:cs typeface="Poppins" pitchFamily="2" charset="77"/>
              </a:rPr>
              <a:t> to ESPEN: 15 July 2020</a:t>
            </a:r>
          </a:p>
        </p:txBody>
      </p:sp>
      <p:pic>
        <p:nvPicPr>
          <p:cNvPr id="8" name="Picture 7">
            <a:extLst>
              <a:ext uri="{FF2B5EF4-FFF2-40B4-BE49-F238E27FC236}">
                <a16:creationId xmlns:a16="http://schemas.microsoft.com/office/drawing/2014/main" id="{6C2DA406-426F-4F61-BCF2-7059E1272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804" y="114097"/>
            <a:ext cx="7234196" cy="6669138"/>
          </a:xfrm>
          <a:prstGeom prst="rect">
            <a:avLst/>
          </a:prstGeom>
        </p:spPr>
      </p:pic>
    </p:spTree>
    <p:extLst>
      <p:ext uri="{BB962C8B-B14F-4D97-AF65-F5344CB8AC3E}">
        <p14:creationId xmlns:p14="http://schemas.microsoft.com/office/powerpoint/2010/main" val="39372002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133" y="674950"/>
            <a:ext cx="10515600" cy="591715"/>
          </a:xfrm>
        </p:spPr>
        <p:txBody>
          <a:bodyPr/>
          <a:lstStyle/>
          <a:p>
            <a:pPr algn="l"/>
            <a:r>
              <a:rPr lang="en-US" dirty="0">
                <a:solidFill>
                  <a:prstClr val="black"/>
                </a:solidFill>
              </a:rPr>
              <a:t>Most common mistakes and inconsistencies in submitted JAP forms</a:t>
            </a:r>
            <a:r>
              <a:rPr lang="en-US" sz="2800" dirty="0">
                <a:solidFill>
                  <a:prstClr val="black"/>
                </a:solidFill>
              </a:rPr>
              <a:t/>
            </a:r>
            <a:br>
              <a:rPr lang="en-US" sz="2800" dirty="0">
                <a:solidFill>
                  <a:prstClr val="black"/>
                </a:solidFill>
              </a:rPr>
            </a:br>
            <a:endParaRPr lang="en-GB" dirty="0"/>
          </a:p>
        </p:txBody>
      </p:sp>
      <p:sp>
        <p:nvSpPr>
          <p:cNvPr id="4" name="Content Placeholder 2">
            <a:extLst>
              <a:ext uri="{FF2B5EF4-FFF2-40B4-BE49-F238E27FC236}">
                <a16:creationId xmlns:a16="http://schemas.microsoft.com/office/drawing/2014/main" id="{2C8E4805-C85B-494F-A8F7-9B067246A86B}"/>
              </a:ext>
            </a:extLst>
          </p:cNvPr>
          <p:cNvSpPr txBox="1">
            <a:spLocks noGrp="1"/>
          </p:cNvSpPr>
          <p:nvPr>
            <p:ph idx="1"/>
          </p:nvPr>
        </p:nvSpPr>
        <p:spPr>
          <a:xfrm>
            <a:off x="1393785" y="1567111"/>
            <a:ext cx="10676296" cy="4925130"/>
          </a:xfrm>
          <a:prstGeom prst="rect">
            <a:avLst/>
          </a:prstGeom>
        </p:spPr>
        <p:txBody>
          <a:bodyPr lIns="30874" tIns="15437" rIns="30874" bIns="15437">
            <a:noAutofit/>
          </a:bodyPr>
          <a:lstStyle>
            <a:lvl1pPr marL="342681" indent="-342681" algn="l" defTabSz="456911" rtl="0" eaLnBrk="1" latinLnBrk="0" hangingPunct="1">
              <a:spcBef>
                <a:spcPct val="20000"/>
              </a:spcBef>
              <a:buFont typeface="Arial"/>
              <a:buChar char="•"/>
              <a:defRPr sz="3200" kern="1200">
                <a:solidFill>
                  <a:schemeClr val="tx1"/>
                </a:solidFill>
                <a:latin typeface="+mn-lt"/>
                <a:ea typeface="+mn-ea"/>
                <a:cs typeface="+mn-cs"/>
              </a:defRPr>
            </a:lvl1pPr>
            <a:lvl2pPr marL="742478" indent="-285570" algn="l" defTabSz="456911" rtl="0" eaLnBrk="1" latinLnBrk="0" hangingPunct="1">
              <a:spcBef>
                <a:spcPct val="20000"/>
              </a:spcBef>
              <a:buFont typeface="Arial"/>
              <a:buChar char="–"/>
              <a:defRPr sz="2800" kern="1200">
                <a:solidFill>
                  <a:schemeClr val="tx1"/>
                </a:solidFill>
                <a:latin typeface="+mn-lt"/>
                <a:ea typeface="+mn-ea"/>
                <a:cs typeface="+mn-cs"/>
              </a:defRPr>
            </a:lvl2pPr>
            <a:lvl3pPr marL="1142273" indent="-228456" algn="l" defTabSz="456911" rtl="0" eaLnBrk="1" latinLnBrk="0" hangingPunct="1">
              <a:spcBef>
                <a:spcPct val="20000"/>
              </a:spcBef>
              <a:buFont typeface="Arial"/>
              <a:buChar char="•"/>
              <a:defRPr sz="2400" kern="1200">
                <a:solidFill>
                  <a:schemeClr val="tx1"/>
                </a:solidFill>
                <a:latin typeface="+mn-lt"/>
                <a:ea typeface="+mn-ea"/>
                <a:cs typeface="+mn-cs"/>
              </a:defRPr>
            </a:lvl3pPr>
            <a:lvl4pPr marL="1599186" indent="-228456" algn="l" defTabSz="456911" rtl="0" eaLnBrk="1" latinLnBrk="0" hangingPunct="1">
              <a:spcBef>
                <a:spcPct val="20000"/>
              </a:spcBef>
              <a:buFont typeface="Arial"/>
              <a:buChar char="–"/>
              <a:defRPr sz="2000" kern="1200">
                <a:solidFill>
                  <a:schemeClr val="tx1"/>
                </a:solidFill>
                <a:latin typeface="+mn-lt"/>
                <a:ea typeface="+mn-ea"/>
                <a:cs typeface="+mn-cs"/>
              </a:defRPr>
            </a:lvl4pPr>
            <a:lvl5pPr marL="2056096" indent="-228456" algn="l" defTabSz="456911" rtl="0" eaLnBrk="1" latinLnBrk="0" hangingPunct="1">
              <a:spcBef>
                <a:spcPct val="20000"/>
              </a:spcBef>
              <a:buFont typeface="Arial"/>
              <a:buChar char="»"/>
              <a:defRPr sz="2000" kern="1200">
                <a:solidFill>
                  <a:schemeClr val="tx1"/>
                </a:solidFill>
                <a:latin typeface="+mn-lt"/>
                <a:ea typeface="+mn-ea"/>
                <a:cs typeface="+mn-cs"/>
              </a:defRPr>
            </a:lvl5pPr>
            <a:lvl6pPr marL="2513007" indent="-228456" algn="l" defTabSz="456911" rtl="0" eaLnBrk="1" latinLnBrk="0" hangingPunct="1">
              <a:spcBef>
                <a:spcPct val="20000"/>
              </a:spcBef>
              <a:buFont typeface="Arial"/>
              <a:buChar char="•"/>
              <a:defRPr sz="2000" kern="1200">
                <a:solidFill>
                  <a:schemeClr val="tx1"/>
                </a:solidFill>
                <a:latin typeface="+mn-lt"/>
                <a:ea typeface="+mn-ea"/>
                <a:cs typeface="+mn-cs"/>
              </a:defRPr>
            </a:lvl6pPr>
            <a:lvl7pPr marL="2969914" indent="-228456" algn="l" defTabSz="456911" rtl="0" eaLnBrk="1" latinLnBrk="0" hangingPunct="1">
              <a:spcBef>
                <a:spcPct val="20000"/>
              </a:spcBef>
              <a:buFont typeface="Arial"/>
              <a:buChar char="•"/>
              <a:defRPr sz="2000" kern="1200">
                <a:solidFill>
                  <a:schemeClr val="tx1"/>
                </a:solidFill>
                <a:latin typeface="+mn-lt"/>
                <a:ea typeface="+mn-ea"/>
                <a:cs typeface="+mn-cs"/>
              </a:defRPr>
            </a:lvl7pPr>
            <a:lvl8pPr marL="3426827" indent="-228456" algn="l" defTabSz="456911" rtl="0" eaLnBrk="1" latinLnBrk="0" hangingPunct="1">
              <a:spcBef>
                <a:spcPct val="20000"/>
              </a:spcBef>
              <a:buFont typeface="Arial"/>
              <a:buChar char="•"/>
              <a:defRPr sz="2000" kern="1200">
                <a:solidFill>
                  <a:schemeClr val="tx1"/>
                </a:solidFill>
                <a:latin typeface="+mn-lt"/>
                <a:ea typeface="+mn-ea"/>
                <a:cs typeface="+mn-cs"/>
              </a:defRPr>
            </a:lvl8pPr>
            <a:lvl9pPr marL="3883735" indent="-228456" algn="l" defTabSz="456911" rtl="0" eaLnBrk="1" latinLnBrk="0" hangingPunct="1">
              <a:spcBef>
                <a:spcPct val="20000"/>
              </a:spcBef>
              <a:buFont typeface="Arial"/>
              <a:buChar char="•"/>
              <a:defRPr sz="2000" kern="1200">
                <a:solidFill>
                  <a:schemeClr val="tx1"/>
                </a:solidFill>
                <a:latin typeface="+mn-lt"/>
                <a:ea typeface="+mn-ea"/>
                <a:cs typeface="+mn-cs"/>
              </a:defRPr>
            </a:lvl9pPr>
          </a:lstStyle>
          <a:p>
            <a:pPr marL="303709" indent="-303709" defTabSz="404948"/>
            <a:r>
              <a:rPr lang="fr-FR" sz="2000" dirty="0">
                <a:solidFill>
                  <a:prstClr val="black"/>
                </a:solidFill>
                <a:latin typeface="Calibri" panose="020F0502020204030204"/>
              </a:rPr>
              <a:t>Medicine </a:t>
            </a:r>
            <a:r>
              <a:rPr lang="fr-FR" sz="2000" dirty="0" err="1">
                <a:solidFill>
                  <a:prstClr val="black"/>
                </a:solidFill>
                <a:latin typeface="Calibri" panose="020F0502020204030204"/>
              </a:rPr>
              <a:t>request</a:t>
            </a:r>
            <a:r>
              <a:rPr lang="fr-FR" sz="2000" dirty="0">
                <a:solidFill>
                  <a:prstClr val="black"/>
                </a:solidFill>
                <a:latin typeface="Calibri" panose="020F0502020204030204"/>
              </a:rPr>
              <a:t> </a:t>
            </a:r>
            <a:r>
              <a:rPr lang="fr-FR" sz="2000" dirty="0" err="1">
                <a:solidFill>
                  <a:prstClr val="black"/>
                </a:solidFill>
                <a:latin typeface="Calibri" panose="020F0502020204030204"/>
              </a:rPr>
              <a:t>form</a:t>
            </a:r>
            <a:r>
              <a:rPr lang="fr-FR" sz="2000" dirty="0">
                <a:solidFill>
                  <a:prstClr val="black"/>
                </a:solidFill>
                <a:latin typeface="Calibri" panose="020F0502020204030204"/>
              </a:rPr>
              <a:t> and </a:t>
            </a:r>
            <a:r>
              <a:rPr lang="fr-FR" sz="2000" dirty="0" err="1">
                <a:solidFill>
                  <a:prstClr val="black"/>
                </a:solidFill>
                <a:latin typeface="Calibri" panose="020F0502020204030204"/>
              </a:rPr>
              <a:t>Treatment</a:t>
            </a:r>
            <a:r>
              <a:rPr lang="fr-FR" sz="2000" dirty="0">
                <a:solidFill>
                  <a:prstClr val="black"/>
                </a:solidFill>
                <a:latin typeface="Calibri" panose="020F0502020204030204"/>
              </a:rPr>
              <a:t> report</a:t>
            </a:r>
          </a:p>
          <a:p>
            <a:pPr marL="685370" lvl="1" indent="-303709" defTabSz="404948"/>
            <a:r>
              <a:rPr lang="fr-FR" sz="2000" dirty="0">
                <a:solidFill>
                  <a:prstClr val="black"/>
                </a:solidFill>
                <a:latin typeface="Calibri" panose="020F0502020204030204"/>
              </a:rPr>
              <a:t>Population figures </a:t>
            </a:r>
            <a:r>
              <a:rPr lang="fr-FR" sz="2000" dirty="0" err="1">
                <a:solidFill>
                  <a:prstClr val="black"/>
                </a:solidFill>
                <a:latin typeface="Calibri" panose="020F0502020204030204"/>
              </a:rPr>
              <a:t>changing</a:t>
            </a:r>
            <a:r>
              <a:rPr lang="fr-FR" sz="2000" dirty="0">
                <a:solidFill>
                  <a:prstClr val="black"/>
                </a:solidFill>
                <a:latin typeface="Calibri" panose="020F0502020204030204"/>
              </a:rPr>
              <a:t> in an </a:t>
            </a:r>
            <a:r>
              <a:rPr lang="fr-FR" sz="2000" dirty="0" err="1">
                <a:solidFill>
                  <a:prstClr val="black"/>
                </a:solidFill>
                <a:latin typeface="Calibri" panose="020F0502020204030204"/>
              </a:rPr>
              <a:t>inappropriate</a:t>
            </a:r>
            <a:r>
              <a:rPr lang="fr-FR" sz="2000" dirty="0">
                <a:solidFill>
                  <a:prstClr val="black"/>
                </a:solidFill>
                <a:latin typeface="Calibri" panose="020F0502020204030204"/>
              </a:rPr>
              <a:t> </a:t>
            </a:r>
            <a:r>
              <a:rPr lang="fr-FR" sz="2000" dirty="0" err="1">
                <a:solidFill>
                  <a:prstClr val="black"/>
                </a:solidFill>
                <a:latin typeface="Calibri" panose="020F0502020204030204"/>
              </a:rPr>
              <a:t>manner</a:t>
            </a:r>
            <a:endParaRPr lang="fr-FR" sz="2000" dirty="0">
              <a:solidFill>
                <a:prstClr val="black"/>
              </a:solidFill>
              <a:latin typeface="Calibri" panose="020F0502020204030204"/>
            </a:endParaRPr>
          </a:p>
          <a:p>
            <a:pPr marL="685370" lvl="1" indent="-303709" defTabSz="404948"/>
            <a:r>
              <a:rPr lang="fr-FR" sz="2000" dirty="0" err="1">
                <a:solidFill>
                  <a:srgbClr val="0070C0"/>
                </a:solidFill>
                <a:latin typeface="Calibri" panose="020F0502020204030204"/>
              </a:rPr>
              <a:t>Endemicity</a:t>
            </a:r>
            <a:r>
              <a:rPr lang="fr-FR" sz="2000" dirty="0">
                <a:solidFill>
                  <a:srgbClr val="0070C0"/>
                </a:solidFill>
                <a:latin typeface="Calibri" panose="020F0502020204030204"/>
              </a:rPr>
              <a:t> </a:t>
            </a:r>
            <a:r>
              <a:rPr lang="fr-FR" sz="2000" dirty="0" err="1">
                <a:solidFill>
                  <a:srgbClr val="0070C0"/>
                </a:solidFill>
                <a:latin typeface="Calibri" panose="020F0502020204030204"/>
              </a:rPr>
              <a:t>status</a:t>
            </a:r>
            <a:r>
              <a:rPr lang="fr-FR" sz="2000" dirty="0">
                <a:solidFill>
                  <a:srgbClr val="0070C0"/>
                </a:solidFill>
                <a:latin typeface="Calibri" panose="020F0502020204030204"/>
              </a:rPr>
              <a:t> </a:t>
            </a:r>
            <a:r>
              <a:rPr lang="fr-FR" sz="2000" dirty="0" err="1">
                <a:solidFill>
                  <a:srgbClr val="0070C0"/>
                </a:solidFill>
                <a:latin typeface="Calibri" panose="020F0502020204030204"/>
              </a:rPr>
              <a:t>changing</a:t>
            </a:r>
            <a:r>
              <a:rPr lang="fr-FR" sz="2000" dirty="0">
                <a:solidFill>
                  <a:srgbClr val="0070C0"/>
                </a:solidFill>
                <a:latin typeface="Calibri" panose="020F0502020204030204"/>
              </a:rPr>
              <a:t> </a:t>
            </a:r>
            <a:r>
              <a:rPr lang="fr-FR" sz="2000" dirty="0" err="1">
                <a:solidFill>
                  <a:srgbClr val="0070C0"/>
                </a:solidFill>
                <a:latin typeface="Calibri" panose="020F0502020204030204"/>
              </a:rPr>
              <a:t>without</a:t>
            </a:r>
            <a:r>
              <a:rPr lang="fr-FR" sz="2000" dirty="0">
                <a:solidFill>
                  <a:srgbClr val="0070C0"/>
                </a:solidFill>
                <a:latin typeface="Calibri" panose="020F0502020204030204"/>
              </a:rPr>
              <a:t> </a:t>
            </a:r>
            <a:r>
              <a:rPr lang="fr-FR" sz="2000" dirty="0" err="1">
                <a:solidFill>
                  <a:srgbClr val="0070C0"/>
                </a:solidFill>
                <a:latin typeface="Calibri" panose="020F0502020204030204"/>
              </a:rPr>
              <a:t>supporting</a:t>
            </a:r>
            <a:r>
              <a:rPr lang="fr-FR" sz="2000" dirty="0">
                <a:solidFill>
                  <a:srgbClr val="0070C0"/>
                </a:solidFill>
                <a:latin typeface="Calibri" panose="020F0502020204030204"/>
              </a:rPr>
              <a:t> new </a:t>
            </a:r>
            <a:r>
              <a:rPr lang="fr-FR" sz="2000" dirty="0" err="1">
                <a:solidFill>
                  <a:srgbClr val="0070C0"/>
                </a:solidFill>
                <a:latin typeface="Calibri" panose="020F0502020204030204"/>
              </a:rPr>
              <a:t>prevalence</a:t>
            </a:r>
            <a:r>
              <a:rPr lang="fr-FR" sz="2000" dirty="0">
                <a:solidFill>
                  <a:srgbClr val="0070C0"/>
                </a:solidFill>
                <a:latin typeface="Calibri" panose="020F0502020204030204"/>
              </a:rPr>
              <a:t> data</a:t>
            </a:r>
          </a:p>
          <a:p>
            <a:pPr marL="685370" lvl="1" indent="-303709" defTabSz="404948"/>
            <a:r>
              <a:rPr lang="fr-FR" sz="2000" dirty="0" err="1">
                <a:solidFill>
                  <a:srgbClr val="0070C0"/>
                </a:solidFill>
                <a:latin typeface="Calibri" panose="020F0502020204030204"/>
              </a:rPr>
              <a:t>Treatment</a:t>
            </a:r>
            <a:r>
              <a:rPr lang="fr-FR" sz="2000" dirty="0">
                <a:solidFill>
                  <a:srgbClr val="0070C0"/>
                </a:solidFill>
                <a:latin typeface="Calibri" panose="020F0502020204030204"/>
              </a:rPr>
              <a:t> </a:t>
            </a:r>
            <a:r>
              <a:rPr lang="fr-FR" sz="2000" dirty="0" err="1">
                <a:solidFill>
                  <a:srgbClr val="0070C0"/>
                </a:solidFill>
                <a:latin typeface="Calibri" panose="020F0502020204030204"/>
              </a:rPr>
              <a:t>frequency</a:t>
            </a:r>
            <a:r>
              <a:rPr lang="fr-FR" sz="2000" dirty="0">
                <a:solidFill>
                  <a:srgbClr val="0070C0"/>
                </a:solidFill>
                <a:latin typeface="Calibri" panose="020F0502020204030204"/>
              </a:rPr>
              <a:t> </a:t>
            </a:r>
            <a:r>
              <a:rPr lang="fr-FR" sz="2000" dirty="0" err="1">
                <a:solidFill>
                  <a:srgbClr val="0070C0"/>
                </a:solidFill>
                <a:latin typeface="Calibri" panose="020F0502020204030204"/>
              </a:rPr>
              <a:t>dependent</a:t>
            </a:r>
            <a:r>
              <a:rPr lang="fr-FR" sz="2000" dirty="0">
                <a:solidFill>
                  <a:srgbClr val="0070C0"/>
                </a:solidFill>
                <a:latin typeface="Calibri" panose="020F0502020204030204"/>
              </a:rPr>
              <a:t> on </a:t>
            </a:r>
            <a:r>
              <a:rPr lang="fr-FR" sz="2000" dirty="0" err="1">
                <a:solidFill>
                  <a:srgbClr val="0070C0"/>
                </a:solidFill>
                <a:latin typeface="Calibri" panose="020F0502020204030204"/>
              </a:rPr>
              <a:t>prevalence</a:t>
            </a:r>
            <a:r>
              <a:rPr lang="fr-FR" sz="2000" dirty="0">
                <a:solidFill>
                  <a:srgbClr val="0070C0"/>
                </a:solidFill>
                <a:latin typeface="Calibri" panose="020F0502020204030204"/>
              </a:rPr>
              <a:t> </a:t>
            </a:r>
            <a:r>
              <a:rPr lang="fr-FR" sz="2000" dirty="0" err="1">
                <a:solidFill>
                  <a:srgbClr val="0070C0"/>
                </a:solidFill>
                <a:latin typeface="Calibri" panose="020F0502020204030204"/>
              </a:rPr>
              <a:t>level</a:t>
            </a:r>
            <a:r>
              <a:rPr lang="fr-FR" sz="2000" dirty="0">
                <a:solidFill>
                  <a:srgbClr val="0070C0"/>
                </a:solidFill>
                <a:latin typeface="Calibri" panose="020F0502020204030204"/>
              </a:rPr>
              <a:t> (for SCH)</a:t>
            </a:r>
          </a:p>
          <a:p>
            <a:pPr marL="685370" lvl="1" indent="-303709" defTabSz="404948"/>
            <a:r>
              <a:rPr lang="fr-FR" sz="2000" dirty="0">
                <a:solidFill>
                  <a:srgbClr val="0070C0"/>
                </a:solidFill>
                <a:latin typeface="Calibri" panose="020F0502020204030204"/>
              </a:rPr>
              <a:t>Target population of SAC </a:t>
            </a:r>
            <a:r>
              <a:rPr lang="fr-FR" sz="2000" dirty="0" err="1">
                <a:solidFill>
                  <a:srgbClr val="0070C0"/>
                </a:solidFill>
                <a:latin typeface="Calibri" panose="020F0502020204030204"/>
              </a:rPr>
              <a:t>greater</a:t>
            </a:r>
            <a:r>
              <a:rPr lang="fr-FR" sz="2000" dirty="0">
                <a:solidFill>
                  <a:srgbClr val="0070C0"/>
                </a:solidFill>
                <a:latin typeface="Calibri" panose="020F0502020204030204"/>
              </a:rPr>
              <a:t> </a:t>
            </a:r>
            <a:r>
              <a:rPr lang="fr-FR" sz="2000" dirty="0" err="1">
                <a:solidFill>
                  <a:srgbClr val="0070C0"/>
                </a:solidFill>
                <a:latin typeface="Calibri" panose="020F0502020204030204"/>
              </a:rPr>
              <a:t>than</a:t>
            </a:r>
            <a:r>
              <a:rPr lang="fr-FR" sz="2000" dirty="0">
                <a:solidFill>
                  <a:srgbClr val="0070C0"/>
                </a:solidFill>
                <a:latin typeface="Calibri" panose="020F0502020204030204"/>
              </a:rPr>
              <a:t> total SAC</a:t>
            </a:r>
          </a:p>
          <a:p>
            <a:pPr marL="685370" lvl="1" indent="-303709" defTabSz="404948"/>
            <a:r>
              <a:rPr lang="fr-FR" sz="2000" dirty="0" err="1">
                <a:solidFill>
                  <a:prstClr val="black"/>
                </a:solidFill>
                <a:latin typeface="Calibri" panose="020F0502020204030204"/>
              </a:rPr>
              <a:t>Oncho</a:t>
            </a:r>
            <a:r>
              <a:rPr lang="fr-FR" sz="2000" dirty="0">
                <a:solidFill>
                  <a:prstClr val="black"/>
                </a:solidFill>
                <a:latin typeface="Calibri" panose="020F0502020204030204"/>
              </a:rPr>
              <a:t> or </a:t>
            </a:r>
            <a:r>
              <a:rPr lang="fr-FR" sz="2000" dirty="0" err="1">
                <a:solidFill>
                  <a:prstClr val="black"/>
                </a:solidFill>
                <a:latin typeface="Calibri" panose="020F0502020204030204"/>
              </a:rPr>
              <a:t>Schisto</a:t>
            </a:r>
            <a:r>
              <a:rPr lang="fr-FR" sz="2000" dirty="0">
                <a:solidFill>
                  <a:prstClr val="black"/>
                </a:solidFill>
                <a:latin typeface="Calibri" panose="020F0502020204030204"/>
              </a:rPr>
              <a:t> </a:t>
            </a:r>
            <a:r>
              <a:rPr lang="fr-FR" sz="2000" dirty="0" err="1">
                <a:solidFill>
                  <a:prstClr val="black"/>
                </a:solidFill>
                <a:latin typeface="Calibri" panose="020F0502020204030204"/>
              </a:rPr>
              <a:t>being</a:t>
            </a:r>
            <a:r>
              <a:rPr lang="fr-FR" sz="2000" dirty="0">
                <a:solidFill>
                  <a:prstClr val="black"/>
                </a:solidFill>
                <a:latin typeface="Calibri" panose="020F0502020204030204"/>
              </a:rPr>
              <a:t> focal </a:t>
            </a:r>
            <a:r>
              <a:rPr lang="fr-FR" sz="2000" dirty="0" err="1">
                <a:solidFill>
                  <a:prstClr val="black"/>
                </a:solidFill>
                <a:latin typeface="Calibri" panose="020F0502020204030204"/>
              </a:rPr>
              <a:t>within</a:t>
            </a:r>
            <a:r>
              <a:rPr lang="fr-FR" sz="2000" dirty="0">
                <a:solidFill>
                  <a:prstClr val="black"/>
                </a:solidFill>
                <a:latin typeface="Calibri" panose="020F0502020204030204"/>
              </a:rPr>
              <a:t> the district, but not </a:t>
            </a:r>
            <a:r>
              <a:rPr lang="fr-FR" sz="2000" dirty="0" err="1">
                <a:solidFill>
                  <a:prstClr val="black"/>
                </a:solidFill>
                <a:latin typeface="Calibri" panose="020F0502020204030204"/>
              </a:rPr>
              <a:t>reported</a:t>
            </a:r>
            <a:r>
              <a:rPr lang="fr-FR" sz="2000" dirty="0">
                <a:solidFill>
                  <a:prstClr val="black"/>
                </a:solidFill>
                <a:latin typeface="Calibri" panose="020F0502020204030204"/>
              </a:rPr>
              <a:t> as </a:t>
            </a:r>
            <a:r>
              <a:rPr lang="fr-FR" sz="2000" dirty="0" err="1">
                <a:solidFill>
                  <a:prstClr val="black"/>
                </a:solidFill>
                <a:latin typeface="Calibri" panose="020F0502020204030204"/>
              </a:rPr>
              <a:t>such</a:t>
            </a:r>
            <a:r>
              <a:rPr lang="fr-FR" sz="2000" dirty="0">
                <a:solidFill>
                  <a:prstClr val="black"/>
                </a:solidFill>
                <a:latin typeface="Calibri" panose="020F0502020204030204"/>
              </a:rPr>
              <a:t> for certain </a:t>
            </a:r>
            <a:r>
              <a:rPr lang="fr-FR" sz="2000" dirty="0" err="1">
                <a:solidFill>
                  <a:prstClr val="black"/>
                </a:solidFill>
                <a:latin typeface="Calibri" panose="020F0502020204030204"/>
              </a:rPr>
              <a:t>years</a:t>
            </a:r>
            <a:endParaRPr lang="fr-FR" sz="2000" dirty="0">
              <a:solidFill>
                <a:prstClr val="black"/>
              </a:solidFill>
              <a:latin typeface="Calibri" panose="020F0502020204030204"/>
            </a:endParaRPr>
          </a:p>
          <a:p>
            <a:pPr marL="685370" lvl="1" indent="-303709" defTabSz="404948"/>
            <a:r>
              <a:rPr lang="fr-FR" sz="2000" dirty="0">
                <a:solidFill>
                  <a:prstClr val="black"/>
                </a:solidFill>
                <a:latin typeface="Calibri" panose="020F0502020204030204"/>
              </a:rPr>
              <a:t>Medicine for </a:t>
            </a:r>
            <a:r>
              <a:rPr lang="fr-FR" sz="2000" dirty="0" err="1">
                <a:solidFill>
                  <a:prstClr val="black"/>
                </a:solidFill>
                <a:latin typeface="Calibri" panose="020F0502020204030204"/>
              </a:rPr>
              <a:t>treatment</a:t>
            </a:r>
            <a:r>
              <a:rPr lang="fr-FR" sz="2000" dirty="0">
                <a:solidFill>
                  <a:prstClr val="black"/>
                </a:solidFill>
                <a:latin typeface="Calibri" panose="020F0502020204030204"/>
              </a:rPr>
              <a:t> of STH not </a:t>
            </a:r>
            <a:r>
              <a:rPr lang="fr-FR" sz="2000" dirty="0" err="1">
                <a:solidFill>
                  <a:prstClr val="black"/>
                </a:solidFill>
                <a:latin typeface="Calibri" panose="020F0502020204030204"/>
              </a:rPr>
              <a:t>selected</a:t>
            </a:r>
            <a:r>
              <a:rPr lang="fr-FR" sz="2000" dirty="0">
                <a:solidFill>
                  <a:prstClr val="black"/>
                </a:solidFill>
                <a:latin typeface="Calibri" panose="020F0502020204030204"/>
              </a:rPr>
              <a:t>, </a:t>
            </a:r>
            <a:r>
              <a:rPr lang="fr-FR" sz="2000" dirty="0" err="1">
                <a:solidFill>
                  <a:prstClr val="black"/>
                </a:solidFill>
                <a:latin typeface="Calibri" panose="020F0502020204030204"/>
              </a:rPr>
              <a:t>hence</a:t>
            </a:r>
            <a:r>
              <a:rPr lang="fr-FR" sz="2000" dirty="0">
                <a:solidFill>
                  <a:prstClr val="black"/>
                </a:solidFill>
                <a:latin typeface="Calibri" panose="020F0502020204030204"/>
              </a:rPr>
              <a:t> </a:t>
            </a:r>
            <a:r>
              <a:rPr lang="fr-FR" sz="2000" dirty="0" err="1">
                <a:solidFill>
                  <a:prstClr val="black"/>
                </a:solidFill>
                <a:latin typeface="Calibri" panose="020F0502020204030204"/>
              </a:rPr>
              <a:t>number</a:t>
            </a:r>
            <a:r>
              <a:rPr lang="fr-FR" sz="2000" dirty="0">
                <a:solidFill>
                  <a:prstClr val="black"/>
                </a:solidFill>
                <a:latin typeface="Calibri" panose="020F0502020204030204"/>
              </a:rPr>
              <a:t> of </a:t>
            </a:r>
            <a:r>
              <a:rPr lang="fr-FR" sz="2000" dirty="0" err="1">
                <a:solidFill>
                  <a:prstClr val="black"/>
                </a:solidFill>
                <a:latin typeface="Calibri" panose="020F0502020204030204"/>
              </a:rPr>
              <a:t>tablets</a:t>
            </a:r>
            <a:r>
              <a:rPr lang="fr-FR" sz="2000" dirty="0">
                <a:solidFill>
                  <a:prstClr val="black"/>
                </a:solidFill>
                <a:latin typeface="Calibri" panose="020F0502020204030204"/>
              </a:rPr>
              <a:t> for STH not </a:t>
            </a:r>
            <a:r>
              <a:rPr lang="fr-FR" sz="2000" dirty="0" err="1">
                <a:solidFill>
                  <a:prstClr val="black"/>
                </a:solidFill>
                <a:latin typeface="Calibri" panose="020F0502020204030204"/>
              </a:rPr>
              <a:t>computed</a:t>
            </a:r>
            <a:endParaRPr lang="fr-FR" sz="2000" dirty="0">
              <a:solidFill>
                <a:prstClr val="black"/>
              </a:solidFill>
              <a:latin typeface="Calibri" panose="020F0502020204030204"/>
            </a:endParaRPr>
          </a:p>
          <a:p>
            <a:pPr marL="303709" indent="-303709" defTabSz="404948"/>
            <a:r>
              <a:rPr lang="fr-FR" sz="2000" dirty="0" err="1">
                <a:solidFill>
                  <a:prstClr val="black"/>
                </a:solidFill>
                <a:latin typeface="Calibri" panose="020F0502020204030204"/>
              </a:rPr>
              <a:t>Epidemiological</a:t>
            </a:r>
            <a:r>
              <a:rPr lang="fr-FR" sz="2000" dirty="0">
                <a:solidFill>
                  <a:prstClr val="black"/>
                </a:solidFill>
                <a:latin typeface="Calibri" panose="020F0502020204030204"/>
              </a:rPr>
              <a:t> </a:t>
            </a:r>
            <a:r>
              <a:rPr lang="fr-FR" sz="2000" dirty="0" err="1">
                <a:solidFill>
                  <a:prstClr val="black"/>
                </a:solidFill>
                <a:latin typeface="Calibri" panose="020F0502020204030204"/>
              </a:rPr>
              <a:t>reporting</a:t>
            </a:r>
            <a:r>
              <a:rPr lang="fr-FR" sz="2000" dirty="0">
                <a:solidFill>
                  <a:prstClr val="black"/>
                </a:solidFill>
                <a:latin typeface="Calibri" panose="020F0502020204030204"/>
              </a:rPr>
              <a:t> </a:t>
            </a:r>
            <a:r>
              <a:rPr lang="fr-FR" sz="2000" dirty="0" err="1">
                <a:solidFill>
                  <a:prstClr val="black"/>
                </a:solidFill>
                <a:latin typeface="Calibri" panose="020F0502020204030204"/>
              </a:rPr>
              <a:t>form</a:t>
            </a:r>
            <a:endParaRPr lang="fr-FR" sz="2000" dirty="0">
              <a:solidFill>
                <a:prstClr val="black"/>
              </a:solidFill>
              <a:latin typeface="Calibri" panose="020F0502020204030204"/>
            </a:endParaRPr>
          </a:p>
          <a:p>
            <a:pPr marL="685370" lvl="1" indent="-303709" defTabSz="404948"/>
            <a:r>
              <a:rPr lang="fr-FR" sz="2000" dirty="0">
                <a:solidFill>
                  <a:srgbClr val="0070C0"/>
                </a:solidFill>
                <a:latin typeface="Calibri" panose="020F0502020204030204"/>
              </a:rPr>
              <a:t>Geographic </a:t>
            </a:r>
            <a:r>
              <a:rPr lang="fr-FR" sz="2000" dirty="0" err="1">
                <a:solidFill>
                  <a:srgbClr val="0070C0"/>
                </a:solidFill>
                <a:latin typeface="Calibri" panose="020F0502020204030204"/>
              </a:rPr>
              <a:t>coordinates</a:t>
            </a:r>
            <a:r>
              <a:rPr lang="fr-FR" sz="2000" dirty="0">
                <a:solidFill>
                  <a:srgbClr val="0070C0"/>
                </a:solidFill>
                <a:latin typeface="Calibri" panose="020F0502020204030204"/>
              </a:rPr>
              <a:t> of </a:t>
            </a:r>
            <a:r>
              <a:rPr lang="fr-FR" sz="2000" dirty="0" err="1">
                <a:solidFill>
                  <a:srgbClr val="0070C0"/>
                </a:solidFill>
                <a:latin typeface="Calibri" panose="020F0502020204030204"/>
              </a:rPr>
              <a:t>survey</a:t>
            </a:r>
            <a:r>
              <a:rPr lang="fr-FR" sz="2000" dirty="0">
                <a:solidFill>
                  <a:srgbClr val="0070C0"/>
                </a:solidFill>
                <a:latin typeface="Calibri" panose="020F0502020204030204"/>
              </a:rPr>
              <a:t> sites not </a:t>
            </a:r>
            <a:r>
              <a:rPr lang="fr-FR" sz="2000" dirty="0" err="1">
                <a:solidFill>
                  <a:srgbClr val="0070C0"/>
                </a:solidFill>
                <a:latin typeface="Calibri" panose="020F0502020204030204"/>
              </a:rPr>
              <a:t>reported</a:t>
            </a:r>
            <a:r>
              <a:rPr lang="fr-FR" sz="2000" dirty="0">
                <a:solidFill>
                  <a:srgbClr val="0070C0"/>
                </a:solidFill>
                <a:latin typeface="Calibri" panose="020F0502020204030204"/>
              </a:rPr>
              <a:t>, or </a:t>
            </a:r>
            <a:r>
              <a:rPr lang="fr-FR" sz="2000" dirty="0" err="1">
                <a:solidFill>
                  <a:srgbClr val="0070C0"/>
                </a:solidFill>
                <a:latin typeface="Calibri" panose="020F0502020204030204"/>
              </a:rPr>
              <a:t>reported</a:t>
            </a:r>
            <a:r>
              <a:rPr lang="fr-FR" sz="2000" dirty="0">
                <a:solidFill>
                  <a:srgbClr val="0070C0"/>
                </a:solidFill>
                <a:latin typeface="Calibri" panose="020F0502020204030204"/>
              </a:rPr>
              <a:t> in a </a:t>
            </a:r>
            <a:r>
              <a:rPr lang="fr-FR" sz="2000" dirty="0" err="1">
                <a:solidFill>
                  <a:srgbClr val="0070C0"/>
                </a:solidFill>
                <a:latin typeface="Calibri" panose="020F0502020204030204"/>
              </a:rPr>
              <a:t>wrong</a:t>
            </a:r>
            <a:r>
              <a:rPr lang="fr-FR" sz="2000" dirty="0">
                <a:solidFill>
                  <a:srgbClr val="0070C0"/>
                </a:solidFill>
                <a:latin typeface="Calibri" panose="020F0502020204030204"/>
              </a:rPr>
              <a:t> format</a:t>
            </a:r>
          </a:p>
          <a:p>
            <a:pPr marL="685370" lvl="1" indent="-303709" defTabSz="404948"/>
            <a:r>
              <a:rPr lang="fr-FR" sz="2000" dirty="0">
                <a:solidFill>
                  <a:srgbClr val="0070C0"/>
                </a:solidFill>
                <a:latin typeface="Calibri" panose="020F0502020204030204"/>
              </a:rPr>
              <a:t>Type of </a:t>
            </a:r>
            <a:r>
              <a:rPr lang="fr-FR" sz="2000" dirty="0" err="1">
                <a:solidFill>
                  <a:srgbClr val="0070C0"/>
                </a:solidFill>
                <a:latin typeface="Calibri" panose="020F0502020204030204"/>
              </a:rPr>
              <a:t>survey</a:t>
            </a:r>
            <a:r>
              <a:rPr lang="fr-FR" sz="2000" dirty="0">
                <a:solidFill>
                  <a:srgbClr val="0070C0"/>
                </a:solidFill>
                <a:latin typeface="Calibri" panose="020F0502020204030204"/>
              </a:rPr>
              <a:t> not </a:t>
            </a:r>
            <a:r>
              <a:rPr lang="fr-FR" sz="2000" dirty="0" err="1">
                <a:solidFill>
                  <a:srgbClr val="0070C0"/>
                </a:solidFill>
                <a:latin typeface="Calibri" panose="020F0502020204030204"/>
              </a:rPr>
              <a:t>specified</a:t>
            </a:r>
            <a:r>
              <a:rPr lang="fr-FR" sz="2000" dirty="0">
                <a:solidFill>
                  <a:srgbClr val="0070C0"/>
                </a:solidFill>
                <a:latin typeface="Calibri" panose="020F0502020204030204"/>
              </a:rPr>
              <a:t> (Mapping, </a:t>
            </a:r>
            <a:r>
              <a:rPr lang="fr-FR" sz="2000" dirty="0" err="1">
                <a:solidFill>
                  <a:srgbClr val="0070C0"/>
                </a:solidFill>
                <a:latin typeface="Calibri" panose="020F0502020204030204"/>
              </a:rPr>
              <a:t>sentinel</a:t>
            </a:r>
            <a:r>
              <a:rPr lang="fr-FR" sz="2000" dirty="0">
                <a:solidFill>
                  <a:srgbClr val="0070C0"/>
                </a:solidFill>
                <a:latin typeface="Calibri" panose="020F0502020204030204"/>
              </a:rPr>
              <a:t> site, TAS,…)</a:t>
            </a:r>
          </a:p>
          <a:p>
            <a:pPr marL="685370" lvl="1" indent="-303709" defTabSz="404948"/>
            <a:r>
              <a:rPr lang="fr-FR" sz="2000" dirty="0" err="1">
                <a:solidFill>
                  <a:prstClr val="black"/>
                </a:solidFill>
                <a:latin typeface="Calibri" panose="020F0502020204030204"/>
              </a:rPr>
              <a:t>Year</a:t>
            </a:r>
            <a:r>
              <a:rPr lang="fr-FR" sz="2000" dirty="0">
                <a:solidFill>
                  <a:prstClr val="black"/>
                </a:solidFill>
                <a:latin typeface="Calibri" panose="020F0502020204030204"/>
              </a:rPr>
              <a:t> of </a:t>
            </a:r>
            <a:r>
              <a:rPr lang="fr-FR" sz="2000" dirty="0" err="1">
                <a:solidFill>
                  <a:prstClr val="black"/>
                </a:solidFill>
                <a:latin typeface="Calibri" panose="020F0502020204030204"/>
              </a:rPr>
              <a:t>survey</a:t>
            </a:r>
            <a:r>
              <a:rPr lang="fr-FR" sz="2000" dirty="0">
                <a:solidFill>
                  <a:prstClr val="black"/>
                </a:solidFill>
                <a:latin typeface="Calibri" panose="020F0502020204030204"/>
              </a:rPr>
              <a:t> not </a:t>
            </a:r>
            <a:r>
              <a:rPr lang="fr-FR" sz="2000" dirty="0" err="1">
                <a:solidFill>
                  <a:prstClr val="black"/>
                </a:solidFill>
                <a:latin typeface="Calibri" panose="020F0502020204030204"/>
              </a:rPr>
              <a:t>reported</a:t>
            </a:r>
            <a:endParaRPr lang="fr-FR" sz="2000" dirty="0">
              <a:solidFill>
                <a:prstClr val="black"/>
              </a:solidFill>
              <a:latin typeface="Calibri" panose="020F0502020204030204"/>
            </a:endParaRPr>
          </a:p>
        </p:txBody>
      </p:sp>
    </p:spTree>
    <p:extLst>
      <p:ext uri="{BB962C8B-B14F-4D97-AF65-F5344CB8AC3E}">
        <p14:creationId xmlns:p14="http://schemas.microsoft.com/office/powerpoint/2010/main" val="2697878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EB3FE4-824E-40D3-8615-06A199BA412F}"/>
              </a:ext>
            </a:extLst>
          </p:cNvPr>
          <p:cNvSpPr>
            <a:spLocks noGrp="1"/>
          </p:cNvSpPr>
          <p:nvPr>
            <p:ph idx="1"/>
          </p:nvPr>
        </p:nvSpPr>
        <p:spPr>
          <a:xfrm>
            <a:off x="1671390" y="1201299"/>
            <a:ext cx="9035430" cy="4611835"/>
          </a:xfrm>
        </p:spPr>
        <p:txBody>
          <a:bodyPr/>
          <a:lstStyle/>
          <a:p>
            <a:r>
              <a:rPr lang="en-GB" dirty="0"/>
              <a:t>Vector control and veterinary public health </a:t>
            </a:r>
          </a:p>
          <a:p>
            <a:pPr lvl="1"/>
            <a:r>
              <a:rPr lang="en-GB" dirty="0"/>
              <a:t>In areas with no community transmission of COVID-19, activities should continue with precautions (physical distancing, hand hygiene, respiratory etiquette) </a:t>
            </a:r>
          </a:p>
          <a:p>
            <a:pPr lvl="1"/>
            <a:r>
              <a:rPr lang="en-GB" dirty="0"/>
              <a:t>In areas with community transmission of COVID-19, only essential activities should continue:</a:t>
            </a:r>
          </a:p>
          <a:p>
            <a:pPr lvl="2"/>
            <a:r>
              <a:rPr lang="en-GB" dirty="0"/>
              <a:t> Source reduction of vector breeding sites in and around houses</a:t>
            </a:r>
          </a:p>
          <a:p>
            <a:pPr lvl="2"/>
            <a:r>
              <a:rPr lang="en-GB" dirty="0"/>
              <a:t>Mass animal vaccination campaigns and euthanasia or rabid animals</a:t>
            </a:r>
          </a:p>
          <a:p>
            <a:r>
              <a:rPr lang="en-US" dirty="0"/>
              <a:t>Community-based WASH</a:t>
            </a:r>
          </a:p>
          <a:p>
            <a:pPr lvl="1"/>
            <a:r>
              <a:rPr lang="en-US" dirty="0"/>
              <a:t>Activities should continue</a:t>
            </a:r>
          </a:p>
          <a:p>
            <a:r>
              <a:rPr lang="en-US" dirty="0"/>
              <a:t>Individual case-management</a:t>
            </a:r>
          </a:p>
          <a:p>
            <a:pPr lvl="2"/>
            <a:r>
              <a:rPr lang="en-US" dirty="0"/>
              <a:t>Dealt with in a separate guidance on essential health services</a:t>
            </a:r>
          </a:p>
          <a:p>
            <a:pPr lvl="1"/>
            <a:endParaRPr lang="en-US" dirty="0"/>
          </a:p>
          <a:p>
            <a:pPr lvl="1"/>
            <a:endParaRPr lang="en-US" dirty="0"/>
          </a:p>
          <a:p>
            <a:endParaRPr lang="en-GB" dirty="0"/>
          </a:p>
        </p:txBody>
      </p:sp>
      <p:sp>
        <p:nvSpPr>
          <p:cNvPr id="4" name="Title 1">
            <a:extLst>
              <a:ext uri="{FF2B5EF4-FFF2-40B4-BE49-F238E27FC236}">
                <a16:creationId xmlns:a16="http://schemas.microsoft.com/office/drawing/2014/main" id="{95FE9693-5A5B-44E9-B6CE-E63B2CFC6441}"/>
              </a:ext>
            </a:extLst>
          </p:cNvPr>
          <p:cNvSpPr>
            <a:spLocks noGrp="1"/>
          </p:cNvSpPr>
          <p:nvPr>
            <p:ph type="title"/>
          </p:nvPr>
        </p:nvSpPr>
        <p:spPr>
          <a:xfrm>
            <a:off x="1246589" y="-36971"/>
            <a:ext cx="9698822" cy="1238270"/>
          </a:xfrm>
        </p:spPr>
        <p:txBody>
          <a:bodyPr/>
          <a:lstStyle/>
          <a:p>
            <a:r>
              <a:rPr lang="en-US" sz="3265" dirty="0"/>
              <a:t>Guidance on NTD community-based interventions in the context of COVID-19</a:t>
            </a:r>
            <a:endParaRPr lang="en-GB" sz="3265" dirty="0"/>
          </a:p>
        </p:txBody>
      </p:sp>
    </p:spTree>
    <p:extLst>
      <p:ext uri="{BB962C8B-B14F-4D97-AF65-F5344CB8AC3E}">
        <p14:creationId xmlns:p14="http://schemas.microsoft.com/office/powerpoint/2010/main" val="1973135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45590" y="826215"/>
            <a:ext cx="11011989" cy="5042966"/>
          </a:xfrm>
          <a:prstGeom prst="rect">
            <a:avLst/>
          </a:prstGeom>
          <a:noFill/>
        </p:spPr>
        <p:txBody>
          <a:bodyPr vert="horz" lIns="91438" tIns="45719" rIns="91438" bIns="45719" rtlCol="0">
            <a:noAutofit/>
          </a:bodyPr>
          <a:lstStyle>
            <a:lvl1pPr marL="171446" indent="-171446" algn="l" defTabSz="457189" rtl="0" eaLnBrk="1" latinLnBrk="0" hangingPunct="1">
              <a:lnSpc>
                <a:spcPct val="150000"/>
              </a:lnSpc>
              <a:spcBef>
                <a:spcPct val="20000"/>
              </a:spcBef>
              <a:buFontTx/>
              <a:buBlip>
                <a:blip r:embed="rId2"/>
              </a:buBlip>
              <a:defRPr sz="3200" kern="1200">
                <a:solidFill>
                  <a:schemeClr val="tx1"/>
                </a:solidFill>
                <a:latin typeface="+mn-lt"/>
                <a:ea typeface="+mn-ea"/>
                <a:cs typeface="+mn-cs"/>
              </a:defRPr>
            </a:lvl1pPr>
            <a:lvl2pPr marL="514338" indent="-171446" algn="l" defTabSz="457189" rtl="0" eaLnBrk="1" latinLnBrk="0" hangingPunct="1">
              <a:lnSpc>
                <a:spcPct val="100000"/>
              </a:lnSpc>
              <a:spcBef>
                <a:spcPct val="20000"/>
              </a:spcBef>
              <a:buFontTx/>
              <a:buBlip>
                <a:blip r:embed="rId2"/>
              </a:buBlip>
              <a:defRPr sz="2800" kern="1200">
                <a:solidFill>
                  <a:schemeClr val="tx1"/>
                </a:solidFill>
                <a:latin typeface="+mn-lt"/>
                <a:ea typeface="+mn-ea"/>
                <a:cs typeface="+mn-cs"/>
              </a:defRPr>
            </a:lvl2pPr>
            <a:lvl3pPr marL="857229" indent="-171446" algn="l" defTabSz="457189" rtl="0" eaLnBrk="1" latinLnBrk="0" hangingPunct="1">
              <a:lnSpc>
                <a:spcPct val="100000"/>
              </a:lnSpc>
              <a:spcBef>
                <a:spcPct val="20000"/>
              </a:spcBef>
              <a:buFontTx/>
              <a:buBlip>
                <a:blip r:embed="rId2"/>
              </a:buBlip>
              <a:defRPr sz="2400" kern="1200">
                <a:solidFill>
                  <a:schemeClr val="tx1"/>
                </a:solidFill>
                <a:latin typeface="+mn-lt"/>
                <a:ea typeface="+mn-ea"/>
                <a:cs typeface="+mn-cs"/>
              </a:defRPr>
            </a:lvl3pPr>
            <a:lvl4pPr marL="1600160" indent="-228594" algn="l" defTabSz="457189" rtl="0" eaLnBrk="1" latinLnBrk="0" hangingPunct="1">
              <a:lnSpc>
                <a:spcPct val="100000"/>
              </a:lnSpc>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lnSpc>
                <a:spcPct val="100000"/>
              </a:lnSpc>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45543" indent="-545543">
              <a:buFont typeface="+mj-lt"/>
              <a:buAutoNum type="arabicPeriod"/>
            </a:pPr>
            <a:r>
              <a:rPr lang="en-US" sz="2000" dirty="0" smtClean="0"/>
              <a:t>Justifiable</a:t>
            </a:r>
          </a:p>
          <a:p>
            <a:pPr marL="1212020" lvl="2" indent="-363695">
              <a:buFont typeface="Wingdings" panose="05000000000000000000" pitchFamily="2" charset="2"/>
              <a:buChar char="ü"/>
            </a:pPr>
            <a:r>
              <a:rPr lang="en-US" sz="2000" dirty="0" smtClean="0"/>
              <a:t>Endemicity level for each district in line with the latest mapping or impact assessment results</a:t>
            </a:r>
          </a:p>
          <a:p>
            <a:pPr marL="1212020" lvl="2" indent="-363695">
              <a:buFont typeface="Wingdings" panose="05000000000000000000" pitchFamily="2" charset="2"/>
              <a:buChar char="ü"/>
            </a:pPr>
            <a:r>
              <a:rPr lang="en-US" sz="2000" dirty="0" smtClean="0"/>
              <a:t>Number of MDA round matches with the endemicity level</a:t>
            </a:r>
          </a:p>
          <a:p>
            <a:pPr marL="1212020" lvl="2" indent="-363695">
              <a:buFont typeface="Wingdings" panose="05000000000000000000" pitchFamily="2" charset="2"/>
              <a:buChar char="ü"/>
            </a:pPr>
            <a:r>
              <a:rPr lang="en-US" sz="2000" b="1" dirty="0" smtClean="0">
                <a:solidFill>
                  <a:srgbClr val="0070C0"/>
                </a:solidFill>
              </a:rPr>
              <a:t>Targeting appropriate age-group</a:t>
            </a:r>
          </a:p>
          <a:p>
            <a:pPr marL="1212020" lvl="2" indent="-363695">
              <a:buFont typeface="Wingdings" panose="05000000000000000000" pitchFamily="2" charset="2"/>
              <a:buChar char="ü"/>
            </a:pPr>
            <a:r>
              <a:rPr lang="en-US" sz="2000" dirty="0" smtClean="0"/>
              <a:t>Demography based on the most recent available census data</a:t>
            </a:r>
          </a:p>
          <a:p>
            <a:pPr marL="1212020" lvl="2" indent="-363695">
              <a:buFont typeface="Wingdings" panose="05000000000000000000" pitchFamily="2" charset="2"/>
              <a:buChar char="ü"/>
            </a:pPr>
            <a:r>
              <a:rPr lang="en-US" sz="2000" b="1" dirty="0" smtClean="0">
                <a:solidFill>
                  <a:srgbClr val="0070C0"/>
                </a:solidFill>
              </a:rPr>
              <a:t>Population requiring PC adjusted to the transmission zone</a:t>
            </a:r>
          </a:p>
          <a:p>
            <a:pPr marL="1212020" lvl="2" indent="-363695">
              <a:buFont typeface="Wingdings" panose="05000000000000000000" pitchFamily="2" charset="2"/>
              <a:buChar char="ü"/>
            </a:pPr>
            <a:r>
              <a:rPr lang="en-US" sz="2000" dirty="0" smtClean="0"/>
              <a:t>Select medicine for treatment (for STH)</a:t>
            </a:r>
          </a:p>
          <a:p>
            <a:pPr marL="1212020" lvl="2" indent="-363695">
              <a:buFont typeface="Wingdings" panose="05000000000000000000" pitchFamily="2" charset="2"/>
              <a:buChar char="ü"/>
            </a:pPr>
            <a:r>
              <a:rPr lang="en-US" sz="2000" b="1" dirty="0" smtClean="0">
                <a:solidFill>
                  <a:srgbClr val="0070C0"/>
                </a:solidFill>
              </a:rPr>
              <a:t>PC strategy in line with WHO recommendations</a:t>
            </a:r>
          </a:p>
          <a:p>
            <a:pPr marL="1212020" lvl="2" indent="-363695">
              <a:buFont typeface="Wingdings" panose="05000000000000000000" pitchFamily="2" charset="2"/>
              <a:buChar char="ü"/>
            </a:pPr>
            <a:r>
              <a:rPr lang="en-US" sz="2000" dirty="0" smtClean="0"/>
              <a:t>EPIRF: Latest mapping/sentinel sites/impact assessment results attached</a:t>
            </a:r>
          </a:p>
          <a:p>
            <a:pPr marL="1212020" lvl="2" indent="-363695">
              <a:buFont typeface="Wingdings" panose="05000000000000000000" pitchFamily="2" charset="2"/>
              <a:buChar char="ü"/>
            </a:pPr>
            <a:r>
              <a:rPr lang="en-US" sz="2000" dirty="0" smtClean="0"/>
              <a:t>AW: Existing Plan of activities with funding and partners</a:t>
            </a:r>
          </a:p>
          <a:p>
            <a:pPr marL="545543" indent="-545543">
              <a:buFont typeface="+mj-lt"/>
              <a:buAutoNum type="arabicPeriod"/>
            </a:pPr>
            <a:r>
              <a:rPr lang="en-US" sz="2000" dirty="0" smtClean="0"/>
              <a:t>Complete</a:t>
            </a:r>
          </a:p>
          <a:p>
            <a:pPr marL="1212020" lvl="2" indent="-363695">
              <a:buFont typeface="Wingdings" panose="05000000000000000000" pitchFamily="2" charset="2"/>
              <a:buChar char="ü"/>
            </a:pPr>
            <a:r>
              <a:rPr lang="en-US" sz="2000" dirty="0" smtClean="0"/>
              <a:t>In country </a:t>
            </a:r>
            <a:r>
              <a:rPr lang="en-US" sz="2000" b="1" dirty="0" smtClean="0"/>
              <a:t>inventory</a:t>
            </a:r>
            <a:r>
              <a:rPr lang="en-US" sz="2000" i="1" dirty="0" smtClean="0"/>
              <a:t> (tablets in stock)</a:t>
            </a:r>
          </a:p>
          <a:p>
            <a:pPr marL="1212020" lvl="2" indent="-363695">
              <a:buFont typeface="Wingdings" panose="05000000000000000000" pitchFamily="2" charset="2"/>
              <a:buChar char="ü"/>
            </a:pPr>
            <a:r>
              <a:rPr lang="en-US" sz="2000" dirty="0" smtClean="0"/>
              <a:t>Shipping Contact information (consignee contact person’s address, email, phone number, </a:t>
            </a:r>
            <a:r>
              <a:rPr lang="en-US" sz="2000" dirty="0" err="1" smtClean="0"/>
              <a:t>etc</a:t>
            </a:r>
            <a:r>
              <a:rPr lang="en-US" sz="2000" dirty="0" smtClean="0"/>
              <a:t>)</a:t>
            </a:r>
          </a:p>
          <a:p>
            <a:pPr marL="1212020" lvl="2" indent="-363695">
              <a:buFont typeface="Wingdings" panose="05000000000000000000" pitchFamily="2" charset="2"/>
              <a:buChar char="ü"/>
            </a:pPr>
            <a:r>
              <a:rPr lang="en-US" sz="2000" dirty="0" smtClean="0"/>
              <a:t>Date by which the medicine should arrive to the national warehouse</a:t>
            </a:r>
          </a:p>
          <a:p>
            <a:pPr marL="1212020" lvl="2" indent="-363695">
              <a:buFont typeface="Wingdings" panose="05000000000000000000" pitchFamily="2" charset="2"/>
              <a:buChar char="ü"/>
            </a:pPr>
            <a:r>
              <a:rPr lang="en-US" sz="2000" dirty="0" smtClean="0"/>
              <a:t>Dates planned for the MDAs</a:t>
            </a:r>
          </a:p>
          <a:p>
            <a:pPr marL="1212020" lvl="2" indent="-363695">
              <a:buFont typeface="Wingdings" panose="05000000000000000000" pitchFamily="2" charset="2"/>
              <a:buChar char="ü"/>
            </a:pPr>
            <a:endParaRPr lang="en-US" sz="2000" dirty="0" smtClean="0"/>
          </a:p>
          <a:p>
            <a:pPr marL="1212020" lvl="2" indent="-363695">
              <a:buFont typeface="Wingdings" panose="05000000000000000000" pitchFamily="2" charset="2"/>
              <a:buChar char="ü"/>
            </a:pPr>
            <a:endParaRPr lang="en-US" sz="2000" dirty="0" smtClean="0"/>
          </a:p>
          <a:p>
            <a:pPr marL="969706" lvl="1" indent="-545543"/>
            <a:endParaRPr lang="en-US" sz="2000" dirty="0"/>
          </a:p>
        </p:txBody>
      </p:sp>
      <p:sp>
        <p:nvSpPr>
          <p:cNvPr id="5" name="Title 1"/>
          <p:cNvSpPr>
            <a:spLocks noGrp="1"/>
          </p:cNvSpPr>
          <p:nvPr>
            <p:ph type="title"/>
          </p:nvPr>
        </p:nvSpPr>
        <p:spPr>
          <a:xfrm>
            <a:off x="1393825" y="234950"/>
            <a:ext cx="10515600" cy="590550"/>
          </a:xfrm>
        </p:spPr>
        <p:txBody>
          <a:bodyPr>
            <a:normAutofit fontScale="90000"/>
          </a:bodyPr>
          <a:lstStyle/>
          <a:p>
            <a:pPr algn="l"/>
            <a:r>
              <a:rPr lang="en-GB" dirty="0"/>
              <a:t>What is a good quality application?</a:t>
            </a:r>
          </a:p>
        </p:txBody>
      </p:sp>
    </p:spTree>
    <p:extLst>
      <p:ext uri="{BB962C8B-B14F-4D97-AF65-F5344CB8AC3E}">
        <p14:creationId xmlns:p14="http://schemas.microsoft.com/office/powerpoint/2010/main" val="17426425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smtClean="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3120420"/>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smtClean="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note and 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a:t>
                      </a:r>
                      <a:r>
                        <a:rPr lang="pt-PT" sz="2000" dirty="0" smtClean="0">
                          <a:effectLst/>
                        </a:rPr>
                        <a:t>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smtClean="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Question and Answer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smtClean="0">
                          <a:effectLst/>
                        </a:rPr>
                        <a:t>40 </a:t>
                      </a:r>
                      <a:r>
                        <a:rPr lang="en-US" sz="2000" dirty="0">
                          <a:effectLst/>
                        </a:rPr>
                        <a:t>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smtClean="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endParaRPr lang="en-US" sz="2000" dirty="0" smtClean="0">
                        <a:effectLst/>
                      </a:endParaRPr>
                    </a:p>
                    <a:p>
                      <a:pPr>
                        <a:lnSpc>
                          <a:spcPct val="107000"/>
                        </a:lnSpc>
                        <a:spcAft>
                          <a:spcPts val="0"/>
                        </a:spcAft>
                      </a:pPr>
                      <a:endParaRPr lang="en-US" sz="20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endParaRPr lang="en-US" sz="2000" dirty="0" smtClean="0">
                        <a:effectLst/>
                      </a:endParaRPr>
                    </a:p>
                    <a:p>
                      <a:pPr>
                        <a:lnSpc>
                          <a:spcPct val="107000"/>
                        </a:lnSpc>
                        <a:spcAft>
                          <a:spcPts val="0"/>
                        </a:spcAft>
                      </a:pPr>
                      <a:endParaRPr lang="en-US" sz="2000" dirty="0" smtClean="0">
                        <a:effectLst/>
                      </a:endParaRPr>
                    </a:p>
                    <a:p>
                      <a:pPr>
                        <a:lnSpc>
                          <a:spcPct val="107000"/>
                        </a:lnSpc>
                        <a:spcAft>
                          <a:spcPts val="0"/>
                        </a:spcAft>
                      </a:pPr>
                      <a:r>
                        <a:rPr lang="en-US" sz="2000" dirty="0" smtClean="0">
                          <a:effectLst/>
                        </a:rPr>
                        <a:t> </a:t>
                      </a:r>
                      <a:r>
                        <a:rPr lang="en-US" sz="2000" dirty="0">
                          <a:effectLst/>
                        </a:rPr>
                        <a:t>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smtClean="0">
                          <a:solidFill>
                            <a:schemeClr val="tx1"/>
                          </a:solidFill>
                          <a:effectLst/>
                        </a:rPr>
                        <a:t>20 </a:t>
                      </a:r>
                      <a:r>
                        <a:rPr lang="en-US" sz="2000" dirty="0">
                          <a:solidFill>
                            <a:schemeClr val="tx1"/>
                          </a:solidFill>
                          <a:effectLst/>
                        </a:rPr>
                        <a:t>Minutes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a:solidFill>
                            <a:schemeClr val="tx1"/>
                          </a:solidFill>
                          <a:effectLst/>
                        </a:rPr>
                        <a:t>Q&amp;A </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dirty="0">
                          <a:solidFill>
                            <a:schemeClr val="tx1"/>
                          </a:solidFill>
                          <a:effectLst/>
                        </a:rPr>
                        <a:t>ALL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dirty="0">
                          <a:solidFill>
                            <a:schemeClr val="tx1"/>
                          </a:solidFill>
                          <a:effectLst/>
                        </a:rPr>
                        <a:t>5 Minutes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dirty="0">
                          <a:solidFill>
                            <a:schemeClr val="tx1"/>
                          </a:solidFill>
                          <a:effectLst/>
                        </a:rPr>
                        <a:t>Closing remarks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dirty="0">
                          <a:solidFill>
                            <a:schemeClr val="tx1"/>
                          </a:solidFill>
                          <a:effectLst/>
                        </a:rPr>
                        <a:t>  ESPEN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4926454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7337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_CbDHtz0P3ARmWKw64Ue0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tJDecd4l0GT0_pwb8MArQ"/>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PPTtemplate">
  <a:themeElements>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PT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O_CF_WHO046">
  <a:themeElements>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fontScheme name="Custom 13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885DJ_CF 16x9.potx" id="{FEC0BC90-E755-4E85-B20E-88CF181FD423}" vid="{13A64720-2163-44E0-B9C1-1DF6F097D80C}"/>
    </a:ext>
  </a:extLst>
</a:theme>
</file>

<file path=ppt/theme/theme9.xml><?xml version="1.0" encoding="utf-8"?>
<a:theme xmlns:a="http://schemas.openxmlformats.org/drawingml/2006/main" name="5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5124</TotalTime>
  <Words>7005</Words>
  <Application>Microsoft Office PowerPoint</Application>
  <PresentationFormat>Widescreen</PresentationFormat>
  <Paragraphs>2165</Paragraphs>
  <Slides>92</Slides>
  <Notes>5</Notes>
  <HiddenSlides>0</HiddenSlides>
  <MMClips>0</MMClips>
  <ScaleCrop>false</ScaleCrop>
  <HeadingPairs>
    <vt:vector size="8" baseType="variant">
      <vt:variant>
        <vt:lpstr>Fonts Used</vt:lpstr>
      </vt:variant>
      <vt:variant>
        <vt:i4>26</vt:i4>
      </vt:variant>
      <vt:variant>
        <vt:lpstr>Theme</vt:lpstr>
      </vt:variant>
      <vt:variant>
        <vt:i4>12</vt:i4>
      </vt:variant>
      <vt:variant>
        <vt:lpstr>Embedded OLE Servers</vt:lpstr>
      </vt:variant>
      <vt:variant>
        <vt:i4>2</vt:i4>
      </vt:variant>
      <vt:variant>
        <vt:lpstr>Slide Titles</vt:lpstr>
      </vt:variant>
      <vt:variant>
        <vt:i4>92</vt:i4>
      </vt:variant>
    </vt:vector>
  </HeadingPairs>
  <TitlesOfParts>
    <vt:vector size="132" baseType="lpstr">
      <vt:lpstr>ＭＳ Ｐゴシック</vt:lpstr>
      <vt:lpstr>宋体</vt:lpstr>
      <vt:lpstr>宋体</vt:lpstr>
      <vt:lpstr>Acumin Pro Condensed Medium</vt:lpstr>
      <vt:lpstr>Agency FB</vt:lpstr>
      <vt:lpstr>Arial</vt:lpstr>
      <vt:lpstr>Arial Narrow</vt:lpstr>
      <vt:lpstr>Arimo</vt:lpstr>
      <vt:lpstr>Bebas Neue Bold</vt:lpstr>
      <vt:lpstr>Bradley Hand ITC</vt:lpstr>
      <vt:lpstr>Calibri</vt:lpstr>
      <vt:lpstr>Calibri Light</vt:lpstr>
      <vt:lpstr>Century Gothic</vt:lpstr>
      <vt:lpstr>等线</vt:lpstr>
      <vt:lpstr>等线</vt:lpstr>
      <vt:lpstr>Edwardian Script ITC</vt:lpstr>
      <vt:lpstr>Geneva</vt:lpstr>
      <vt:lpstr>Gill Sans MT</vt:lpstr>
      <vt:lpstr>Helvetica Neue</vt:lpstr>
      <vt:lpstr>Hero</vt:lpstr>
      <vt:lpstr>Meiryo</vt:lpstr>
      <vt:lpstr>Poppins</vt:lpstr>
      <vt:lpstr>Tahoma</vt:lpstr>
      <vt:lpstr>Times</vt:lpstr>
      <vt:lpstr>Times New Roman</vt:lpstr>
      <vt:lpstr>Wingdings</vt:lpstr>
      <vt:lpstr>1_Thème Office</vt:lpstr>
      <vt:lpstr>2_Thème Office</vt:lpstr>
      <vt:lpstr>3_Thème Office</vt:lpstr>
      <vt:lpstr>4_Thème Office</vt:lpstr>
      <vt:lpstr>6_Thème Office</vt:lpstr>
      <vt:lpstr>7_Thème Office</vt:lpstr>
      <vt:lpstr>3_PPTtemplate</vt:lpstr>
      <vt:lpstr>WHO_CF_WHO046</vt:lpstr>
      <vt:lpstr>5_Thème Office</vt:lpstr>
      <vt:lpstr>8_Thème Office</vt:lpstr>
      <vt:lpstr>Office Theme</vt:lpstr>
      <vt:lpstr>master</vt:lpstr>
      <vt:lpstr>think-cell Slide</vt:lpstr>
      <vt:lpstr>Document</vt:lpstr>
      <vt:lpstr>PowerPoint Presentation</vt:lpstr>
      <vt:lpstr>UPDATE ON SCHISTOSOMIASIS SUB-DISTRICT* LEVEL DATA REVIEW FOR TARGETED TREATMENTS </vt:lpstr>
      <vt:lpstr>Agenda </vt:lpstr>
      <vt:lpstr>PowerPoint Presentation</vt:lpstr>
      <vt:lpstr>NTDs in the context of the Covid 19 </vt:lpstr>
      <vt:lpstr>WHO interim guidance</vt:lpstr>
      <vt:lpstr>Joint WHO-IFRC-UNICEF document for  community-based and outreach interventions</vt:lpstr>
      <vt:lpstr>Guidance on NTD community-based interventions in the context of COVID-19</vt:lpstr>
      <vt:lpstr>Guidance on NTD community-based interventions in the context of COVID-19</vt:lpstr>
      <vt:lpstr>Maintaining essential health services. Operational guidance for the Covid 19 context</vt:lpstr>
      <vt:lpstr>Considerations on implementation of mass treatment interventions  for neglected tropical diseases in the context of the COVID-19 pandemic- New guidance</vt:lpstr>
      <vt:lpstr>NTD road map 2021-2030: Shifting in approaches to addressing NTDs</vt:lpstr>
      <vt:lpstr>PowerPoint Presentation</vt:lpstr>
      <vt:lpstr>PowerPoint Presentation</vt:lpstr>
      <vt:lpstr>New schistosomiasis guideline </vt:lpstr>
      <vt:lpstr>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Sub-district level final decision on implementation </vt:lpstr>
      <vt:lpstr>PowerPoint Presentation</vt:lpstr>
      <vt:lpstr>PowerPoint Presentation</vt:lpstr>
      <vt:lpstr>PowerPoint Presentation</vt:lpstr>
      <vt:lpstr>Sub-district level implementation analysis for Schistosomiasis for all 44 countries </vt:lpstr>
      <vt:lpstr>Sub-district level implementation analysis for Schistosomiasis for all 44 countries  </vt:lpstr>
      <vt:lpstr>Summary of PZQ needs based on the sub-district analysis for all 44 countries</vt:lpstr>
      <vt:lpstr>JRSM outputs based on the sub-district level analysis </vt:lpstr>
      <vt:lpstr>PowerPoint Presentation</vt:lpstr>
      <vt:lpstr>Agenda </vt:lpstr>
      <vt:lpstr>Agenda </vt:lpstr>
      <vt:lpstr>PowerPoint Presentation</vt:lpstr>
      <vt:lpstr>Data Needs</vt:lpstr>
      <vt:lpstr>Input Data -Epidemiological Data</vt:lpstr>
      <vt:lpstr>Input Data - Demographic Data</vt:lpstr>
      <vt:lpstr>Input Data – Spatial Data</vt:lpstr>
      <vt:lpstr>Input Data – Current Drugs Request Data</vt:lpstr>
      <vt:lpstr>Output Data – Endemicity Calculations</vt:lpstr>
      <vt:lpstr>PowerPoint Presentation</vt:lpstr>
      <vt:lpstr>Output Data –Endemicity Categories</vt:lpstr>
      <vt:lpstr>Output – Sub-IU Final Endemicity</vt:lpstr>
      <vt:lpstr>Output – Sub-IU Final Endemicity</vt:lpstr>
      <vt:lpstr>Output Data – Calculations of Population Requiring PC</vt:lpstr>
      <vt:lpstr>Output Data - Gains of the sub-district level</vt:lpstr>
      <vt:lpstr>Output Data - Gains of sub-district level</vt:lpstr>
      <vt:lpstr>Output Data – Medicines Request</vt:lpstr>
      <vt:lpstr>Data Preparation For Analysis</vt:lpstr>
      <vt:lpstr>Demographic Data</vt:lpstr>
      <vt:lpstr>Epidemiological Data</vt:lpstr>
      <vt:lpstr>Geographic Data</vt:lpstr>
      <vt:lpstr>Latest Endemicity for Drug Request</vt:lpstr>
      <vt:lpstr>Agenda </vt:lpstr>
      <vt:lpstr>PowerPoint Presentation</vt:lpstr>
      <vt:lpstr>SCH PC Indicators</vt:lpstr>
      <vt:lpstr>Prevalence/Geographical distribution in Uganda </vt:lpstr>
      <vt:lpstr>Updates on targeted treatment for Schistosomiasis in Uganda </vt:lpstr>
      <vt:lpstr>Sub-district level or Sub-IU level</vt:lpstr>
      <vt:lpstr>District VS sub-district endemicity categories</vt:lpstr>
      <vt:lpstr>PowerPoint Presentation</vt:lpstr>
      <vt:lpstr>Change in endemicity categories</vt:lpstr>
      <vt:lpstr>Comments (if any)</vt:lpstr>
      <vt:lpstr>SCH Mapping protocol  </vt:lpstr>
      <vt:lpstr>Results from Remapping/ Delineation</vt:lpstr>
      <vt:lpstr>Results of Micro-mapping Strategy</vt:lpstr>
      <vt:lpstr>Uganda MDA strategy/implementation</vt:lpstr>
      <vt:lpstr>Challenges</vt:lpstr>
      <vt:lpstr>Future plan</vt:lpstr>
      <vt:lpstr>Conclusion</vt:lpstr>
      <vt:lpstr>Acknowledgement</vt:lpstr>
      <vt:lpstr>THANK YOU ! </vt:lpstr>
      <vt:lpstr>Agenda </vt:lpstr>
      <vt:lpstr>PowerPoint Presentation</vt:lpstr>
      <vt:lpstr>Contents</vt:lpstr>
      <vt:lpstr>What are the Key Steps of  the Supply Chain Process specific to NTDs donated medicines? (1/2)</vt:lpstr>
      <vt:lpstr>What are the Key Steps of the Supply Chain Process? (2/2)</vt:lpstr>
      <vt:lpstr>PowerPoint Presentation</vt:lpstr>
      <vt:lpstr>Unaccounted Medicines or Unjustified Medicines</vt:lpstr>
      <vt:lpstr>Physical Inventory count &amp; the Remaining Balance </vt:lpstr>
      <vt:lpstr>Example of an Unaccounted situation</vt:lpstr>
      <vt:lpstr>PowerPoint Presentation</vt:lpstr>
      <vt:lpstr>Most common mistakes and inconsistencies in submitted JAP forms </vt:lpstr>
      <vt:lpstr>What is a good quality application?</vt:lpstr>
      <vt:lpstr>Agenda </vt:lpstr>
      <vt:lpstr>PowerPoint Presentation</vt:lpstr>
    </vt:vector>
  </TitlesOfParts>
  <Company>London School of Hygiene &amp; Tropical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Stella Kepha</dc:creator>
  <cp:lastModifiedBy>MWINZI, Pauline Ngina</cp:lastModifiedBy>
  <cp:revision>327</cp:revision>
  <cp:lastPrinted>2019-08-12T08:17:52Z</cp:lastPrinted>
  <dcterms:created xsi:type="dcterms:W3CDTF">2019-05-31T02:10:01Z</dcterms:created>
  <dcterms:modified xsi:type="dcterms:W3CDTF">2020-07-14T16:39:51Z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