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8" r:id="rId2"/>
    <p:sldMasterId id="2147483671" r:id="rId3"/>
    <p:sldMasterId id="2147483675" r:id="rId4"/>
    <p:sldMasterId id="2147483680" r:id="rId5"/>
    <p:sldMasterId id="2147483684" r:id="rId6"/>
  </p:sldMasterIdLst>
  <p:notesMasterIdLst>
    <p:notesMasterId r:id="rId20"/>
  </p:notesMasterIdLst>
  <p:sldIdLst>
    <p:sldId id="256" r:id="rId7"/>
    <p:sldId id="258" r:id="rId8"/>
    <p:sldId id="260" r:id="rId9"/>
    <p:sldId id="267" r:id="rId10"/>
    <p:sldId id="263" r:id="rId11"/>
    <p:sldId id="301" r:id="rId12"/>
    <p:sldId id="3390" r:id="rId13"/>
    <p:sldId id="261" r:id="rId14"/>
    <p:sldId id="290" r:id="rId15"/>
    <p:sldId id="273" r:id="rId16"/>
    <p:sldId id="3389" r:id="rId17"/>
    <p:sldId id="3391" r:id="rId18"/>
    <p:sldId id="26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
      <p:font typeface="Noto Sans Symbols" panose="020B0502040504020204" pitchFamily="34" charset="0"/>
      <p:regular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2fUj5qkBZMefIHQn5VGs67Yko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7CD"/>
    <a:srgbClr val="0085A4"/>
    <a:srgbClr val="137EDF"/>
    <a:srgbClr val="4DB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ABEB8A-77BA-484E-A6FF-9C1D7429B507}">
  <a:tblStyle styleId="{43ABEB8A-77BA-484E-A6FF-9C1D7429B50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surveys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LF</c:v>
                </c:pt>
                <c:pt idx="1">
                  <c:v>Oncho</c:v>
                </c:pt>
                <c:pt idx="2">
                  <c:v>SCH</c:v>
                </c:pt>
                <c:pt idx="3">
                  <c:v>STH</c:v>
                </c:pt>
              </c:strCache>
            </c:strRef>
          </c:cat>
          <c:val>
            <c:numRef>
              <c:f>Sheet1!$B$2:$B$5</c:f>
              <c:numCache>
                <c:formatCode>General</c:formatCode>
                <c:ptCount val="4"/>
                <c:pt idx="0">
                  <c:v>14</c:v>
                </c:pt>
                <c:pt idx="1">
                  <c:v>16</c:v>
                </c:pt>
                <c:pt idx="2">
                  <c:v>5</c:v>
                </c:pt>
                <c:pt idx="3">
                  <c:v>4</c:v>
                </c:pt>
              </c:numCache>
            </c:numRef>
          </c:val>
          <c:extLst>
            <c:ext xmlns:c16="http://schemas.microsoft.com/office/drawing/2014/chart" uri="{C3380CC4-5D6E-409C-BE32-E72D297353CC}">
              <c16:uniqueId val="{00000000-8B83-4697-9840-3FD325AAD02A}"/>
            </c:ext>
          </c:extLst>
        </c:ser>
        <c:dLbls>
          <c:dLblPos val="outEnd"/>
          <c:showLegendKey val="0"/>
          <c:showVal val="1"/>
          <c:showCatName val="0"/>
          <c:showSerName val="0"/>
          <c:showPercent val="0"/>
          <c:showBubbleSize val="0"/>
        </c:dLbls>
        <c:gapWidth val="219"/>
        <c:overlap val="-27"/>
        <c:axId val="1456125391"/>
        <c:axId val="962634991"/>
      </c:barChart>
      <c:catAx>
        <c:axId val="145612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2634991"/>
        <c:crosses val="autoZero"/>
        <c:auto val="1"/>
        <c:lblAlgn val="ctr"/>
        <c:lblOffset val="100"/>
        <c:noMultiLvlLbl val="0"/>
      </c:catAx>
      <c:valAx>
        <c:axId val="962634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612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40000"/>
          <a:lumOff val="6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solidFill>
                  <a:schemeClr val="accent2"/>
                </a:solidFill>
              </a:rPr>
              <a:t>Surveys scale</a:t>
            </a:r>
            <a:r>
              <a:rPr lang="en-US" sz="1200" baseline="0" dirty="0">
                <a:solidFill>
                  <a:schemeClr val="accent2"/>
                </a:solidFill>
              </a:rPr>
              <a:t> up by year</a:t>
            </a:r>
            <a:endParaRPr lang="en-US" sz="1200" dirty="0">
              <a:solidFill>
                <a:schemeClr val="accent2"/>
              </a:solidFill>
            </a:endParaRPr>
          </a:p>
        </c:rich>
      </c:tx>
      <c:layout>
        <c:manualLayout>
          <c:xMode val="edge"/>
          <c:yMode val="edge"/>
          <c:x val="0.18566333428530318"/>
          <c:y val="3.67612472772796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Surveys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c:v>
                </c:pt>
                <c:pt idx="1">
                  <c:v>11</c:v>
                </c:pt>
                <c:pt idx="2">
                  <c:v>17</c:v>
                </c:pt>
              </c:numCache>
            </c:numRef>
          </c:val>
          <c:smooth val="0"/>
          <c:extLst>
            <c:ext xmlns:c16="http://schemas.microsoft.com/office/drawing/2014/chart" uri="{C3380CC4-5D6E-409C-BE32-E72D297353CC}">
              <c16:uniqueId val="{00000000-FCFB-4CD6-81B9-17BA016C7427}"/>
            </c:ext>
          </c:extLst>
        </c:ser>
        <c:dLbls>
          <c:dLblPos val="t"/>
          <c:showLegendKey val="0"/>
          <c:showVal val="1"/>
          <c:showCatName val="0"/>
          <c:showSerName val="0"/>
          <c:showPercent val="0"/>
          <c:showBubbleSize val="0"/>
        </c:dLbls>
        <c:marker val="1"/>
        <c:smooth val="0"/>
        <c:axId val="1061464911"/>
        <c:axId val="867522479"/>
      </c:lineChart>
      <c:catAx>
        <c:axId val="1061464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522479"/>
        <c:crosses val="autoZero"/>
        <c:auto val="1"/>
        <c:lblAlgn val="ctr"/>
        <c:lblOffset val="100"/>
        <c:noMultiLvlLbl val="0"/>
      </c:catAx>
      <c:valAx>
        <c:axId val="867522479"/>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464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40000"/>
          <a:lumOff val="6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EPIRF</a:t>
            </a:r>
            <a:endParaRPr/>
          </a:p>
        </p:txBody>
      </p:sp>
      <p:sp>
        <p:nvSpPr>
          <p:cNvPr id="312" name="Google Shape;312;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883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uFillTx/>
            </a:endParaRPr>
          </a:p>
        </p:txBody>
      </p:sp>
      <p:sp>
        <p:nvSpPr>
          <p:cNvPr id="147" name="Google Shape;147;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uFillTx/>
              </a:rPr>
              <a:t>9</a:t>
            </a:fld>
            <a:endParaRPr>
              <a:uFillTx/>
            </a:endParaRPr>
          </a:p>
        </p:txBody>
      </p:sp>
    </p:spTree>
    <p:extLst>
      <p:ext uri="{BB962C8B-B14F-4D97-AF65-F5344CB8AC3E}">
        <p14:creationId xmlns:p14="http://schemas.microsoft.com/office/powerpoint/2010/main" val="319221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7E40D-DF2A-484C-AA49-D55A94F603AB}"/>
              </a:ext>
            </a:extLst>
          </p:cNvPr>
          <p:cNvSpPr>
            <a:spLocks noGrp="1"/>
          </p:cNvSpPr>
          <p:nvPr>
            <p:ph type="ctrTitle"/>
          </p:nvPr>
        </p:nvSpPr>
        <p:spPr>
          <a:xfrm>
            <a:off x="1663895" y="2678308"/>
            <a:ext cx="9144000" cy="1501383"/>
          </a:xfrm>
          <a:prstGeom prst="rect">
            <a:avLst/>
          </a:prstGeom>
        </p:spPr>
        <p:txBody>
          <a:bodyPr anchor="ctr"/>
          <a:lstStyle>
            <a:lvl1pPr algn="ctr">
              <a:defRPr sz="5400" b="1" i="0">
                <a:solidFill>
                  <a:schemeClr val="bg1"/>
                </a:solidFill>
                <a:latin typeface="Avenir Next" panose="020B0503020202020204" pitchFamily="34" charset="0"/>
              </a:defRPr>
            </a:lvl1pPr>
          </a:lstStyle>
          <a:p>
            <a:r>
              <a:rPr lang="en-US"/>
              <a:t>Click to edit Master title style</a:t>
            </a:r>
            <a:endParaRPr lang="fr-FR" dirty="0"/>
          </a:p>
        </p:txBody>
      </p:sp>
      <p:sp>
        <p:nvSpPr>
          <p:cNvPr id="3" name="Sous-titre 2">
            <a:extLst>
              <a:ext uri="{FF2B5EF4-FFF2-40B4-BE49-F238E27FC236}">
                <a16:creationId xmlns:a16="http://schemas.microsoft.com/office/drawing/2014/main" id="{9DDBC77C-98B0-244B-A0C2-320C49C1E722}"/>
              </a:ext>
            </a:extLst>
          </p:cNvPr>
          <p:cNvSpPr>
            <a:spLocks noGrp="1"/>
          </p:cNvSpPr>
          <p:nvPr>
            <p:ph type="subTitle" idx="1" hasCustomPrompt="1"/>
          </p:nvPr>
        </p:nvSpPr>
        <p:spPr>
          <a:xfrm>
            <a:off x="392914" y="5999649"/>
            <a:ext cx="3789405" cy="382171"/>
          </a:xfrm>
          <a:prstGeom prst="rect">
            <a:avLst/>
          </a:prstGeom>
        </p:spPr>
        <p:txBody>
          <a:bodyPr/>
          <a:lstStyle>
            <a:lvl1pPr marL="0" indent="0" algn="l">
              <a:buNone/>
              <a:defRPr sz="1800" b="1" i="0">
                <a:solidFill>
                  <a:schemeClr val="accent5"/>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
        <p:nvSpPr>
          <p:cNvPr id="18" name="Espace réservé du contenu 17">
            <a:extLst>
              <a:ext uri="{FF2B5EF4-FFF2-40B4-BE49-F238E27FC236}">
                <a16:creationId xmlns:a16="http://schemas.microsoft.com/office/drawing/2014/main" id="{A157961C-143D-4741-9C58-E41512324BE6}"/>
              </a:ext>
            </a:extLst>
          </p:cNvPr>
          <p:cNvSpPr>
            <a:spLocks noGrp="1"/>
          </p:cNvSpPr>
          <p:nvPr>
            <p:ph sz="quarter" idx="10" hasCustomPrompt="1"/>
          </p:nvPr>
        </p:nvSpPr>
        <p:spPr>
          <a:xfrm>
            <a:off x="8300853" y="5999649"/>
            <a:ext cx="2695575" cy="382587"/>
          </a:xfrm>
          <a:prstGeom prst="rect">
            <a:avLst/>
          </a:prstGeom>
        </p:spPr>
        <p:txBody>
          <a:bodyPr/>
          <a:lstStyle>
            <a:lvl1pPr marL="0" indent="0">
              <a:buNone/>
              <a:defRPr sz="1800" b="1">
                <a:solidFill>
                  <a:schemeClr val="accent5"/>
                </a:solidFill>
                <a:latin typeface="Avenir Next" panose="020B0503020202020204" pitchFamily="34" charset="0"/>
              </a:defRPr>
            </a:lvl1pPr>
          </a:lstStyle>
          <a:p>
            <a:r>
              <a:rPr lang="fr-FR" dirty="0" err="1"/>
              <a:t>Conference</a:t>
            </a:r>
            <a:r>
              <a:rPr lang="fr-FR" dirty="0"/>
              <a:t> session</a:t>
            </a:r>
          </a:p>
        </p:txBody>
      </p:sp>
    </p:spTree>
    <p:extLst>
      <p:ext uri="{BB962C8B-B14F-4D97-AF65-F5344CB8AC3E}">
        <p14:creationId xmlns:p14="http://schemas.microsoft.com/office/powerpoint/2010/main" val="312204843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115EAF9-1997-9C4C-859B-3DDD627B9C94}"/>
              </a:ext>
            </a:extLst>
          </p:cNvPr>
          <p:cNvSpPr>
            <a:spLocks noGrp="1"/>
          </p:cNvSpPr>
          <p:nvPr>
            <p:ph sz="quarter" idx="10"/>
          </p:nvPr>
        </p:nvSpPr>
        <p:spPr>
          <a:xfrm>
            <a:off x="175365" y="338203"/>
            <a:ext cx="3608105" cy="5048186"/>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9" name="Espace réservé du contenu 3">
            <a:extLst>
              <a:ext uri="{FF2B5EF4-FFF2-40B4-BE49-F238E27FC236}">
                <a16:creationId xmlns:a16="http://schemas.microsoft.com/office/drawing/2014/main" id="{9D7D070C-F256-DF4F-93D5-0683A7ED3240}"/>
              </a:ext>
            </a:extLst>
          </p:cNvPr>
          <p:cNvSpPr>
            <a:spLocks noGrp="1"/>
          </p:cNvSpPr>
          <p:nvPr>
            <p:ph sz="quarter" idx="11"/>
          </p:nvPr>
        </p:nvSpPr>
        <p:spPr>
          <a:xfrm>
            <a:off x="4091531" y="350729"/>
            <a:ext cx="3783469" cy="5048185"/>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10" name="Espace réservé du contenu 3">
            <a:extLst>
              <a:ext uri="{FF2B5EF4-FFF2-40B4-BE49-F238E27FC236}">
                <a16:creationId xmlns:a16="http://schemas.microsoft.com/office/drawing/2014/main" id="{C3FBB8E6-2AD4-DC46-87C8-AD58BF000339}"/>
              </a:ext>
            </a:extLst>
          </p:cNvPr>
          <p:cNvSpPr>
            <a:spLocks noGrp="1"/>
          </p:cNvSpPr>
          <p:nvPr>
            <p:ph sz="quarter" idx="12"/>
          </p:nvPr>
        </p:nvSpPr>
        <p:spPr>
          <a:xfrm>
            <a:off x="8183061" y="350729"/>
            <a:ext cx="3783469" cy="5048185"/>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97273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C53DF1-F73D-2043-B60D-5253EE4C1695}"/>
              </a:ext>
            </a:extLst>
          </p:cNvPr>
          <p:cNvSpPr txBox="1"/>
          <p:nvPr userDrawn="1"/>
        </p:nvSpPr>
        <p:spPr>
          <a:xfrm>
            <a:off x="935278" y="1941534"/>
            <a:ext cx="9144000" cy="3394554"/>
          </a:xfrm>
          <a:prstGeom prst="rect">
            <a:avLst/>
          </a:prstGeom>
          <a:noFill/>
        </p:spPr>
        <p:txBody>
          <a:bodyPr wrap="square" rtlCol="0">
            <a:spAutoFit/>
          </a:bodyPr>
          <a:lstStyle/>
          <a:p>
            <a:endParaRPr lang="fr-FR" dirty="0"/>
          </a:p>
        </p:txBody>
      </p:sp>
      <p:sp>
        <p:nvSpPr>
          <p:cNvPr id="3" name="Espace réservé du contenu 2">
            <a:extLst>
              <a:ext uri="{FF2B5EF4-FFF2-40B4-BE49-F238E27FC236}">
                <a16:creationId xmlns:a16="http://schemas.microsoft.com/office/drawing/2014/main" id="{B9B6B3D0-D0A9-2140-B80A-9309C0CDDB2F}"/>
              </a:ext>
            </a:extLst>
          </p:cNvPr>
          <p:cNvSpPr>
            <a:spLocks noGrp="1"/>
          </p:cNvSpPr>
          <p:nvPr>
            <p:ph sz="quarter" idx="10"/>
          </p:nvPr>
        </p:nvSpPr>
        <p:spPr>
          <a:xfrm>
            <a:off x="346554" y="1139868"/>
            <a:ext cx="11452963" cy="5298510"/>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139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0" y="876822"/>
            <a:ext cx="12192000" cy="5981178"/>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Tree>
    <p:extLst>
      <p:ext uri="{BB962C8B-B14F-4D97-AF65-F5344CB8AC3E}">
        <p14:creationId xmlns:p14="http://schemas.microsoft.com/office/powerpoint/2010/main" val="262192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5736920" y="1152394"/>
            <a:ext cx="6254663" cy="2552178"/>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
        <p:nvSpPr>
          <p:cNvPr id="4" name="Espace réservé pour une image  2">
            <a:extLst>
              <a:ext uri="{FF2B5EF4-FFF2-40B4-BE49-F238E27FC236}">
                <a16:creationId xmlns:a16="http://schemas.microsoft.com/office/drawing/2014/main" id="{D956589C-BB6B-D642-8BEE-D549286E119F}"/>
              </a:ext>
            </a:extLst>
          </p:cNvPr>
          <p:cNvSpPr>
            <a:spLocks noGrp="1"/>
          </p:cNvSpPr>
          <p:nvPr>
            <p:ph type="pic" idx="10"/>
          </p:nvPr>
        </p:nvSpPr>
        <p:spPr>
          <a:xfrm>
            <a:off x="5736920" y="3996846"/>
            <a:ext cx="6254663" cy="2552178"/>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
        <p:nvSpPr>
          <p:cNvPr id="5" name="Espace réservé du contenu 3">
            <a:extLst>
              <a:ext uri="{FF2B5EF4-FFF2-40B4-BE49-F238E27FC236}">
                <a16:creationId xmlns:a16="http://schemas.microsoft.com/office/drawing/2014/main" id="{88022529-1688-AE48-B575-24264B467EFF}"/>
              </a:ext>
            </a:extLst>
          </p:cNvPr>
          <p:cNvSpPr>
            <a:spLocks noGrp="1"/>
          </p:cNvSpPr>
          <p:nvPr>
            <p:ph sz="quarter" idx="11"/>
          </p:nvPr>
        </p:nvSpPr>
        <p:spPr>
          <a:xfrm>
            <a:off x="200417" y="1152394"/>
            <a:ext cx="5248405" cy="2552178"/>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200416" y="3996846"/>
            <a:ext cx="5248405" cy="2552178"/>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42407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115EAF9-1997-9C4C-859B-3DDD627B9C94}"/>
              </a:ext>
            </a:extLst>
          </p:cNvPr>
          <p:cNvSpPr>
            <a:spLocks noGrp="1"/>
          </p:cNvSpPr>
          <p:nvPr>
            <p:ph sz="quarter" idx="10"/>
          </p:nvPr>
        </p:nvSpPr>
        <p:spPr>
          <a:xfrm>
            <a:off x="175365" y="1152395"/>
            <a:ext cx="3608105" cy="5474070"/>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9" name="Espace réservé du contenu 3">
            <a:extLst>
              <a:ext uri="{FF2B5EF4-FFF2-40B4-BE49-F238E27FC236}">
                <a16:creationId xmlns:a16="http://schemas.microsoft.com/office/drawing/2014/main" id="{9D7D070C-F256-DF4F-93D5-0683A7ED3240}"/>
              </a:ext>
            </a:extLst>
          </p:cNvPr>
          <p:cNvSpPr>
            <a:spLocks noGrp="1"/>
          </p:cNvSpPr>
          <p:nvPr>
            <p:ph sz="quarter" idx="11"/>
          </p:nvPr>
        </p:nvSpPr>
        <p:spPr>
          <a:xfrm>
            <a:off x="4091531" y="1152396"/>
            <a:ext cx="3783469" cy="5474070"/>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10" name="Espace réservé du contenu 3">
            <a:extLst>
              <a:ext uri="{FF2B5EF4-FFF2-40B4-BE49-F238E27FC236}">
                <a16:creationId xmlns:a16="http://schemas.microsoft.com/office/drawing/2014/main" id="{C3FBB8E6-2AD4-DC46-87C8-AD58BF000339}"/>
              </a:ext>
            </a:extLst>
          </p:cNvPr>
          <p:cNvSpPr>
            <a:spLocks noGrp="1"/>
          </p:cNvSpPr>
          <p:nvPr>
            <p:ph sz="quarter" idx="12"/>
          </p:nvPr>
        </p:nvSpPr>
        <p:spPr>
          <a:xfrm>
            <a:off x="8183061" y="1152395"/>
            <a:ext cx="3783469" cy="5474069"/>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81228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434052" y="1416734"/>
            <a:ext cx="4708342" cy="3685796"/>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6487921" y="1080655"/>
            <a:ext cx="5452033" cy="5416860"/>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10" name="Espace réservé du contenu 9">
            <a:extLst>
              <a:ext uri="{FF2B5EF4-FFF2-40B4-BE49-F238E27FC236}">
                <a16:creationId xmlns:a16="http://schemas.microsoft.com/office/drawing/2014/main" id="{19EF1F01-96A5-1A47-B005-DDC14F428012}"/>
              </a:ext>
            </a:extLst>
          </p:cNvPr>
          <p:cNvSpPr>
            <a:spLocks noGrp="1"/>
          </p:cNvSpPr>
          <p:nvPr>
            <p:ph sz="quarter" idx="13"/>
          </p:nvPr>
        </p:nvSpPr>
        <p:spPr>
          <a:xfrm>
            <a:off x="434052" y="5556395"/>
            <a:ext cx="4706937" cy="457200"/>
          </a:xfrm>
          <a:prstGeom prst="rect">
            <a:avLst/>
          </a:prstGeom>
          <a:ln>
            <a:solidFill>
              <a:srgbClr val="00B0F0"/>
            </a:solidFill>
          </a:ln>
        </p:spPr>
        <p:txBody>
          <a:bodyPr/>
          <a:lstStyle>
            <a:lvl1pPr marL="0" indent="0" algn="ctr">
              <a:buFontTx/>
              <a:buNone/>
              <a:defRPr sz="2000" b="1" i="0">
                <a:solidFill>
                  <a:schemeClr val="bg1"/>
                </a:solidFill>
                <a:latin typeface="Avenir Next Demi Bold"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71774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6109400" y="455944"/>
            <a:ext cx="5661947" cy="5421085"/>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299394" y="1567543"/>
            <a:ext cx="5040049" cy="4309486"/>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10" name="Espace réservé du contenu 9">
            <a:extLst>
              <a:ext uri="{FF2B5EF4-FFF2-40B4-BE49-F238E27FC236}">
                <a16:creationId xmlns:a16="http://schemas.microsoft.com/office/drawing/2014/main" id="{19EF1F01-96A5-1A47-B005-DDC14F428012}"/>
              </a:ext>
            </a:extLst>
          </p:cNvPr>
          <p:cNvSpPr>
            <a:spLocks noGrp="1"/>
          </p:cNvSpPr>
          <p:nvPr>
            <p:ph sz="quarter" idx="13"/>
          </p:nvPr>
        </p:nvSpPr>
        <p:spPr>
          <a:xfrm>
            <a:off x="6586904" y="6173456"/>
            <a:ext cx="4706937" cy="457200"/>
          </a:xfrm>
          <a:prstGeom prst="rect">
            <a:avLst/>
          </a:prstGeom>
          <a:ln>
            <a:solidFill>
              <a:srgbClr val="00B0F0"/>
            </a:solidFill>
          </a:ln>
        </p:spPr>
        <p:txBody>
          <a:bodyPr anchor="ctr"/>
          <a:lstStyle>
            <a:lvl1pPr marL="0" indent="0" algn="ctr">
              <a:buFontTx/>
              <a:buNone/>
              <a:defRPr sz="2000" b="1" i="0">
                <a:solidFill>
                  <a:srgbClr val="0070C0"/>
                </a:solidFill>
                <a:latin typeface="Avenir Next Demi Bold"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05803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6256930" y="360484"/>
            <a:ext cx="5452033" cy="6137031"/>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4" name="Espace réservé du contenu 9">
            <a:extLst>
              <a:ext uri="{FF2B5EF4-FFF2-40B4-BE49-F238E27FC236}">
                <a16:creationId xmlns:a16="http://schemas.microsoft.com/office/drawing/2014/main" id="{2B9E7C86-E7C5-3F43-BDB9-2DD8E695788C}"/>
              </a:ext>
            </a:extLst>
          </p:cNvPr>
          <p:cNvSpPr>
            <a:spLocks noGrp="1"/>
          </p:cNvSpPr>
          <p:nvPr>
            <p:ph sz="quarter" idx="13"/>
          </p:nvPr>
        </p:nvSpPr>
        <p:spPr>
          <a:xfrm>
            <a:off x="483037" y="1337685"/>
            <a:ext cx="4706937" cy="621743"/>
          </a:xfrm>
          <a:prstGeom prst="rect">
            <a:avLst/>
          </a:prstGeom>
          <a:ln>
            <a:solidFill>
              <a:srgbClr val="00B0F0"/>
            </a:solidFill>
          </a:ln>
        </p:spPr>
        <p:txBody>
          <a:bodyPr anchor="ctr"/>
          <a:lstStyle>
            <a:lvl1pPr marL="0" indent="0" algn="ctr">
              <a:buFontTx/>
              <a:buNone/>
              <a:defRPr sz="2000" b="1" i="0">
                <a:solidFill>
                  <a:schemeClr val="bg1"/>
                </a:solidFill>
                <a:latin typeface="Avenir Next Demi Bold"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9902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982485" y="1258714"/>
            <a:ext cx="5100262" cy="4250766"/>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6475564" y="1040106"/>
            <a:ext cx="5452033" cy="5294123"/>
          </a:xfrm>
          <a:prstGeom prst="rect">
            <a:avLst/>
          </a:prstGeom>
        </p:spPr>
        <p:txBody>
          <a:bodyPr/>
          <a:lstStyle>
            <a:lvl1pPr>
              <a:defRPr sz="2000"/>
            </a:lvl1pPr>
          </a:lstStyle>
          <a:p>
            <a:pPr lvl="0"/>
            <a:r>
              <a:rPr lang="en-US"/>
              <a:t>Click to edit Master text styles</a:t>
            </a:r>
          </a:p>
        </p:txBody>
      </p:sp>
      <p:sp>
        <p:nvSpPr>
          <p:cNvPr id="10" name="Espace réservé du contenu 9">
            <a:extLst>
              <a:ext uri="{FF2B5EF4-FFF2-40B4-BE49-F238E27FC236}">
                <a16:creationId xmlns:a16="http://schemas.microsoft.com/office/drawing/2014/main" id="{19EF1F01-96A5-1A47-B005-DDC14F428012}"/>
              </a:ext>
            </a:extLst>
          </p:cNvPr>
          <p:cNvSpPr>
            <a:spLocks noGrp="1"/>
          </p:cNvSpPr>
          <p:nvPr>
            <p:ph sz="quarter" idx="13"/>
          </p:nvPr>
        </p:nvSpPr>
        <p:spPr>
          <a:xfrm>
            <a:off x="1179148" y="5877029"/>
            <a:ext cx="4706937" cy="457200"/>
          </a:xfrm>
          <a:prstGeom prst="rect">
            <a:avLst/>
          </a:prstGeom>
          <a:ln>
            <a:solidFill>
              <a:srgbClr val="00B0F0"/>
            </a:solidFill>
          </a:ln>
        </p:spPr>
        <p:txBody>
          <a:bodyPr anchor="ctr"/>
          <a:lstStyle>
            <a:lvl1pPr marL="0" indent="0" algn="ctr">
              <a:buFontTx/>
              <a:buNone/>
              <a:defRPr sz="2000" b="1" i="0">
                <a:solidFill>
                  <a:srgbClr val="0070C0"/>
                </a:solidFill>
                <a:latin typeface="Avenir Next Demi Bold" panose="020B0503020202020204" pitchFamily="34" charset="0"/>
              </a:defRPr>
            </a:lvl1pPr>
          </a:lstStyle>
          <a:p>
            <a:pPr lvl="0"/>
            <a:r>
              <a:rPr lang="en-US"/>
              <a:t>Click to edit Master text styles</a:t>
            </a:r>
          </a:p>
        </p:txBody>
      </p:sp>
      <p:sp>
        <p:nvSpPr>
          <p:cNvPr id="5" name="Titre 1">
            <a:extLst>
              <a:ext uri="{FF2B5EF4-FFF2-40B4-BE49-F238E27FC236}">
                <a16:creationId xmlns:a16="http://schemas.microsoft.com/office/drawing/2014/main" id="{96A9D70B-135A-E847-9D89-4F46704BFB94}"/>
              </a:ext>
            </a:extLst>
          </p:cNvPr>
          <p:cNvSpPr txBox="1">
            <a:spLocks/>
          </p:cNvSpPr>
          <p:nvPr userDrawn="1"/>
        </p:nvSpPr>
        <p:spPr>
          <a:xfrm>
            <a:off x="605563" y="156377"/>
            <a:ext cx="5280522" cy="734788"/>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pPr algn="ctr"/>
            <a:r>
              <a:rPr lang="fr-FR" sz="3200" dirty="0">
                <a:solidFill>
                  <a:srgbClr val="00B0F0"/>
                </a:solidFill>
              </a:rPr>
              <a:t>Speaker</a:t>
            </a:r>
          </a:p>
        </p:txBody>
      </p:sp>
      <p:sp>
        <p:nvSpPr>
          <p:cNvPr id="8" name="Titre 1">
            <a:extLst>
              <a:ext uri="{FF2B5EF4-FFF2-40B4-BE49-F238E27FC236}">
                <a16:creationId xmlns:a16="http://schemas.microsoft.com/office/drawing/2014/main" id="{1C7122E1-8B61-AD46-9AAE-3C14470944D3}"/>
              </a:ext>
            </a:extLst>
          </p:cNvPr>
          <p:cNvSpPr txBox="1">
            <a:spLocks/>
          </p:cNvSpPr>
          <p:nvPr userDrawn="1"/>
        </p:nvSpPr>
        <p:spPr>
          <a:xfrm>
            <a:off x="6475564" y="156377"/>
            <a:ext cx="5280522" cy="734788"/>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pPr algn="ctr"/>
            <a:r>
              <a:rPr lang="fr-FR" sz="3200" dirty="0">
                <a:solidFill>
                  <a:srgbClr val="00B0F0"/>
                </a:solidFill>
              </a:rPr>
              <a:t>About</a:t>
            </a:r>
          </a:p>
        </p:txBody>
      </p:sp>
    </p:spTree>
    <p:extLst>
      <p:ext uri="{BB962C8B-B14F-4D97-AF65-F5344CB8AC3E}">
        <p14:creationId xmlns:p14="http://schemas.microsoft.com/office/powerpoint/2010/main" val="2277478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1387930" y="335364"/>
            <a:ext cx="10335985" cy="6187272"/>
          </a:xfrm>
          <a:prstGeom prst="rect">
            <a:avLst/>
          </a:prstGeom>
        </p:spPr>
        <p:txBody>
          <a:bodyPr/>
          <a:lstStyle>
            <a:lvl1pPr>
              <a:defRPr sz="2000"/>
            </a:lvl1pPr>
          </a:lstStyle>
          <a:p>
            <a:pPr lvl="0"/>
            <a:r>
              <a:rPr lang="en-US"/>
              <a:t>Click to edit Master text styles</a:t>
            </a:r>
          </a:p>
        </p:txBody>
      </p:sp>
    </p:spTree>
    <p:extLst>
      <p:ext uri="{BB962C8B-B14F-4D97-AF65-F5344CB8AC3E}">
        <p14:creationId xmlns:p14="http://schemas.microsoft.com/office/powerpoint/2010/main" val="64256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D42C90-313F-5B40-B92C-65B2E30325D8}"/>
              </a:ext>
            </a:extLst>
          </p:cNvPr>
          <p:cNvSpPr>
            <a:spLocks noGrp="1"/>
          </p:cNvSpPr>
          <p:nvPr>
            <p:ph type="ctrTitle" hasCustomPrompt="1"/>
          </p:nvPr>
        </p:nvSpPr>
        <p:spPr>
          <a:xfrm>
            <a:off x="1524000" y="3429000"/>
            <a:ext cx="9144000" cy="1501383"/>
          </a:xfrm>
          <a:prstGeom prst="rect">
            <a:avLst/>
          </a:prstGeom>
        </p:spPr>
        <p:txBody>
          <a:bodyPr anchor="ctr"/>
          <a:lstStyle>
            <a:lvl1pPr algn="ctr">
              <a:defRPr sz="5400" b="1" i="0">
                <a:solidFill>
                  <a:schemeClr val="bg1"/>
                </a:solidFill>
                <a:latin typeface="Avenir Next" panose="020B0503020202020204" pitchFamily="34" charset="0"/>
              </a:defRPr>
            </a:lvl1pPr>
          </a:lstStyle>
          <a:p>
            <a:r>
              <a:rPr lang="fr-FR" dirty="0" err="1"/>
              <a:t>Thank</a:t>
            </a:r>
            <a:r>
              <a:rPr lang="fr-FR" dirty="0"/>
              <a:t> </a:t>
            </a:r>
            <a:r>
              <a:rPr lang="fr-FR" dirty="0" err="1"/>
              <a:t>you</a:t>
            </a:r>
            <a:r>
              <a:rPr lang="fr-FR" dirty="0"/>
              <a:t> !</a:t>
            </a:r>
          </a:p>
        </p:txBody>
      </p:sp>
      <p:sp>
        <p:nvSpPr>
          <p:cNvPr id="7" name="Espace réservé pour une image  2">
            <a:extLst>
              <a:ext uri="{FF2B5EF4-FFF2-40B4-BE49-F238E27FC236}">
                <a16:creationId xmlns:a16="http://schemas.microsoft.com/office/drawing/2014/main" id="{13F4CED7-7DA7-524B-8786-080AE63F00DB}"/>
              </a:ext>
            </a:extLst>
          </p:cNvPr>
          <p:cNvSpPr>
            <a:spLocks noGrp="1"/>
          </p:cNvSpPr>
          <p:nvPr>
            <p:ph type="pic" idx="1"/>
          </p:nvPr>
        </p:nvSpPr>
        <p:spPr>
          <a:xfrm>
            <a:off x="0" y="0"/>
            <a:ext cx="12192000" cy="6645729"/>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Tree>
    <p:extLst>
      <p:ext uri="{BB962C8B-B14F-4D97-AF65-F5344CB8AC3E}">
        <p14:creationId xmlns:p14="http://schemas.microsoft.com/office/powerpoint/2010/main" val="204153457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1224647" y="335364"/>
            <a:ext cx="5012868" cy="6187272"/>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
        <p:nvSpPr>
          <p:cNvPr id="5" name="Espace réservé du contenu 3">
            <a:extLst>
              <a:ext uri="{FF2B5EF4-FFF2-40B4-BE49-F238E27FC236}">
                <a16:creationId xmlns:a16="http://schemas.microsoft.com/office/drawing/2014/main" id="{39BB883E-B00D-1045-91D4-B59D9CFCDB56}"/>
              </a:ext>
            </a:extLst>
          </p:cNvPr>
          <p:cNvSpPr>
            <a:spLocks noGrp="1"/>
          </p:cNvSpPr>
          <p:nvPr>
            <p:ph sz="quarter" idx="13"/>
          </p:nvPr>
        </p:nvSpPr>
        <p:spPr>
          <a:xfrm>
            <a:off x="6732817" y="335364"/>
            <a:ext cx="5012868" cy="6187272"/>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20760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04396A-B881-4701-B050-E332E7233165}" type="datetimeFigureOut">
              <a:rPr lang="en-GB" smtClean="0"/>
              <a:t>10/02/2021</a:t>
            </a:fld>
            <a:endParaRPr lang="en-GB"/>
          </a:p>
        </p:txBody>
      </p:sp>
      <p:sp>
        <p:nvSpPr>
          <p:cNvPr id="5" name="Footer Placeholder 4"/>
          <p:cNvSpPr>
            <a:spLocks noGrp="1"/>
          </p:cNvSpPr>
          <p:nvPr>
            <p:ph type="ftr" sz="quarter" idx="11"/>
          </p:nvPr>
        </p:nvSpPr>
        <p:spPr/>
        <p:txBody>
          <a:bodyPr/>
          <a:lstStyle/>
          <a:p>
            <a:r>
              <a:rPr lang="en-GB"/>
              <a:t>Using ESPEN Collect to conduct PC-NTD Surveys</a:t>
            </a:r>
          </a:p>
        </p:txBody>
      </p:sp>
      <p:sp>
        <p:nvSpPr>
          <p:cNvPr id="6" name="Slide Number Placeholder 5"/>
          <p:cNvSpPr>
            <a:spLocks noGrp="1"/>
          </p:cNvSpPr>
          <p:nvPr>
            <p:ph type="sldNum" sz="quarter" idx="12"/>
          </p:nvPr>
        </p:nvSpPr>
        <p:spPr/>
        <p:txBody>
          <a:bodyPr/>
          <a:lstStyle/>
          <a:p>
            <a:fld id="{938AE4B5-AC15-4320-8144-1F1BF2DF2C79}" type="slidenum">
              <a:rPr lang="en-GB" smtClean="0"/>
              <a:t>‹#›</a:t>
            </a:fld>
            <a:endParaRPr lang="en-GB"/>
          </a:p>
        </p:txBody>
      </p:sp>
    </p:spTree>
    <p:extLst>
      <p:ext uri="{BB962C8B-B14F-4D97-AF65-F5344CB8AC3E}">
        <p14:creationId xmlns:p14="http://schemas.microsoft.com/office/powerpoint/2010/main" val="185067988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BF2ADA82-1774-4CF1-9F18-3A41A634CFFD}" type="datetime1">
              <a:rPr lang="en-US" smtClean="0"/>
              <a:t>2/10/2021</a:t>
            </a:fld>
            <a:endParaRPr/>
          </a:p>
        </p:txBody>
      </p:sp>
      <p:sp>
        <p:nvSpPr>
          <p:cNvPr id="17" name="Google Shape;1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Using ESPEN Collect to conduct PC-NTD Surveys</a:t>
            </a:r>
            <a:endParaRPr/>
          </a:p>
        </p:txBody>
      </p:sp>
      <p:sp>
        <p:nvSpPr>
          <p:cNvPr id="18" name="Google Shape;1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862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AEA03A45-5EE8-49A7-A55D-C95538C03D94}" type="datetime1">
              <a:rPr lang="en-US" smtClean="0"/>
              <a:t>2/10/2021</a:t>
            </a:fld>
            <a:endParaRPr/>
          </a:p>
        </p:txBody>
      </p:sp>
      <p:sp>
        <p:nvSpPr>
          <p:cNvPr id="23" name="Google Shape;2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Using ESPEN Collect to conduct PC-NTD Surveys</a:t>
            </a:r>
            <a:endParaRPr/>
          </a:p>
        </p:txBody>
      </p:sp>
      <p:sp>
        <p:nvSpPr>
          <p:cNvPr id="24" name="Google Shape;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842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20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9A1EE9C-00D1-AC4D-BCDC-C698F38AD8D5}"/>
              </a:ext>
            </a:extLst>
          </p:cNvPr>
          <p:cNvSpPr>
            <a:spLocks noGrp="1"/>
          </p:cNvSpPr>
          <p:nvPr>
            <p:ph type="ctrTitle"/>
          </p:nvPr>
        </p:nvSpPr>
        <p:spPr>
          <a:xfrm>
            <a:off x="388309" y="350729"/>
            <a:ext cx="11335604" cy="1118842"/>
          </a:xfrm>
          <a:prstGeom prst="rect">
            <a:avLst/>
          </a:prstGeom>
        </p:spPr>
        <p:txBody>
          <a:bodyPr anchor="ctr"/>
          <a:lstStyle>
            <a:lvl1pPr algn="l">
              <a:defRPr sz="4400" b="1" i="0">
                <a:solidFill>
                  <a:srgbClr val="0070C0"/>
                </a:solidFill>
                <a:latin typeface="Avenir Next" panose="020B0503020202020204" pitchFamily="34" charset="0"/>
              </a:defRPr>
            </a:lvl1pPr>
          </a:lstStyle>
          <a:p>
            <a:r>
              <a:rPr lang="en-US"/>
              <a:t>Click to edit Master title style</a:t>
            </a:r>
            <a:endParaRPr lang="fr-FR" dirty="0"/>
          </a:p>
        </p:txBody>
      </p:sp>
      <p:sp>
        <p:nvSpPr>
          <p:cNvPr id="7" name="Espace réservé du contenu 2">
            <a:extLst>
              <a:ext uri="{FF2B5EF4-FFF2-40B4-BE49-F238E27FC236}">
                <a16:creationId xmlns:a16="http://schemas.microsoft.com/office/drawing/2014/main" id="{7F734B51-7825-E34D-848E-1CA37CA942EF}"/>
              </a:ext>
            </a:extLst>
          </p:cNvPr>
          <p:cNvSpPr>
            <a:spLocks noGrp="1"/>
          </p:cNvSpPr>
          <p:nvPr>
            <p:ph sz="quarter" idx="10"/>
          </p:nvPr>
        </p:nvSpPr>
        <p:spPr>
          <a:xfrm>
            <a:off x="388308" y="1684750"/>
            <a:ext cx="11335605" cy="3866964"/>
          </a:xfrm>
          <a:prstGeom prst="rect">
            <a:avLst/>
          </a:prstGeom>
        </p:spPr>
        <p:txBody>
          <a:bodyPr/>
          <a:lstStyle>
            <a:lvl1pPr>
              <a:defRPr>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3084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1" y="0"/>
            <a:ext cx="12192000" cy="5599134"/>
          </a:xfrm>
          <a:prstGeom prst="rect">
            <a:avLst/>
          </a:prstGeo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spTree>
    <p:extLst>
      <p:ext uri="{BB962C8B-B14F-4D97-AF65-F5344CB8AC3E}">
        <p14:creationId xmlns:p14="http://schemas.microsoft.com/office/powerpoint/2010/main" val="86055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9A1EE9C-00D1-AC4D-BCDC-C698F38AD8D5}"/>
              </a:ext>
            </a:extLst>
          </p:cNvPr>
          <p:cNvSpPr>
            <a:spLocks noGrp="1"/>
          </p:cNvSpPr>
          <p:nvPr>
            <p:ph type="ctrTitle"/>
          </p:nvPr>
        </p:nvSpPr>
        <p:spPr>
          <a:xfrm>
            <a:off x="935278" y="342899"/>
            <a:ext cx="10237938" cy="995820"/>
          </a:xfrm>
          <a:prstGeom prst="rect">
            <a:avLst/>
          </a:prstGeom>
        </p:spPr>
        <p:txBody>
          <a:bodyPr anchor="b"/>
          <a:lstStyle>
            <a:lvl1pPr algn="l">
              <a:defRPr sz="4800" b="1" i="0">
                <a:solidFill>
                  <a:srgbClr val="0070C0"/>
                </a:solidFill>
                <a:latin typeface="Avenir Next" panose="020B0503020202020204" pitchFamily="34" charset="0"/>
              </a:defRPr>
            </a:lvl1pPr>
          </a:lstStyle>
          <a:p>
            <a:r>
              <a:rPr lang="en-US"/>
              <a:t>Click to edit Master title style</a:t>
            </a:r>
            <a:endParaRPr lang="fr-FR" dirty="0"/>
          </a:p>
        </p:txBody>
      </p:sp>
      <p:sp>
        <p:nvSpPr>
          <p:cNvPr id="6" name="ZoneTexte 5">
            <a:extLst>
              <a:ext uri="{FF2B5EF4-FFF2-40B4-BE49-F238E27FC236}">
                <a16:creationId xmlns:a16="http://schemas.microsoft.com/office/drawing/2014/main" id="{51C53DF1-F73D-2043-B60D-5253EE4C1695}"/>
              </a:ext>
            </a:extLst>
          </p:cNvPr>
          <p:cNvSpPr txBox="1"/>
          <p:nvPr userDrawn="1"/>
        </p:nvSpPr>
        <p:spPr>
          <a:xfrm>
            <a:off x="935278" y="1941534"/>
            <a:ext cx="9144000" cy="3394554"/>
          </a:xfrm>
          <a:prstGeom prst="rect">
            <a:avLst/>
          </a:prstGeom>
          <a:noFill/>
        </p:spPr>
        <p:txBody>
          <a:bodyPr wrap="square" rtlCol="0">
            <a:spAutoFit/>
          </a:bodyPr>
          <a:lstStyle/>
          <a:p>
            <a:endParaRPr lang="fr-FR" dirty="0"/>
          </a:p>
        </p:txBody>
      </p:sp>
      <p:sp>
        <p:nvSpPr>
          <p:cNvPr id="3" name="Espace réservé du contenu 2">
            <a:extLst>
              <a:ext uri="{FF2B5EF4-FFF2-40B4-BE49-F238E27FC236}">
                <a16:creationId xmlns:a16="http://schemas.microsoft.com/office/drawing/2014/main" id="{B9B6B3D0-D0A9-2140-B80A-9309C0CDDB2F}"/>
              </a:ext>
            </a:extLst>
          </p:cNvPr>
          <p:cNvSpPr>
            <a:spLocks noGrp="1"/>
          </p:cNvSpPr>
          <p:nvPr>
            <p:ph sz="quarter" idx="10"/>
          </p:nvPr>
        </p:nvSpPr>
        <p:spPr>
          <a:xfrm>
            <a:off x="935278" y="1731723"/>
            <a:ext cx="10237938" cy="3814176"/>
          </a:xfrm>
          <a:prstGeom prst="rect">
            <a:avLst/>
          </a:prstGeom>
        </p:spPr>
        <p:txBody>
          <a:bodyPr/>
          <a:lstStyle>
            <a:lvl1pPr>
              <a:defRPr sz="2000">
                <a:latin typeface="Avenir Next" panose="020B0503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1022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2FC21DE-AF64-9D4B-B81F-C15CF02C0257}"/>
              </a:ext>
            </a:extLst>
          </p:cNvPr>
          <p:cNvSpPr>
            <a:spLocks noGrp="1"/>
          </p:cNvSpPr>
          <p:nvPr>
            <p:ph type="ctrTitle"/>
          </p:nvPr>
        </p:nvSpPr>
        <p:spPr>
          <a:xfrm>
            <a:off x="1524000" y="1441883"/>
            <a:ext cx="9144000" cy="1501383"/>
          </a:xfrm>
          <a:prstGeom prst="rect">
            <a:avLst/>
          </a:prstGeom>
        </p:spPr>
        <p:txBody>
          <a:bodyPr anchor="ctr"/>
          <a:lstStyle>
            <a:lvl1pPr algn="ctr">
              <a:defRPr sz="5400" b="1" i="0">
                <a:solidFill>
                  <a:srgbClr val="0070C0"/>
                </a:solidFill>
                <a:latin typeface="Avenir Next" panose="020B0503020202020204" pitchFamily="34" charset="0"/>
              </a:defRPr>
            </a:lvl1pPr>
          </a:lstStyle>
          <a:p>
            <a:r>
              <a:rPr lang="en-US"/>
              <a:t>Click to edit Master title style</a:t>
            </a:r>
            <a:endParaRPr lang="fr-FR" dirty="0"/>
          </a:p>
        </p:txBody>
      </p:sp>
      <p:sp>
        <p:nvSpPr>
          <p:cNvPr id="5" name="Sous-titre 2">
            <a:extLst>
              <a:ext uri="{FF2B5EF4-FFF2-40B4-BE49-F238E27FC236}">
                <a16:creationId xmlns:a16="http://schemas.microsoft.com/office/drawing/2014/main" id="{83ECD067-1CBF-434F-B624-F5932AA410D0}"/>
              </a:ext>
            </a:extLst>
          </p:cNvPr>
          <p:cNvSpPr>
            <a:spLocks noGrp="1"/>
          </p:cNvSpPr>
          <p:nvPr>
            <p:ph type="subTitle" idx="10"/>
          </p:nvPr>
        </p:nvSpPr>
        <p:spPr>
          <a:xfrm>
            <a:off x="1524000" y="3199406"/>
            <a:ext cx="9144000" cy="722573"/>
          </a:xfrm>
          <a:prstGeom prst="rect">
            <a:avLst/>
          </a:prstGeom>
        </p:spPr>
        <p:txBody>
          <a:bodyPr/>
          <a:lstStyle>
            <a:lvl1pPr marL="0" indent="0" algn="ctr">
              <a:buNone/>
              <a:defRPr sz="2400" b="1" i="0">
                <a:solidFill>
                  <a:srgbClr val="00B0F0"/>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Tree>
    <p:extLst>
      <p:ext uri="{BB962C8B-B14F-4D97-AF65-F5344CB8AC3E}">
        <p14:creationId xmlns:p14="http://schemas.microsoft.com/office/powerpoint/2010/main" val="101753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Users/barambaye/Documents/BARA/RESSOURCES/Textures/texture31799-16-9eme_150dpi.jpg"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file:////Users/barambaye/Documents/BARA/RESSOURCES/Textures/texture31799-16-9eme_150dpi.jpg" TargetMode="Externa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file:////Users/barambaye/Documents/BARA/RESSOURCES/Textures/texture31799-16-9eme_150dpi.jpg"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file:////Users/barambaye/Documents/BARA/RESSOURCES/Textures/texture31799-16-9eme_150dpi.jpg" TargetMode="Externa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file:////Users/barambaye/Documents/BARA/RESSOURCES/Textures/texture31799-16-9eme_150dpi.jpg" TargetMode="Externa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9CB55B1-60EA-BF44-A273-AAEC251BBC62}"/>
              </a:ext>
            </a:extLst>
          </p:cNvPr>
          <p:cNvPicPr>
            <a:picLocks noChangeAspect="1"/>
          </p:cNvPicPr>
          <p:nvPr/>
        </p:nvPicPr>
        <p:blipFill rotWithShape="1">
          <a:blip r:embed="rId7" r:link="rId8"/>
          <a:srcRect r="565"/>
          <a:stretch>
            <a:fillRect/>
          </a:stretch>
        </p:blipFill>
        <p:spPr>
          <a:xfrm>
            <a:off x="4" y="0"/>
            <a:ext cx="12191996" cy="6763804"/>
          </a:xfrm>
          <a:prstGeom prst="rect">
            <a:avLst/>
          </a:prstGeom>
        </p:spPr>
      </p:pic>
      <p:sp>
        <p:nvSpPr>
          <p:cNvPr id="18" name="Rectangle 7">
            <a:extLst>
              <a:ext uri="{FF2B5EF4-FFF2-40B4-BE49-F238E27FC236}">
                <a16:creationId xmlns:a16="http://schemas.microsoft.com/office/drawing/2014/main" id="{56F284F3-7591-A643-BB73-F42B343C82FF}"/>
              </a:ext>
            </a:extLst>
          </p:cNvPr>
          <p:cNvSpPr>
            <a:spLocks noChangeArrowheads="1"/>
          </p:cNvSpPr>
          <p:nvPr/>
        </p:nvSpPr>
        <p:spPr bwMode="auto">
          <a:xfrm>
            <a:off x="0" y="6629400"/>
            <a:ext cx="12192000" cy="228600"/>
          </a:xfrm>
          <a:prstGeom prst="rect">
            <a:avLst/>
          </a:prstGeom>
          <a:solidFill>
            <a:srgbClr val="30ACDF"/>
          </a:solidFill>
          <a:ln>
            <a:noFill/>
          </a:ln>
          <a:effec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GB" sz="7198" b="0" i="0" u="none" strike="noStrike" kern="1200" cap="none" spc="0" normalizeH="0" baseline="0" noProof="0" dirty="0">
              <a:ln>
                <a:noFill/>
              </a:ln>
              <a:solidFill>
                <a:srgbClr val="737572"/>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E08C9FAA-C6A7-BF48-803C-D688F81B953D}"/>
              </a:ext>
            </a:extLst>
          </p:cNvPr>
          <p:cNvPicPr>
            <a:picLocks noChangeAspect="1"/>
          </p:cNvPicPr>
          <p:nvPr/>
        </p:nvPicPr>
        <p:blipFill>
          <a:blip r:embed="rId9"/>
          <a:stretch>
            <a:fillRect/>
          </a:stretch>
        </p:blipFill>
        <p:spPr>
          <a:xfrm>
            <a:off x="2420648" y="476589"/>
            <a:ext cx="650534" cy="772834"/>
          </a:xfrm>
          <a:prstGeom prst="rect">
            <a:avLst/>
          </a:prstGeom>
        </p:spPr>
      </p:pic>
      <p:pic>
        <p:nvPicPr>
          <p:cNvPr id="14" name="Image 13">
            <a:extLst>
              <a:ext uri="{FF2B5EF4-FFF2-40B4-BE49-F238E27FC236}">
                <a16:creationId xmlns:a16="http://schemas.microsoft.com/office/drawing/2014/main" id="{32508627-168B-6C40-BCF5-C80E372AA6B7}"/>
              </a:ext>
            </a:extLst>
          </p:cNvPr>
          <p:cNvPicPr>
            <a:picLocks noChangeAspect="1"/>
          </p:cNvPicPr>
          <p:nvPr/>
        </p:nvPicPr>
        <p:blipFill>
          <a:blip r:embed="rId10"/>
          <a:stretch>
            <a:fillRect/>
          </a:stretch>
        </p:blipFill>
        <p:spPr>
          <a:xfrm>
            <a:off x="456027" y="551145"/>
            <a:ext cx="1508598" cy="584343"/>
          </a:xfrm>
          <a:prstGeom prst="rect">
            <a:avLst/>
          </a:prstGeom>
        </p:spPr>
      </p:pic>
    </p:spTree>
    <p:extLst>
      <p:ext uri="{BB962C8B-B14F-4D97-AF65-F5344CB8AC3E}">
        <p14:creationId xmlns:p14="http://schemas.microsoft.com/office/powerpoint/2010/main" val="34152776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2B8119-86FF-1241-83F9-ED86B473C726}"/>
              </a:ext>
            </a:extLst>
          </p:cNvPr>
          <p:cNvSpPr>
            <a:spLocks noChangeArrowheads="1"/>
          </p:cNvSpPr>
          <p:nvPr/>
        </p:nvSpPr>
        <p:spPr bwMode="auto">
          <a:xfrm>
            <a:off x="0" y="5611660"/>
            <a:ext cx="12192000" cy="1246340"/>
          </a:xfrm>
          <a:prstGeom prst="rect">
            <a:avLst/>
          </a:prstGeom>
          <a:solidFill>
            <a:srgbClr val="30ACDF"/>
          </a:solidFill>
          <a:ln>
            <a:noFill/>
          </a:ln>
          <a:effec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GB" sz="7198" b="0" i="0" u="none" strike="noStrike" kern="1200" cap="none" spc="0" normalizeH="0" baseline="0" noProof="0" dirty="0">
              <a:ln>
                <a:noFill/>
              </a:ln>
              <a:solidFill>
                <a:srgbClr val="737572"/>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D623B715-4792-6D46-B5A8-7F5D530E4225}"/>
              </a:ext>
            </a:extLst>
          </p:cNvPr>
          <p:cNvPicPr>
            <a:picLocks noChangeAspect="1"/>
          </p:cNvPicPr>
          <p:nvPr/>
        </p:nvPicPr>
        <p:blipFill>
          <a:blip r:embed="rId4"/>
          <a:stretch>
            <a:fillRect/>
          </a:stretch>
        </p:blipFill>
        <p:spPr>
          <a:xfrm>
            <a:off x="2233614" y="5831931"/>
            <a:ext cx="626001" cy="743690"/>
          </a:xfrm>
          <a:prstGeom prst="rect">
            <a:avLst/>
          </a:prstGeom>
        </p:spPr>
      </p:pic>
      <p:pic>
        <p:nvPicPr>
          <p:cNvPr id="9" name="Image 8">
            <a:extLst>
              <a:ext uri="{FF2B5EF4-FFF2-40B4-BE49-F238E27FC236}">
                <a16:creationId xmlns:a16="http://schemas.microsoft.com/office/drawing/2014/main" id="{5BEF0AD7-DFD1-D340-9534-3220D62CB3FD}"/>
              </a:ext>
            </a:extLst>
          </p:cNvPr>
          <p:cNvPicPr>
            <a:picLocks noChangeAspect="1"/>
          </p:cNvPicPr>
          <p:nvPr/>
        </p:nvPicPr>
        <p:blipFill>
          <a:blip r:embed="rId5"/>
          <a:stretch>
            <a:fillRect/>
          </a:stretch>
        </p:blipFill>
        <p:spPr>
          <a:xfrm>
            <a:off x="560417" y="5927644"/>
            <a:ext cx="1425781" cy="552265"/>
          </a:xfrm>
          <a:prstGeom prst="rect">
            <a:avLst/>
          </a:prstGeom>
        </p:spPr>
      </p:pic>
    </p:spTree>
    <p:extLst>
      <p:ext uri="{BB962C8B-B14F-4D97-AF65-F5344CB8AC3E}">
        <p14:creationId xmlns:p14="http://schemas.microsoft.com/office/powerpoint/2010/main" val="489907261"/>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8578EDC-BA16-8E4B-909A-90A9D06E5B95}"/>
              </a:ext>
            </a:extLst>
          </p:cNvPr>
          <p:cNvPicPr>
            <a:picLocks noChangeAspect="1"/>
          </p:cNvPicPr>
          <p:nvPr/>
        </p:nvPicPr>
        <p:blipFill rotWithShape="1">
          <a:blip r:embed="rId5" r:link="rId6"/>
          <a:srcRect t="243" r="565" b="88633"/>
          <a:stretch>
            <a:fillRect/>
          </a:stretch>
        </p:blipFill>
        <p:spPr>
          <a:xfrm rot="10800000" flipV="1">
            <a:off x="-3" y="5636712"/>
            <a:ext cx="12192002" cy="1221288"/>
          </a:xfrm>
          <a:prstGeom prst="rect">
            <a:avLst/>
          </a:prstGeom>
        </p:spPr>
      </p:pic>
      <p:pic>
        <p:nvPicPr>
          <p:cNvPr id="6" name="Image 5">
            <a:extLst>
              <a:ext uri="{FF2B5EF4-FFF2-40B4-BE49-F238E27FC236}">
                <a16:creationId xmlns:a16="http://schemas.microsoft.com/office/drawing/2014/main" id="{44299A2D-9F7E-9843-B64D-2D291B20FEDD}"/>
              </a:ext>
            </a:extLst>
          </p:cNvPr>
          <p:cNvPicPr>
            <a:picLocks noChangeAspect="1"/>
          </p:cNvPicPr>
          <p:nvPr/>
        </p:nvPicPr>
        <p:blipFill>
          <a:blip r:embed="rId7"/>
          <a:stretch>
            <a:fillRect/>
          </a:stretch>
        </p:blipFill>
        <p:spPr>
          <a:xfrm>
            <a:off x="4449374" y="5971223"/>
            <a:ext cx="1425781" cy="552265"/>
          </a:xfrm>
          <a:prstGeom prst="rect">
            <a:avLst/>
          </a:prstGeom>
        </p:spPr>
      </p:pic>
      <p:pic>
        <p:nvPicPr>
          <p:cNvPr id="8" name="Image 7">
            <a:extLst>
              <a:ext uri="{FF2B5EF4-FFF2-40B4-BE49-F238E27FC236}">
                <a16:creationId xmlns:a16="http://schemas.microsoft.com/office/drawing/2014/main" id="{DE2E5B4B-76B6-A242-86BE-80AAEE86F401}"/>
              </a:ext>
            </a:extLst>
          </p:cNvPr>
          <p:cNvPicPr>
            <a:picLocks noChangeAspect="1"/>
          </p:cNvPicPr>
          <p:nvPr/>
        </p:nvPicPr>
        <p:blipFill>
          <a:blip r:embed="rId8"/>
          <a:stretch>
            <a:fillRect/>
          </a:stretch>
        </p:blipFill>
        <p:spPr>
          <a:xfrm>
            <a:off x="6316846" y="5875511"/>
            <a:ext cx="626001" cy="743690"/>
          </a:xfrm>
          <a:prstGeom prst="rect">
            <a:avLst/>
          </a:prstGeom>
        </p:spPr>
      </p:pic>
    </p:spTree>
    <p:extLst>
      <p:ext uri="{BB962C8B-B14F-4D97-AF65-F5344CB8AC3E}">
        <p14:creationId xmlns:p14="http://schemas.microsoft.com/office/powerpoint/2010/main" val="210479296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8578EDC-BA16-8E4B-909A-90A9D06E5B95}"/>
              </a:ext>
            </a:extLst>
          </p:cNvPr>
          <p:cNvPicPr>
            <a:picLocks noChangeAspect="1"/>
          </p:cNvPicPr>
          <p:nvPr/>
        </p:nvPicPr>
        <p:blipFill rotWithShape="1">
          <a:blip r:embed="rId6" r:link="rId7"/>
          <a:srcRect t="243" r="565" b="88633"/>
          <a:stretch>
            <a:fillRect/>
          </a:stretch>
        </p:blipFill>
        <p:spPr>
          <a:xfrm rot="10800000" flipV="1">
            <a:off x="0" y="0"/>
            <a:ext cx="12192002" cy="863094"/>
          </a:xfrm>
          <a:prstGeom prst="rect">
            <a:avLst/>
          </a:prstGeom>
        </p:spPr>
      </p:pic>
      <p:sp>
        <p:nvSpPr>
          <p:cNvPr id="6" name="Titre 1">
            <a:extLst>
              <a:ext uri="{FF2B5EF4-FFF2-40B4-BE49-F238E27FC236}">
                <a16:creationId xmlns:a16="http://schemas.microsoft.com/office/drawing/2014/main" id="{FA64F494-3E3C-5041-9950-D0DC375DC865}"/>
              </a:ext>
            </a:extLst>
          </p:cNvPr>
          <p:cNvSpPr txBox="1">
            <a:spLocks/>
          </p:cNvSpPr>
          <p:nvPr/>
        </p:nvSpPr>
        <p:spPr>
          <a:xfrm>
            <a:off x="346555" y="199815"/>
            <a:ext cx="10237938" cy="588723"/>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r>
              <a:rPr lang="fr-FR" sz="3600" dirty="0"/>
              <a:t>Modifiez le style du titre</a:t>
            </a:r>
          </a:p>
        </p:txBody>
      </p:sp>
    </p:spTree>
    <p:extLst>
      <p:ext uri="{BB962C8B-B14F-4D97-AF65-F5344CB8AC3E}">
        <p14:creationId xmlns:p14="http://schemas.microsoft.com/office/powerpoint/2010/main" val="8529460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03E9D6E-B647-5543-990E-F7AC0932033F}"/>
              </a:ext>
            </a:extLst>
          </p:cNvPr>
          <p:cNvPicPr>
            <a:picLocks noChangeAspect="1"/>
          </p:cNvPicPr>
          <p:nvPr/>
        </p:nvPicPr>
        <p:blipFill rotWithShape="1">
          <a:blip r:embed="rId5" r:link="rId6"/>
          <a:srcRect r="565"/>
          <a:stretch>
            <a:fillRect/>
          </a:stretch>
        </p:blipFill>
        <p:spPr>
          <a:xfrm>
            <a:off x="0" y="0"/>
            <a:ext cx="5627077" cy="6858000"/>
          </a:xfrm>
          <a:prstGeom prst="rect">
            <a:avLst/>
          </a:prstGeom>
        </p:spPr>
      </p:pic>
      <p:sp>
        <p:nvSpPr>
          <p:cNvPr id="6" name="Titre 1">
            <a:extLst>
              <a:ext uri="{FF2B5EF4-FFF2-40B4-BE49-F238E27FC236}">
                <a16:creationId xmlns:a16="http://schemas.microsoft.com/office/drawing/2014/main" id="{FA64F494-3E3C-5041-9950-D0DC375DC865}"/>
              </a:ext>
            </a:extLst>
          </p:cNvPr>
          <p:cNvSpPr txBox="1">
            <a:spLocks/>
          </p:cNvSpPr>
          <p:nvPr/>
        </p:nvSpPr>
        <p:spPr>
          <a:xfrm>
            <a:off x="173277" y="325991"/>
            <a:ext cx="5280522" cy="633617"/>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pPr algn="ctr"/>
            <a:r>
              <a:rPr lang="fr-FR" sz="3000" dirty="0">
                <a:solidFill>
                  <a:srgbClr val="00B0F0"/>
                </a:solidFill>
              </a:rPr>
              <a:t>SPEAKER</a:t>
            </a:r>
          </a:p>
        </p:txBody>
      </p:sp>
      <p:sp>
        <p:nvSpPr>
          <p:cNvPr id="9" name="Rectangle 8">
            <a:extLst>
              <a:ext uri="{FF2B5EF4-FFF2-40B4-BE49-F238E27FC236}">
                <a16:creationId xmlns:a16="http://schemas.microsoft.com/office/drawing/2014/main" id="{3F8F34E0-E384-434D-9B0C-76BEFB4244D4}"/>
              </a:ext>
            </a:extLst>
          </p:cNvPr>
          <p:cNvSpPr>
            <a:spLocks noChangeArrowheads="1"/>
          </p:cNvSpPr>
          <p:nvPr/>
        </p:nvSpPr>
        <p:spPr bwMode="auto">
          <a:xfrm rot="5400000">
            <a:off x="2301576" y="3325501"/>
            <a:ext cx="6858002" cy="207000"/>
          </a:xfrm>
          <a:prstGeom prst="rect">
            <a:avLst/>
          </a:prstGeom>
          <a:solidFill>
            <a:srgbClr val="30ACDF"/>
          </a:solidFill>
          <a:ln>
            <a:noFill/>
          </a:ln>
          <a:effec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GB" sz="7198" b="0" i="0" u="none" strike="noStrike" kern="1200" cap="none" spc="0" normalizeH="0" baseline="0" noProof="0" dirty="0">
              <a:ln>
                <a:noFill/>
              </a:ln>
              <a:solidFill>
                <a:srgbClr val="737572"/>
              </a:solidFill>
              <a:effectLst/>
              <a:uLnTx/>
              <a:uFillTx/>
              <a:latin typeface="Calibri" panose="020F0502020204030204"/>
              <a:ea typeface="+mn-ea"/>
              <a:cs typeface="+mn-cs"/>
            </a:endParaRPr>
          </a:p>
        </p:txBody>
      </p:sp>
      <p:sp>
        <p:nvSpPr>
          <p:cNvPr id="7" name="Titre 1">
            <a:extLst>
              <a:ext uri="{FF2B5EF4-FFF2-40B4-BE49-F238E27FC236}">
                <a16:creationId xmlns:a16="http://schemas.microsoft.com/office/drawing/2014/main" id="{96B805C2-30CE-7C46-8A02-AEB30555B110}"/>
              </a:ext>
            </a:extLst>
          </p:cNvPr>
          <p:cNvSpPr txBox="1">
            <a:spLocks/>
          </p:cNvSpPr>
          <p:nvPr/>
        </p:nvSpPr>
        <p:spPr>
          <a:xfrm>
            <a:off x="6541476" y="325991"/>
            <a:ext cx="5280522" cy="633617"/>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pPr algn="ctr"/>
            <a:r>
              <a:rPr lang="fr-FR" sz="3000" dirty="0">
                <a:solidFill>
                  <a:srgbClr val="00B0F0"/>
                </a:solidFill>
              </a:rPr>
              <a:t>ABOUT</a:t>
            </a:r>
          </a:p>
        </p:txBody>
      </p:sp>
    </p:spTree>
    <p:extLst>
      <p:ext uri="{BB962C8B-B14F-4D97-AF65-F5344CB8AC3E}">
        <p14:creationId xmlns:p14="http://schemas.microsoft.com/office/powerpoint/2010/main" val="32576925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8F34E0-E384-434D-9B0C-76BEFB4244D4}"/>
              </a:ext>
            </a:extLst>
          </p:cNvPr>
          <p:cNvSpPr>
            <a:spLocks noChangeArrowheads="1"/>
          </p:cNvSpPr>
          <p:nvPr/>
        </p:nvSpPr>
        <p:spPr bwMode="auto">
          <a:xfrm rot="5400000">
            <a:off x="-2679952" y="3325501"/>
            <a:ext cx="6858002" cy="207000"/>
          </a:xfrm>
          <a:prstGeom prst="rect">
            <a:avLst/>
          </a:prstGeom>
          <a:solidFill>
            <a:srgbClr val="30ACDF"/>
          </a:solidFill>
          <a:ln>
            <a:noFill/>
          </a:ln>
          <a:effectLst/>
        </p:spPr>
        <p:txBody>
          <a:bodyPr wrap="none"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GB" sz="7198" b="0" i="0" u="none" strike="noStrike" kern="1200" cap="none" spc="0" normalizeH="0" baseline="0" noProof="0" dirty="0">
              <a:ln>
                <a:noFill/>
              </a:ln>
              <a:solidFill>
                <a:srgbClr val="737572"/>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1F6CFD4B-8A6E-0F47-B2BA-98409F31E28F}"/>
              </a:ext>
            </a:extLst>
          </p:cNvPr>
          <p:cNvPicPr>
            <a:picLocks noChangeAspect="1"/>
          </p:cNvPicPr>
          <p:nvPr/>
        </p:nvPicPr>
        <p:blipFill rotWithShape="1">
          <a:blip r:embed="rId6" r:link="rId7"/>
          <a:srcRect t="243" r="565" b="88633"/>
          <a:stretch>
            <a:fillRect/>
          </a:stretch>
        </p:blipFill>
        <p:spPr>
          <a:xfrm rot="5400000" flipV="1">
            <a:off x="-3106226" y="3106225"/>
            <a:ext cx="6858000" cy="645550"/>
          </a:xfrm>
          <a:prstGeom prst="rect">
            <a:avLst/>
          </a:prstGeom>
        </p:spPr>
      </p:pic>
    </p:spTree>
    <p:extLst>
      <p:ext uri="{BB962C8B-B14F-4D97-AF65-F5344CB8AC3E}">
        <p14:creationId xmlns:p14="http://schemas.microsoft.com/office/powerpoint/2010/main" val="31157177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espen.afro.who.int/espen-collect-survey-registra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4" name="Google Shape;84;p1"/>
          <p:cNvSpPr txBox="1"/>
          <p:nvPr/>
        </p:nvSpPr>
        <p:spPr>
          <a:xfrm>
            <a:off x="1492571" y="2622180"/>
            <a:ext cx="9206857" cy="1451639"/>
          </a:xfrm>
          <a:prstGeom prst="rect">
            <a:avLst/>
          </a:prstGeom>
          <a:noFill/>
          <a:ln>
            <a:noFill/>
          </a:ln>
        </p:spPr>
        <p:txBody>
          <a:bodyPr spcFirstLastPara="1" wrap="square" lIns="91425" tIns="45700" rIns="91425" bIns="45700" anchor="t" anchorCtr="0">
            <a:spAutoFit/>
          </a:bodyPr>
          <a:lstStyle/>
          <a:p>
            <a:pPr marL="114300" lvl="0">
              <a:spcBef>
                <a:spcPts val="1000"/>
              </a:spcBef>
              <a:buClr>
                <a:srgbClr val="00B0F0"/>
              </a:buClr>
              <a:buSzPts val="1800"/>
            </a:pPr>
            <a:r>
              <a:rPr lang="en-US" sz="4000" b="1" dirty="0">
                <a:solidFill>
                  <a:srgbClr val="FFFFFF"/>
                </a:solidFill>
                <a:latin typeface="Century Gothic"/>
                <a:ea typeface="Century Gothic"/>
                <a:cs typeface="Century Gothic"/>
                <a:sym typeface="Century Gothic"/>
              </a:rPr>
              <a:t>Using ESPEN Collect survey support services to conduct PC-NTD surveys</a:t>
            </a:r>
            <a:endParaRPr sz="7200" b="0" i="0" u="none" strike="noStrike" cap="none" dirty="0">
              <a:solidFill>
                <a:schemeClr val="lt1"/>
              </a:solidFill>
              <a:latin typeface="Century Gothic"/>
              <a:ea typeface="Century Gothic"/>
              <a:cs typeface="Century Gothic"/>
              <a:sym typeface="Century Gothic"/>
            </a:endParaRPr>
          </a:p>
        </p:txBody>
      </p:sp>
      <p:pic>
        <p:nvPicPr>
          <p:cNvPr id="86" name="Google Shape;86;p1"/>
          <p:cNvPicPr preferRelativeResize="0"/>
          <p:nvPr/>
        </p:nvPicPr>
        <p:blipFill rotWithShape="1">
          <a:blip r:embed="rId3">
            <a:alphaModFix/>
          </a:blip>
          <a:srcRect/>
          <a:stretch/>
        </p:blipFill>
        <p:spPr>
          <a:xfrm>
            <a:off x="1714315" y="4231180"/>
            <a:ext cx="8683298" cy="45852"/>
          </a:xfrm>
          <a:prstGeom prst="rect">
            <a:avLst/>
          </a:prstGeom>
          <a:noFill/>
          <a:ln>
            <a:noFill/>
          </a:ln>
        </p:spPr>
      </p:pic>
      <p:sp>
        <p:nvSpPr>
          <p:cNvPr id="5" name="Subtitle 4">
            <a:extLst>
              <a:ext uri="{FF2B5EF4-FFF2-40B4-BE49-F238E27FC236}">
                <a16:creationId xmlns:a16="http://schemas.microsoft.com/office/drawing/2014/main" id="{8C9F5426-85FC-41F8-B9F0-F080ABE81589}"/>
              </a:ext>
            </a:extLst>
          </p:cNvPr>
          <p:cNvSpPr>
            <a:spLocks noGrp="1"/>
          </p:cNvSpPr>
          <p:nvPr>
            <p:ph type="subTitle" idx="1"/>
          </p:nvPr>
        </p:nvSpPr>
        <p:spPr>
          <a:xfrm>
            <a:off x="392915" y="5999649"/>
            <a:ext cx="2054722" cy="382171"/>
          </a:xfrm>
        </p:spPr>
        <p:txBody>
          <a:bodyPr/>
          <a:lstStyle/>
          <a:p>
            <a:r>
              <a:rPr lang="en-US" dirty="0">
                <a:solidFill>
                  <a:schemeClr val="bg1"/>
                </a:solidFill>
              </a:rPr>
              <a:t>February 10, 2021</a:t>
            </a:r>
            <a:endParaRPr lang="fr-F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1120" y="363532"/>
            <a:ext cx="3793373" cy="634005"/>
          </a:xfrm>
        </p:spPr>
        <p:txBody>
          <a:bodyPr/>
          <a:lstStyle/>
          <a:p>
            <a:r>
              <a:rPr lang="en-US" sz="3500" b="1" dirty="0">
                <a:solidFill>
                  <a:srgbClr val="3EAADC"/>
                </a:solidFill>
                <a:latin typeface="Century Gothic"/>
              </a:rPr>
              <a:t>Help desk</a:t>
            </a:r>
            <a:endParaRPr lang="en-GB" sz="3500" b="1" dirty="0">
              <a:solidFill>
                <a:srgbClr val="3EAADC"/>
              </a:solidFill>
              <a:latin typeface="Century Gothic"/>
            </a:endParaRPr>
          </a:p>
        </p:txBody>
      </p:sp>
      <p:sp>
        <p:nvSpPr>
          <p:cNvPr id="5" name="Content Placeholder 2"/>
          <p:cNvSpPr>
            <a:spLocks noGrp="1"/>
          </p:cNvSpPr>
          <p:nvPr>
            <p:ph idx="1"/>
          </p:nvPr>
        </p:nvSpPr>
        <p:spPr>
          <a:xfrm>
            <a:off x="1147155" y="1325563"/>
            <a:ext cx="10640293" cy="4851902"/>
          </a:xfrm>
        </p:spPr>
        <p:txBody>
          <a:bodyPr vert="horz" lIns="91440" tIns="45720" rIns="91440" bIns="45720" rtlCol="0" anchor="t">
            <a:normAutofit lnSpcReduction="10000"/>
          </a:bodyPr>
          <a:lstStyle/>
          <a:p>
            <a:pPr>
              <a:lnSpc>
                <a:spcPct val="100000"/>
              </a:lnSpc>
              <a:spcBef>
                <a:spcPts val="0"/>
              </a:spcBef>
              <a:buClr>
                <a:schemeClr val="accent5"/>
              </a:buClr>
              <a:buFont typeface="Wingdings" panose="05000000000000000000" pitchFamily="2" charset="2"/>
              <a:buChar char="v"/>
            </a:pPr>
            <a:r>
              <a:rPr lang="en-US" sz="2400" dirty="0">
                <a:latin typeface="Century Gothic"/>
              </a:rPr>
              <a:t>For each supported survey we share a guide with screenshots of ESPEN Collect app</a:t>
            </a:r>
          </a:p>
          <a:p>
            <a:pPr marL="800100" indent="-342900">
              <a:lnSpc>
                <a:spcPct val="100000"/>
              </a:lnSpc>
              <a:spcBef>
                <a:spcPts val="0"/>
              </a:spcBef>
              <a:buClr>
                <a:schemeClr val="accent5"/>
              </a:buClr>
              <a:buFont typeface="Wingdings" panose="05000000000000000000" pitchFamily="2" charset="2"/>
              <a:buChar char="§"/>
            </a:pPr>
            <a:r>
              <a:rPr lang="en-US" sz="2400" dirty="0">
                <a:latin typeface="Century Gothic"/>
              </a:rPr>
              <a:t>Download new forms</a:t>
            </a:r>
          </a:p>
          <a:p>
            <a:pPr marL="800100" indent="-342900">
              <a:lnSpc>
                <a:spcPct val="100000"/>
              </a:lnSpc>
              <a:spcBef>
                <a:spcPts val="0"/>
              </a:spcBef>
              <a:buClr>
                <a:schemeClr val="accent5"/>
              </a:buClr>
              <a:buFont typeface="Wingdings" panose="05000000000000000000" pitchFamily="2" charset="2"/>
              <a:buChar char="§"/>
            </a:pPr>
            <a:r>
              <a:rPr lang="en-US" sz="2400" dirty="0">
                <a:latin typeface="Century Gothic"/>
              </a:rPr>
              <a:t>Update existing forms in smartphones</a:t>
            </a:r>
          </a:p>
          <a:p>
            <a:pPr marL="800100" indent="-342900">
              <a:lnSpc>
                <a:spcPct val="100000"/>
              </a:lnSpc>
              <a:spcBef>
                <a:spcPts val="0"/>
              </a:spcBef>
              <a:buClr>
                <a:schemeClr val="accent5"/>
              </a:buClr>
              <a:buFont typeface="Wingdings" panose="05000000000000000000" pitchFamily="2" charset="2"/>
              <a:buChar char="§"/>
            </a:pPr>
            <a:r>
              <a:rPr lang="en-US" sz="2400" dirty="0">
                <a:latin typeface="Century Gothic"/>
              </a:rPr>
              <a:t>Send finalized forms, </a:t>
            </a:r>
            <a:r>
              <a:rPr lang="en-US" sz="2400" dirty="0" err="1">
                <a:latin typeface="Century Gothic"/>
              </a:rPr>
              <a:t>etc</a:t>
            </a:r>
            <a:endParaRPr lang="en-US" sz="2400" dirty="0">
              <a:latin typeface="Century Gothic"/>
            </a:endParaRPr>
          </a:p>
          <a:p>
            <a:pPr marL="742950" indent="-285750">
              <a:lnSpc>
                <a:spcPct val="100000"/>
              </a:lnSpc>
              <a:spcBef>
                <a:spcPts val="0"/>
              </a:spcBef>
              <a:buClr>
                <a:schemeClr val="accent5"/>
              </a:buClr>
              <a:buFont typeface="Wingdings" panose="05000000000000000000" pitchFamily="2" charset="2"/>
              <a:buChar char="v"/>
            </a:pPr>
            <a:endParaRPr lang="en-US" sz="2400" dirty="0">
              <a:latin typeface="Century Gothic"/>
            </a:endParaRPr>
          </a:p>
          <a:p>
            <a:pPr>
              <a:lnSpc>
                <a:spcPct val="100000"/>
              </a:lnSpc>
              <a:spcBef>
                <a:spcPts val="0"/>
              </a:spcBef>
              <a:buClr>
                <a:schemeClr val="accent5"/>
              </a:buClr>
              <a:buFont typeface="Wingdings" panose="05000000000000000000" pitchFamily="2" charset="2"/>
              <a:buChar char="v"/>
            </a:pPr>
            <a:r>
              <a:rPr lang="en-US" sz="2400" dirty="0">
                <a:latin typeface="Century Gothic"/>
              </a:rPr>
              <a:t>Training materials are shared with both Countries and Trainers : </a:t>
            </a:r>
            <a:r>
              <a:rPr lang="en-US" sz="2000" dirty="0">
                <a:latin typeface="Century Gothic"/>
              </a:rPr>
              <a:t>contain clear steps on trouble shooting </a:t>
            </a:r>
            <a:br>
              <a:rPr lang="en-US" sz="2000" dirty="0">
                <a:latin typeface="Century Gothic"/>
              </a:rPr>
            </a:br>
            <a:endParaRPr lang="en-US" sz="2400" dirty="0">
              <a:latin typeface="Century Gothic"/>
            </a:endParaRPr>
          </a:p>
          <a:p>
            <a:pPr>
              <a:lnSpc>
                <a:spcPct val="100000"/>
              </a:lnSpc>
              <a:spcBef>
                <a:spcPts val="0"/>
              </a:spcBef>
              <a:buClr>
                <a:schemeClr val="accent5"/>
              </a:buClr>
              <a:buFont typeface="Wingdings" panose="05000000000000000000" pitchFamily="2" charset="2"/>
              <a:buChar char="v"/>
            </a:pPr>
            <a:r>
              <a:rPr lang="en-US" sz="2400" dirty="0">
                <a:latin typeface="Century Gothic"/>
              </a:rPr>
              <a:t>Weekly monitoring calls are set with field teams to address issues and monitor the evolution of surveys</a:t>
            </a:r>
            <a:br>
              <a:rPr lang="en-US" sz="2400" dirty="0">
                <a:latin typeface="Century Gothic"/>
              </a:rPr>
            </a:br>
            <a:endParaRPr lang="en-US" sz="2400" dirty="0">
              <a:latin typeface="Century Gothic"/>
            </a:endParaRPr>
          </a:p>
          <a:p>
            <a:pPr>
              <a:lnSpc>
                <a:spcPct val="100000"/>
              </a:lnSpc>
              <a:spcBef>
                <a:spcPts val="0"/>
              </a:spcBef>
              <a:buClr>
                <a:schemeClr val="accent5"/>
              </a:buClr>
              <a:buFont typeface="Wingdings" panose="05000000000000000000" pitchFamily="2" charset="2"/>
              <a:buChar char="v"/>
            </a:pPr>
            <a:r>
              <a:rPr lang="en-US" sz="2400" dirty="0">
                <a:latin typeface="Century Gothic"/>
              </a:rPr>
              <a:t>WhatsApp group are created to allow quick errors flagging and address </a:t>
            </a:r>
          </a:p>
        </p:txBody>
      </p:sp>
      <p:sp>
        <p:nvSpPr>
          <p:cNvPr id="4" name="Slide Number Placeholder 3">
            <a:extLst>
              <a:ext uri="{FF2B5EF4-FFF2-40B4-BE49-F238E27FC236}">
                <a16:creationId xmlns:a16="http://schemas.microsoft.com/office/drawing/2014/main" id="{1CCA038E-0828-4DE6-B0A5-7656A9DA169D}"/>
              </a:ext>
            </a:extLst>
          </p:cNvPr>
          <p:cNvSpPr>
            <a:spLocks noGrp="1"/>
          </p:cNvSpPr>
          <p:nvPr>
            <p:ph type="sldNum" sz="quarter" idx="12"/>
          </p:nvPr>
        </p:nvSpPr>
        <p:spPr/>
        <p:txBody>
          <a:bodyPr/>
          <a:lstStyle/>
          <a:p>
            <a:fld id="{938AE4B5-AC15-4320-8144-1F1BF2DF2C79}" type="slidenum">
              <a:rPr lang="en-GB" smtClean="0"/>
              <a:t>10</a:t>
            </a:fld>
            <a:endParaRPr lang="en-US"/>
          </a:p>
        </p:txBody>
      </p:sp>
      <p:sp>
        <p:nvSpPr>
          <p:cNvPr id="3" name="Footer Placeholder 2">
            <a:extLst>
              <a:ext uri="{FF2B5EF4-FFF2-40B4-BE49-F238E27FC236}">
                <a16:creationId xmlns:a16="http://schemas.microsoft.com/office/drawing/2014/main" id="{904AF712-897C-4C49-86D0-2CF15C7F6FB3}"/>
              </a:ext>
            </a:extLst>
          </p:cNvPr>
          <p:cNvSpPr>
            <a:spLocks noGrp="1"/>
          </p:cNvSpPr>
          <p:nvPr>
            <p:ph type="ftr" sz="quarter" idx="11"/>
          </p:nvPr>
        </p:nvSpPr>
        <p:spPr/>
        <p:txBody>
          <a:bodyPr/>
          <a:lstStyle/>
          <a:p>
            <a:endParaRPr lang="en-US" dirty="0"/>
          </a:p>
        </p:txBody>
      </p:sp>
      <p:sp>
        <p:nvSpPr>
          <p:cNvPr id="8" name="Google Shape;107;p3">
            <a:extLst>
              <a:ext uri="{FF2B5EF4-FFF2-40B4-BE49-F238E27FC236}">
                <a16:creationId xmlns:a16="http://schemas.microsoft.com/office/drawing/2014/main" id="{F2B2BA13-5B57-460C-B54D-D7822A563330}"/>
              </a:ext>
            </a:extLst>
          </p:cNvPr>
          <p:cNvSpPr txBox="1">
            <a:spLocks/>
          </p:cNvSpPr>
          <p:nvPr/>
        </p:nvSpPr>
        <p:spPr>
          <a:xfrm>
            <a:off x="5140977" y="6492875"/>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rgbClr val="5177CD"/>
                </a:solidFill>
              </a:rPr>
              <a:t>Using ESPEN Collect to conduct PC-NTD Surveys</a:t>
            </a:r>
            <a:endParaRPr lang="en-US" sz="1400" dirty="0">
              <a:solidFill>
                <a:srgbClr val="5177CD"/>
              </a:solidFill>
            </a:endParaRPr>
          </a:p>
        </p:txBody>
      </p:sp>
      <p:sp>
        <p:nvSpPr>
          <p:cNvPr id="9" name="Google Shape;106;p3">
            <a:extLst>
              <a:ext uri="{FF2B5EF4-FFF2-40B4-BE49-F238E27FC236}">
                <a16:creationId xmlns:a16="http://schemas.microsoft.com/office/drawing/2014/main" id="{27C26ABD-42A4-4840-B7A5-D3E169DBB2D8}"/>
              </a:ext>
            </a:extLst>
          </p:cNvPr>
          <p:cNvSpPr txBox="1">
            <a:spLocks/>
          </p:cNvSpPr>
          <p:nvPr/>
        </p:nvSpPr>
        <p:spPr>
          <a:xfrm>
            <a:off x="1580132" y="6499539"/>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rgbClr val="5177CD"/>
                </a:solidFill>
              </a:rPr>
              <a:pPr/>
              <a:t>2/10/2021</a:t>
            </a:fld>
            <a:endParaRPr lang="en-US" sz="900" dirty="0">
              <a:solidFill>
                <a:srgbClr val="5177CD"/>
              </a:solidFill>
            </a:endParaRPr>
          </a:p>
        </p:txBody>
      </p:sp>
    </p:spTree>
    <p:extLst>
      <p:ext uri="{BB962C8B-B14F-4D97-AF65-F5344CB8AC3E}">
        <p14:creationId xmlns:p14="http://schemas.microsoft.com/office/powerpoint/2010/main" val="49969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Map&#10;&#10;Description automatically generated">
            <a:extLst>
              <a:ext uri="{FF2B5EF4-FFF2-40B4-BE49-F238E27FC236}">
                <a16:creationId xmlns:a16="http://schemas.microsoft.com/office/drawing/2014/main" id="{F38311B8-4FFA-43B0-A330-E67E5EBBF102}"/>
              </a:ext>
            </a:extLst>
          </p:cNvPr>
          <p:cNvPicPr>
            <a:picLocks noGrp="1"/>
          </p:cNvPicPr>
          <p:nvPr>
            <p:ph sz="quarter" idx="12"/>
          </p:nvPr>
        </p:nvPicPr>
        <p:blipFill rotWithShape="1">
          <a:blip r:embed="rId2" cstate="print">
            <a:extLst>
              <a:ext uri="{28A0092B-C50C-407E-A947-70E740481C1C}">
                <a14:useLocalDpi xmlns:a14="http://schemas.microsoft.com/office/drawing/2010/main" val="0"/>
              </a:ext>
            </a:extLst>
          </a:blip>
          <a:srcRect l="6198" t="7214" r="6434" b="18364"/>
          <a:stretch/>
        </p:blipFill>
        <p:spPr>
          <a:xfrm>
            <a:off x="7847510" y="1036949"/>
            <a:ext cx="4143385" cy="5298804"/>
          </a:xfrm>
          <a:prstGeom prst="rect">
            <a:avLst/>
          </a:prstGeom>
          <a:ln w="6350">
            <a:solidFill>
              <a:srgbClr val="FFC000"/>
            </a:solidFill>
          </a:ln>
        </p:spPr>
      </p:pic>
      <p:graphicFrame>
        <p:nvGraphicFramePr>
          <p:cNvPr id="4" name="Table 3">
            <a:extLst>
              <a:ext uri="{FF2B5EF4-FFF2-40B4-BE49-F238E27FC236}">
                <a16:creationId xmlns:a16="http://schemas.microsoft.com/office/drawing/2014/main" id="{D3152FB6-FDDB-40DD-A8E0-F92C83C0DBD0}"/>
              </a:ext>
            </a:extLst>
          </p:cNvPr>
          <p:cNvGraphicFramePr>
            <a:graphicFrameLocks noGrp="1"/>
          </p:cNvGraphicFramePr>
          <p:nvPr>
            <p:extLst>
              <p:ext uri="{D42A27DB-BD31-4B8C-83A1-F6EECF244321}">
                <p14:modId xmlns:p14="http://schemas.microsoft.com/office/powerpoint/2010/main" val="3061095372"/>
              </p:ext>
            </p:extLst>
          </p:nvPr>
        </p:nvGraphicFramePr>
        <p:xfrm>
          <a:off x="1041747" y="1074656"/>
          <a:ext cx="4267200" cy="3066669"/>
        </p:xfrm>
        <a:graphic>
          <a:graphicData uri="http://schemas.openxmlformats.org/drawingml/2006/table">
            <a:tbl>
              <a:tblPr firstRow="1" firstCol="1" bandRow="1">
                <a:tableStyleId>{C083E6E3-FA7D-4D7B-A595-EF9225AFEA82}</a:tableStyleId>
              </a:tblPr>
              <a:tblGrid>
                <a:gridCol w="1054100">
                  <a:extLst>
                    <a:ext uri="{9D8B030D-6E8A-4147-A177-3AD203B41FA5}">
                      <a16:colId xmlns:a16="http://schemas.microsoft.com/office/drawing/2014/main" val="2506867810"/>
                    </a:ext>
                  </a:extLst>
                </a:gridCol>
                <a:gridCol w="685800">
                  <a:extLst>
                    <a:ext uri="{9D8B030D-6E8A-4147-A177-3AD203B41FA5}">
                      <a16:colId xmlns:a16="http://schemas.microsoft.com/office/drawing/2014/main" val="2734348051"/>
                    </a:ext>
                  </a:extLst>
                </a:gridCol>
                <a:gridCol w="787400">
                  <a:extLst>
                    <a:ext uri="{9D8B030D-6E8A-4147-A177-3AD203B41FA5}">
                      <a16:colId xmlns:a16="http://schemas.microsoft.com/office/drawing/2014/main" val="1454409764"/>
                    </a:ext>
                  </a:extLst>
                </a:gridCol>
                <a:gridCol w="762000">
                  <a:extLst>
                    <a:ext uri="{9D8B030D-6E8A-4147-A177-3AD203B41FA5}">
                      <a16:colId xmlns:a16="http://schemas.microsoft.com/office/drawing/2014/main" val="1497235767"/>
                    </a:ext>
                  </a:extLst>
                </a:gridCol>
                <a:gridCol w="977900">
                  <a:extLst>
                    <a:ext uri="{9D8B030D-6E8A-4147-A177-3AD203B41FA5}">
                      <a16:colId xmlns:a16="http://schemas.microsoft.com/office/drawing/2014/main" val="1854564283"/>
                    </a:ext>
                  </a:extLst>
                </a:gridCol>
              </a:tblGrid>
              <a:tr h="161925">
                <a:tc>
                  <a:txBody>
                    <a:bodyPr/>
                    <a:lstStyle/>
                    <a:p>
                      <a:pPr marL="0" marR="0">
                        <a:lnSpc>
                          <a:spcPct val="107000"/>
                        </a:lnSpc>
                        <a:spcBef>
                          <a:spcPts val="0"/>
                        </a:spcBef>
                        <a:spcAft>
                          <a:spcPts val="0"/>
                        </a:spcAft>
                      </a:pPr>
                      <a:r>
                        <a:rPr lang="en-US" sz="1000">
                          <a:effectLst/>
                        </a:rPr>
                        <a:t>Country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LF Surveys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SCH surveys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STH surveys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ONCHO surveys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6865100"/>
                  </a:ext>
                </a:extLst>
              </a:tr>
              <a:tr h="161925">
                <a:tc>
                  <a:txBody>
                    <a:bodyPr/>
                    <a:lstStyle/>
                    <a:p>
                      <a:pPr marL="0" marR="0">
                        <a:lnSpc>
                          <a:spcPct val="107000"/>
                        </a:lnSpc>
                        <a:spcBef>
                          <a:spcPts val="0"/>
                        </a:spcBef>
                        <a:spcAft>
                          <a:spcPts val="0"/>
                        </a:spcAft>
                      </a:pPr>
                      <a:r>
                        <a:rPr lang="en-US" sz="1000">
                          <a:effectLst/>
                        </a:rPr>
                        <a:t>Angola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8145489"/>
                  </a:ext>
                </a:extLst>
              </a:tr>
              <a:tr h="161925">
                <a:tc>
                  <a:txBody>
                    <a:bodyPr/>
                    <a:lstStyle/>
                    <a:p>
                      <a:pPr marL="0" marR="0">
                        <a:lnSpc>
                          <a:spcPct val="107000"/>
                        </a:lnSpc>
                        <a:spcBef>
                          <a:spcPts val="0"/>
                        </a:spcBef>
                        <a:spcAft>
                          <a:spcPts val="0"/>
                        </a:spcAft>
                      </a:pPr>
                      <a:r>
                        <a:rPr lang="en-US" sz="1000">
                          <a:effectLst/>
                        </a:rPr>
                        <a:t>Benin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100749"/>
                  </a:ext>
                </a:extLst>
              </a:tr>
              <a:tr h="161925">
                <a:tc>
                  <a:txBody>
                    <a:bodyPr/>
                    <a:lstStyle/>
                    <a:p>
                      <a:pPr marL="0" marR="0">
                        <a:lnSpc>
                          <a:spcPct val="107000"/>
                        </a:lnSpc>
                        <a:spcBef>
                          <a:spcPts val="0"/>
                        </a:spcBef>
                        <a:spcAft>
                          <a:spcPts val="0"/>
                        </a:spcAft>
                      </a:pPr>
                      <a:r>
                        <a:rPr lang="en-US" sz="1000">
                          <a:effectLst/>
                        </a:rPr>
                        <a:t>Burkina Faso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134278"/>
                  </a:ext>
                </a:extLst>
              </a:tr>
              <a:tr h="161925">
                <a:tc>
                  <a:txBody>
                    <a:bodyPr/>
                    <a:lstStyle/>
                    <a:p>
                      <a:pPr marL="0" marR="0">
                        <a:lnSpc>
                          <a:spcPct val="107000"/>
                        </a:lnSpc>
                        <a:spcBef>
                          <a:spcPts val="0"/>
                        </a:spcBef>
                        <a:spcAft>
                          <a:spcPts val="0"/>
                        </a:spcAft>
                      </a:pPr>
                      <a:r>
                        <a:rPr lang="en-US" sz="1000">
                          <a:effectLst/>
                        </a:rPr>
                        <a:t>CAR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725105"/>
                  </a:ext>
                </a:extLst>
              </a:tr>
              <a:tr h="161925">
                <a:tc>
                  <a:txBody>
                    <a:bodyPr/>
                    <a:lstStyle/>
                    <a:p>
                      <a:pPr marL="0" marR="0">
                        <a:lnSpc>
                          <a:spcPct val="107000"/>
                        </a:lnSpc>
                        <a:spcBef>
                          <a:spcPts val="0"/>
                        </a:spcBef>
                        <a:spcAft>
                          <a:spcPts val="0"/>
                        </a:spcAft>
                      </a:pPr>
                      <a:r>
                        <a:rPr lang="en-US" sz="1000">
                          <a:effectLst/>
                        </a:rPr>
                        <a:t>Congo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190904"/>
                  </a:ext>
                </a:extLst>
              </a:tr>
              <a:tr h="161925">
                <a:tc>
                  <a:txBody>
                    <a:bodyPr/>
                    <a:lstStyle/>
                    <a:p>
                      <a:pPr marL="0" marR="0">
                        <a:lnSpc>
                          <a:spcPct val="107000"/>
                        </a:lnSpc>
                        <a:spcBef>
                          <a:spcPts val="0"/>
                        </a:spcBef>
                        <a:spcAft>
                          <a:spcPts val="0"/>
                        </a:spcAft>
                      </a:pPr>
                      <a:r>
                        <a:rPr lang="en-US" sz="1000">
                          <a:effectLst/>
                        </a:rPr>
                        <a:t>Equatorial Guinea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608820"/>
                  </a:ext>
                </a:extLst>
              </a:tr>
              <a:tr h="161925">
                <a:tc>
                  <a:txBody>
                    <a:bodyPr/>
                    <a:lstStyle/>
                    <a:p>
                      <a:pPr marL="0" marR="0">
                        <a:lnSpc>
                          <a:spcPct val="107000"/>
                        </a:lnSpc>
                        <a:spcBef>
                          <a:spcPts val="0"/>
                        </a:spcBef>
                        <a:spcAft>
                          <a:spcPts val="0"/>
                        </a:spcAft>
                      </a:pPr>
                      <a:r>
                        <a:rPr lang="en-US" sz="1000">
                          <a:effectLst/>
                        </a:rPr>
                        <a:t>Ghana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109896"/>
                  </a:ext>
                </a:extLst>
              </a:tr>
              <a:tr h="161925">
                <a:tc>
                  <a:txBody>
                    <a:bodyPr/>
                    <a:lstStyle/>
                    <a:p>
                      <a:pPr marL="0" marR="0">
                        <a:lnSpc>
                          <a:spcPct val="107000"/>
                        </a:lnSpc>
                        <a:spcBef>
                          <a:spcPts val="0"/>
                        </a:spcBef>
                        <a:spcAft>
                          <a:spcPts val="0"/>
                        </a:spcAft>
                      </a:pPr>
                      <a:r>
                        <a:rPr lang="en-US" sz="1000">
                          <a:effectLst/>
                        </a:rPr>
                        <a:t>Ivory Coast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512592"/>
                  </a:ext>
                </a:extLst>
              </a:tr>
              <a:tr h="161925">
                <a:tc>
                  <a:txBody>
                    <a:bodyPr/>
                    <a:lstStyle/>
                    <a:p>
                      <a:pPr marL="0" marR="0">
                        <a:lnSpc>
                          <a:spcPct val="107000"/>
                        </a:lnSpc>
                        <a:spcBef>
                          <a:spcPts val="0"/>
                        </a:spcBef>
                        <a:spcAft>
                          <a:spcPts val="0"/>
                        </a:spcAft>
                      </a:pPr>
                      <a:r>
                        <a:rPr lang="en-US" sz="1000">
                          <a:effectLst/>
                        </a:rPr>
                        <a:t>Liberia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897385"/>
                  </a:ext>
                </a:extLst>
              </a:tr>
              <a:tr h="161925">
                <a:tc>
                  <a:txBody>
                    <a:bodyPr/>
                    <a:lstStyle/>
                    <a:p>
                      <a:pPr marL="0" marR="0">
                        <a:lnSpc>
                          <a:spcPct val="107000"/>
                        </a:lnSpc>
                        <a:spcBef>
                          <a:spcPts val="0"/>
                        </a:spcBef>
                        <a:spcAft>
                          <a:spcPts val="0"/>
                        </a:spcAft>
                      </a:pPr>
                      <a:r>
                        <a:rPr lang="en-US" sz="1000">
                          <a:effectLst/>
                        </a:rPr>
                        <a:t>Mozambique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6224099"/>
                  </a:ext>
                </a:extLst>
              </a:tr>
              <a:tr h="161925">
                <a:tc>
                  <a:txBody>
                    <a:bodyPr/>
                    <a:lstStyle/>
                    <a:p>
                      <a:pPr marL="0" marR="0">
                        <a:lnSpc>
                          <a:spcPct val="107000"/>
                        </a:lnSpc>
                        <a:spcBef>
                          <a:spcPts val="0"/>
                        </a:spcBef>
                        <a:spcAft>
                          <a:spcPts val="0"/>
                        </a:spcAft>
                      </a:pPr>
                      <a:r>
                        <a:rPr lang="en-US" sz="1000">
                          <a:effectLst/>
                        </a:rPr>
                        <a:t>Nigeria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5205136"/>
                  </a:ext>
                </a:extLst>
              </a:tr>
              <a:tr h="161925">
                <a:tc>
                  <a:txBody>
                    <a:bodyPr/>
                    <a:lstStyle/>
                    <a:p>
                      <a:pPr marL="0" marR="0">
                        <a:lnSpc>
                          <a:spcPct val="107000"/>
                        </a:lnSpc>
                        <a:spcBef>
                          <a:spcPts val="0"/>
                        </a:spcBef>
                        <a:spcAft>
                          <a:spcPts val="0"/>
                        </a:spcAft>
                      </a:pPr>
                      <a:r>
                        <a:rPr lang="en-US" sz="1000">
                          <a:effectLst/>
                        </a:rPr>
                        <a:t>Senegal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2413724"/>
                  </a:ext>
                </a:extLst>
              </a:tr>
              <a:tr h="161925">
                <a:tc>
                  <a:txBody>
                    <a:bodyPr/>
                    <a:lstStyle/>
                    <a:p>
                      <a:pPr marL="0" marR="0">
                        <a:lnSpc>
                          <a:spcPct val="107000"/>
                        </a:lnSpc>
                        <a:spcBef>
                          <a:spcPts val="0"/>
                        </a:spcBef>
                        <a:spcAft>
                          <a:spcPts val="0"/>
                        </a:spcAft>
                      </a:pPr>
                      <a:r>
                        <a:rPr lang="en-US" sz="1000">
                          <a:effectLst/>
                        </a:rPr>
                        <a:t>Sierra Leone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260256"/>
                  </a:ext>
                </a:extLst>
              </a:tr>
              <a:tr h="161925">
                <a:tc>
                  <a:txBody>
                    <a:bodyPr/>
                    <a:lstStyle/>
                    <a:p>
                      <a:pPr marL="0" marR="0">
                        <a:lnSpc>
                          <a:spcPct val="107000"/>
                        </a:lnSpc>
                        <a:spcBef>
                          <a:spcPts val="0"/>
                        </a:spcBef>
                        <a:spcAft>
                          <a:spcPts val="0"/>
                        </a:spcAft>
                      </a:pPr>
                      <a:r>
                        <a:rPr lang="en-US" sz="1000">
                          <a:effectLst/>
                        </a:rPr>
                        <a:t>South Sudan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72683"/>
                  </a:ext>
                </a:extLst>
              </a:tr>
              <a:tr h="161925">
                <a:tc>
                  <a:txBody>
                    <a:bodyPr/>
                    <a:lstStyle/>
                    <a:p>
                      <a:pPr marL="0" marR="0">
                        <a:lnSpc>
                          <a:spcPct val="107000"/>
                        </a:lnSpc>
                        <a:spcBef>
                          <a:spcPts val="0"/>
                        </a:spcBef>
                        <a:spcAft>
                          <a:spcPts val="0"/>
                        </a:spcAft>
                      </a:pPr>
                      <a:r>
                        <a:rPr lang="en-US" sz="1000">
                          <a:effectLst/>
                        </a:rPr>
                        <a:t>Togo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614842"/>
                  </a:ext>
                </a:extLst>
              </a:tr>
              <a:tr h="161925">
                <a:tc>
                  <a:txBody>
                    <a:bodyPr/>
                    <a:lstStyle/>
                    <a:p>
                      <a:pPr marL="0" marR="0">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406170"/>
                  </a:ext>
                </a:extLst>
              </a:tr>
            </a:tbl>
          </a:graphicData>
        </a:graphic>
      </p:graphicFrame>
      <p:sp>
        <p:nvSpPr>
          <p:cNvPr id="5" name="TextBox 4">
            <a:extLst>
              <a:ext uri="{FF2B5EF4-FFF2-40B4-BE49-F238E27FC236}">
                <a16:creationId xmlns:a16="http://schemas.microsoft.com/office/drawing/2014/main" id="{642F4B17-D4B2-4FF8-AAAE-B50FE4D2F753}"/>
              </a:ext>
            </a:extLst>
          </p:cNvPr>
          <p:cNvSpPr txBox="1"/>
          <p:nvPr/>
        </p:nvSpPr>
        <p:spPr>
          <a:xfrm>
            <a:off x="1041747" y="170057"/>
            <a:ext cx="6484869" cy="630942"/>
          </a:xfrm>
          <a:prstGeom prst="rect">
            <a:avLst/>
          </a:prstGeom>
          <a:noFill/>
        </p:spPr>
        <p:txBody>
          <a:bodyPr wrap="square" rtlCol="0">
            <a:spAutoFit/>
          </a:bodyPr>
          <a:lstStyle/>
          <a:p>
            <a:pPr defTabSz="727536">
              <a:buSzPts val="3500"/>
            </a:pPr>
            <a:r>
              <a:rPr lang="en-GB" sz="3500" b="1" dirty="0">
                <a:solidFill>
                  <a:srgbClr val="3EAADC"/>
                </a:solidFill>
                <a:latin typeface="Century Gothic"/>
              </a:rPr>
              <a:t>Supported surveys 2018-2020</a:t>
            </a:r>
          </a:p>
        </p:txBody>
      </p:sp>
      <p:graphicFrame>
        <p:nvGraphicFramePr>
          <p:cNvPr id="6" name="Chart 5">
            <a:extLst>
              <a:ext uri="{FF2B5EF4-FFF2-40B4-BE49-F238E27FC236}">
                <a16:creationId xmlns:a16="http://schemas.microsoft.com/office/drawing/2014/main" id="{6A33C4B9-CAA8-45E6-B4DD-51C709578BD1}"/>
              </a:ext>
            </a:extLst>
          </p:cNvPr>
          <p:cNvGraphicFramePr/>
          <p:nvPr>
            <p:extLst>
              <p:ext uri="{D42A27DB-BD31-4B8C-83A1-F6EECF244321}">
                <p14:modId xmlns:p14="http://schemas.microsoft.com/office/powerpoint/2010/main" val="1376858744"/>
              </p:ext>
            </p:extLst>
          </p:nvPr>
        </p:nvGraphicFramePr>
        <p:xfrm>
          <a:off x="1041747" y="4281717"/>
          <a:ext cx="3765923" cy="20452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2615CC8-D82B-4893-92C1-76C642FBB597}"/>
              </a:ext>
            </a:extLst>
          </p:cNvPr>
          <p:cNvSpPr txBox="1"/>
          <p:nvPr/>
        </p:nvSpPr>
        <p:spPr>
          <a:xfrm>
            <a:off x="5592300" y="1055803"/>
            <a:ext cx="2104381" cy="2677656"/>
          </a:xfrm>
          <a:prstGeom prst="rect">
            <a:avLst/>
          </a:prstGeom>
          <a:noFill/>
          <a:ln>
            <a:solidFill>
              <a:schemeClr val="accent5">
                <a:lumMod val="40000"/>
                <a:lumOff val="60000"/>
              </a:schemeClr>
            </a:solidFill>
          </a:ln>
        </p:spPr>
        <p:txBody>
          <a:bodyPr wrap="square" rtlCol="0">
            <a:spAutoFit/>
          </a:bodyPr>
          <a:lstStyle/>
          <a:p>
            <a:r>
              <a:rPr lang="en-US" sz="3600" b="1" dirty="0">
                <a:solidFill>
                  <a:schemeClr val="accent2"/>
                </a:solidFill>
              </a:rPr>
              <a:t>15</a:t>
            </a:r>
            <a:r>
              <a:rPr lang="en-US" sz="2000" dirty="0"/>
              <a:t> </a:t>
            </a:r>
          </a:p>
          <a:p>
            <a:r>
              <a:rPr lang="en-US" dirty="0"/>
              <a:t>countries </a:t>
            </a:r>
          </a:p>
          <a:p>
            <a:r>
              <a:rPr lang="en-US" sz="3600" b="1" dirty="0">
                <a:solidFill>
                  <a:schemeClr val="accent2"/>
                </a:solidFill>
              </a:rPr>
              <a:t>33</a:t>
            </a:r>
            <a:r>
              <a:rPr lang="en-US" sz="2000" dirty="0"/>
              <a:t> </a:t>
            </a:r>
          </a:p>
          <a:p>
            <a:r>
              <a:rPr lang="en-US" dirty="0"/>
              <a:t>Surveys</a:t>
            </a:r>
            <a:endParaRPr lang="en-US" sz="2000" dirty="0"/>
          </a:p>
          <a:p>
            <a:r>
              <a:rPr lang="en-US" sz="3600" b="1" dirty="0">
                <a:solidFill>
                  <a:schemeClr val="accent2"/>
                </a:solidFill>
              </a:rPr>
              <a:t>3,361+ </a:t>
            </a:r>
          </a:p>
          <a:p>
            <a:r>
              <a:rPr lang="en-US" dirty="0"/>
              <a:t>sites visited</a:t>
            </a:r>
          </a:p>
        </p:txBody>
      </p:sp>
      <p:graphicFrame>
        <p:nvGraphicFramePr>
          <p:cNvPr id="8" name="Chart 7">
            <a:extLst>
              <a:ext uri="{FF2B5EF4-FFF2-40B4-BE49-F238E27FC236}">
                <a16:creationId xmlns:a16="http://schemas.microsoft.com/office/drawing/2014/main" id="{0FB352B7-292D-4D42-9A38-12CA8FD0962F}"/>
              </a:ext>
            </a:extLst>
          </p:cNvPr>
          <p:cNvGraphicFramePr/>
          <p:nvPr>
            <p:extLst>
              <p:ext uri="{D42A27DB-BD31-4B8C-83A1-F6EECF244321}">
                <p14:modId xmlns:p14="http://schemas.microsoft.com/office/powerpoint/2010/main" val="210149642"/>
              </p:ext>
            </p:extLst>
          </p:nvPr>
        </p:nvGraphicFramePr>
        <p:xfrm>
          <a:off x="4958499" y="4281717"/>
          <a:ext cx="2738182" cy="2072835"/>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107;p3">
            <a:extLst>
              <a:ext uri="{FF2B5EF4-FFF2-40B4-BE49-F238E27FC236}">
                <a16:creationId xmlns:a16="http://schemas.microsoft.com/office/drawing/2014/main" id="{7C6BE522-0FE1-4779-BC19-D592626A7FB5}"/>
              </a:ext>
            </a:extLst>
          </p:cNvPr>
          <p:cNvSpPr txBox="1">
            <a:spLocks/>
          </p:cNvSpPr>
          <p:nvPr/>
        </p:nvSpPr>
        <p:spPr>
          <a:xfrm>
            <a:off x="5140977" y="6492875"/>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rgbClr val="5177CD"/>
                </a:solidFill>
              </a:rPr>
              <a:t>Using ESPEN Collect to conduct PC-NTD Surveys</a:t>
            </a:r>
            <a:endParaRPr lang="en-US" sz="1400" dirty="0">
              <a:solidFill>
                <a:srgbClr val="5177CD"/>
              </a:solidFill>
            </a:endParaRPr>
          </a:p>
        </p:txBody>
      </p:sp>
      <p:sp>
        <p:nvSpPr>
          <p:cNvPr id="11" name="Google Shape;106;p3">
            <a:extLst>
              <a:ext uri="{FF2B5EF4-FFF2-40B4-BE49-F238E27FC236}">
                <a16:creationId xmlns:a16="http://schemas.microsoft.com/office/drawing/2014/main" id="{0754EAB1-663F-4C9A-9B16-DA939F06DA52}"/>
              </a:ext>
            </a:extLst>
          </p:cNvPr>
          <p:cNvSpPr txBox="1">
            <a:spLocks/>
          </p:cNvSpPr>
          <p:nvPr/>
        </p:nvSpPr>
        <p:spPr>
          <a:xfrm>
            <a:off x="1580132" y="6499539"/>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rgbClr val="5177CD"/>
                </a:solidFill>
              </a:rPr>
              <a:pPr/>
              <a:t>2/10/2021</a:t>
            </a:fld>
            <a:endParaRPr lang="en-US" sz="900" dirty="0">
              <a:solidFill>
                <a:srgbClr val="5177CD"/>
              </a:solidFill>
            </a:endParaRPr>
          </a:p>
        </p:txBody>
      </p:sp>
    </p:spTree>
    <p:extLst>
      <p:ext uri="{BB962C8B-B14F-4D97-AF65-F5344CB8AC3E}">
        <p14:creationId xmlns:p14="http://schemas.microsoft.com/office/powerpoint/2010/main" val="254397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5D2739-28EB-4584-B90D-ABE8F28548E9}"/>
              </a:ext>
            </a:extLst>
          </p:cNvPr>
          <p:cNvSpPr/>
          <p:nvPr/>
        </p:nvSpPr>
        <p:spPr>
          <a:xfrm>
            <a:off x="1125415" y="1320874"/>
            <a:ext cx="10287000" cy="4708981"/>
          </a:xfrm>
          <a:prstGeom prst="rect">
            <a:avLst/>
          </a:prstGeom>
        </p:spPr>
        <p:txBody>
          <a:bodyPr wrap="square">
            <a:spAutoFit/>
          </a:bodyPr>
          <a:lstStyle/>
          <a:p>
            <a:pPr marL="628650" indent="-171450" fontAlgn="base">
              <a:buClr>
                <a:schemeClr val="accent5"/>
              </a:buClr>
              <a:buFont typeface="Wingdings" panose="05000000000000000000" pitchFamily="2" charset="2"/>
              <a:buChar char="v"/>
            </a:pPr>
            <a:r>
              <a:rPr lang="en-US" sz="2400" b="1" dirty="0">
                <a:latin typeface="Century Gothic"/>
              </a:rPr>
              <a:t>Challenge</a:t>
            </a:r>
            <a:r>
              <a:rPr lang="en-US" sz="2400" dirty="0">
                <a:latin typeface="Century Gothic"/>
              </a:rPr>
              <a:t>: Poor reporting rates and quality for the EPIRF</a:t>
            </a:r>
            <a:br>
              <a:rPr lang="en-US" sz="2400" dirty="0">
                <a:latin typeface="Century Gothic"/>
              </a:rPr>
            </a:br>
            <a:endParaRPr lang="en-US" sz="2400" dirty="0">
              <a:latin typeface="Century Gothic"/>
            </a:endParaRPr>
          </a:p>
          <a:p>
            <a:pPr marL="628650" indent="-171450" fontAlgn="base">
              <a:buClr>
                <a:schemeClr val="accent5"/>
              </a:buClr>
              <a:buFont typeface="Wingdings" panose="05000000000000000000" pitchFamily="2" charset="2"/>
              <a:buChar char="v"/>
            </a:pPr>
            <a:r>
              <a:rPr lang="en-US" sz="2400" b="1" dirty="0">
                <a:latin typeface="Century Gothic"/>
              </a:rPr>
              <a:t>Opportunity</a:t>
            </a:r>
            <a:r>
              <a:rPr lang="en-US" sz="2400" dirty="0">
                <a:latin typeface="Century Gothic"/>
              </a:rPr>
              <a:t>: Mirror the accomplishments of the GTMP/TD to achieve quality and standardization for trachoma surveys for the other PC NTDs</a:t>
            </a:r>
          </a:p>
          <a:p>
            <a:pPr marL="628650" indent="-171450" fontAlgn="base">
              <a:buClr>
                <a:schemeClr val="accent5"/>
              </a:buClr>
              <a:buFont typeface="Wingdings" panose="05000000000000000000" pitchFamily="2" charset="2"/>
              <a:buChar char="v"/>
            </a:pPr>
            <a:endParaRPr lang="en-US" sz="2000" dirty="0">
              <a:latin typeface="Century Gothic"/>
            </a:endParaRPr>
          </a:p>
          <a:p>
            <a:pPr marL="1257300" lvl="1" indent="-342900" fontAlgn="base">
              <a:buClr>
                <a:schemeClr val="accent5"/>
              </a:buClr>
              <a:buFont typeface="Wingdings" panose="05000000000000000000" pitchFamily="2" charset="2"/>
              <a:buChar char="§"/>
            </a:pPr>
            <a:r>
              <a:rPr lang="en-US" sz="2000" dirty="0">
                <a:latin typeface="Century Gothic"/>
              </a:rPr>
              <a:t>Hoping to improve coordination with Tropical Data to provide a more unified user experience for Programme Managers</a:t>
            </a:r>
          </a:p>
          <a:p>
            <a:pPr marL="1257300" lvl="1" indent="-342900" fontAlgn="base">
              <a:buClr>
                <a:schemeClr val="accent5"/>
              </a:buClr>
              <a:buFont typeface="Wingdings" panose="05000000000000000000" pitchFamily="2" charset="2"/>
              <a:buChar char="§"/>
            </a:pPr>
            <a:r>
              <a:rPr lang="en-US" sz="2000" dirty="0">
                <a:latin typeface="Century Gothic"/>
              </a:rPr>
              <a:t>ESPEN Collect supports all survey types reported in the EPIRF as well as treatment coverage surveys</a:t>
            </a:r>
          </a:p>
          <a:p>
            <a:pPr marL="1714500" lvl="2" indent="-342900" fontAlgn="base">
              <a:buClr>
                <a:schemeClr val="accent5"/>
              </a:buClr>
              <a:buFont typeface="Wingdings" panose="05000000000000000000" pitchFamily="2" charset="2"/>
              <a:buChar char="§"/>
            </a:pPr>
            <a:r>
              <a:rPr lang="en-US" sz="2000" dirty="0">
                <a:latin typeface="Century Gothic"/>
              </a:rPr>
              <a:t>Implementing the EPIRF generator (demo)</a:t>
            </a:r>
          </a:p>
          <a:p>
            <a:pPr marL="1257300" lvl="1" indent="-342900" fontAlgn="base">
              <a:buClr>
                <a:schemeClr val="accent5"/>
              </a:buClr>
              <a:buFont typeface="Wingdings" panose="05000000000000000000" pitchFamily="2" charset="2"/>
              <a:buChar char="§"/>
            </a:pPr>
            <a:r>
              <a:rPr lang="en-US" sz="2000" dirty="0">
                <a:latin typeface="Century Gothic"/>
              </a:rPr>
              <a:t>Getting a list of surveys planned for 2021 from implementing partners now so you can plan resource allocation </a:t>
            </a:r>
          </a:p>
          <a:p>
            <a:pPr marL="1257300" lvl="1" indent="-342900" fontAlgn="base">
              <a:buClr>
                <a:schemeClr val="accent5"/>
              </a:buClr>
              <a:buFont typeface="Wingdings" panose="05000000000000000000" pitchFamily="2" charset="2"/>
              <a:buChar char="§"/>
            </a:pPr>
            <a:r>
              <a:rPr lang="en-US" sz="2000" dirty="0">
                <a:latin typeface="Century Gothic"/>
              </a:rPr>
              <a:t>Coordinating with partners and countries to fill reporting gaps</a:t>
            </a:r>
          </a:p>
        </p:txBody>
      </p:sp>
      <p:sp>
        <p:nvSpPr>
          <p:cNvPr id="4" name="Title 1">
            <a:extLst>
              <a:ext uri="{FF2B5EF4-FFF2-40B4-BE49-F238E27FC236}">
                <a16:creationId xmlns:a16="http://schemas.microsoft.com/office/drawing/2014/main" id="{AA66C327-D612-46AA-A78A-779C4C1CD891}"/>
              </a:ext>
            </a:extLst>
          </p:cNvPr>
          <p:cNvSpPr txBox="1">
            <a:spLocks/>
          </p:cNvSpPr>
          <p:nvPr/>
        </p:nvSpPr>
        <p:spPr>
          <a:xfrm>
            <a:off x="5403273" y="517626"/>
            <a:ext cx="6434051" cy="6627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3EAADC"/>
                </a:solidFill>
                <a:latin typeface="Century Gothic"/>
              </a:rPr>
              <a:t>Challenges &amp; Opportunities</a:t>
            </a:r>
            <a:endParaRPr lang="en-US" dirty="0"/>
          </a:p>
        </p:txBody>
      </p:sp>
      <p:sp>
        <p:nvSpPr>
          <p:cNvPr id="5" name="Google Shape;107;p3">
            <a:extLst>
              <a:ext uri="{FF2B5EF4-FFF2-40B4-BE49-F238E27FC236}">
                <a16:creationId xmlns:a16="http://schemas.microsoft.com/office/drawing/2014/main" id="{9840C8AA-ED6C-4344-B26D-8649236BC9FD}"/>
              </a:ext>
            </a:extLst>
          </p:cNvPr>
          <p:cNvSpPr txBox="1">
            <a:spLocks/>
          </p:cNvSpPr>
          <p:nvPr/>
        </p:nvSpPr>
        <p:spPr>
          <a:xfrm>
            <a:off x="5140977" y="6492875"/>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rgbClr val="5177CD"/>
                </a:solidFill>
              </a:rPr>
              <a:t>Using ESPEN Collect to conduct PC-NTD Surveys</a:t>
            </a:r>
            <a:endParaRPr lang="en-US" sz="1400" dirty="0">
              <a:solidFill>
                <a:srgbClr val="5177CD"/>
              </a:solidFill>
            </a:endParaRPr>
          </a:p>
        </p:txBody>
      </p:sp>
      <p:sp>
        <p:nvSpPr>
          <p:cNvPr id="6" name="Google Shape;106;p3">
            <a:extLst>
              <a:ext uri="{FF2B5EF4-FFF2-40B4-BE49-F238E27FC236}">
                <a16:creationId xmlns:a16="http://schemas.microsoft.com/office/drawing/2014/main" id="{DEA86D9D-9C31-4906-9F6E-95DC08D22A50}"/>
              </a:ext>
            </a:extLst>
          </p:cNvPr>
          <p:cNvSpPr txBox="1">
            <a:spLocks/>
          </p:cNvSpPr>
          <p:nvPr/>
        </p:nvSpPr>
        <p:spPr>
          <a:xfrm>
            <a:off x="1580132" y="6499539"/>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rgbClr val="5177CD"/>
                </a:solidFill>
              </a:rPr>
              <a:pPr/>
              <a:t>2/10/2021</a:t>
            </a:fld>
            <a:endParaRPr lang="en-US" sz="900" dirty="0">
              <a:solidFill>
                <a:srgbClr val="5177CD"/>
              </a:solidFill>
            </a:endParaRPr>
          </a:p>
        </p:txBody>
      </p:sp>
    </p:spTree>
    <p:extLst>
      <p:ext uri="{BB962C8B-B14F-4D97-AF65-F5344CB8AC3E}">
        <p14:creationId xmlns:p14="http://schemas.microsoft.com/office/powerpoint/2010/main" val="10284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4"/>
          <p:cNvSpPr txBox="1">
            <a:spLocks noGrp="1"/>
          </p:cNvSpPr>
          <p:nvPr>
            <p:ph type="body" idx="1"/>
          </p:nvPr>
        </p:nvSpPr>
        <p:spPr>
          <a:xfrm>
            <a:off x="3203887" y="1636650"/>
            <a:ext cx="5784226" cy="358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8800"/>
              <a:buNone/>
            </a:pPr>
            <a:endParaRPr sz="8800" dirty="0">
              <a:solidFill>
                <a:schemeClr val="accent1"/>
              </a:solidFill>
            </a:endParaRPr>
          </a:p>
          <a:p>
            <a:pPr marL="0" lvl="0" indent="0" algn="l" rtl="0">
              <a:lnSpc>
                <a:spcPct val="90000"/>
              </a:lnSpc>
              <a:spcBef>
                <a:spcPts val="1000"/>
              </a:spcBef>
              <a:spcAft>
                <a:spcPts val="0"/>
              </a:spcAft>
              <a:buClr>
                <a:srgbClr val="3EAADC"/>
              </a:buClr>
              <a:buSzPts val="8800"/>
              <a:buNone/>
            </a:pPr>
            <a:r>
              <a:rPr lang="en-US" sz="7800" dirty="0">
                <a:solidFill>
                  <a:srgbClr val="3EAADC"/>
                </a:solidFill>
                <a:latin typeface="Century Gothic"/>
                <a:ea typeface="Century Gothic"/>
                <a:cs typeface="Century Gothic"/>
                <a:sym typeface="Century Gothic"/>
              </a:rPr>
              <a:t>Thank you!</a:t>
            </a:r>
            <a:endParaRPr sz="7800" dirty="0">
              <a:solidFill>
                <a:srgbClr val="3EAADC"/>
              </a:solidFill>
              <a:latin typeface="Century Gothic"/>
              <a:ea typeface="Century Gothic"/>
              <a:cs typeface="Century Gothic"/>
              <a:sym typeface="Century Gothic"/>
            </a:endParaRPr>
          </a:p>
        </p:txBody>
      </p:sp>
      <p:sp>
        <p:nvSpPr>
          <p:cNvPr id="6" name="Google Shape;107;p3">
            <a:extLst>
              <a:ext uri="{FF2B5EF4-FFF2-40B4-BE49-F238E27FC236}">
                <a16:creationId xmlns:a16="http://schemas.microsoft.com/office/drawing/2014/main" id="{B8C31934-8EAB-4C60-8382-E17760CEB22D}"/>
              </a:ext>
            </a:extLst>
          </p:cNvPr>
          <p:cNvSpPr txBox="1">
            <a:spLocks noGrp="1"/>
          </p:cNvSpPr>
          <p:nvPr>
            <p:ph type="ftr" idx="11"/>
          </p:nvPr>
        </p:nvSpPr>
        <p:spPr>
          <a:xfrm>
            <a:off x="4143450" y="656616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dirty="0">
                <a:solidFill>
                  <a:schemeClr val="bg1"/>
                </a:solidFill>
              </a:rPr>
              <a:t>Using ESPEN Collect to conduct PC-NTD Surveys</a:t>
            </a:r>
            <a:endParaRPr sz="1400" dirty="0">
              <a:solidFill>
                <a:schemeClr val="bg1"/>
              </a:solidFill>
            </a:endParaRPr>
          </a:p>
        </p:txBody>
      </p:sp>
      <p:sp>
        <p:nvSpPr>
          <p:cNvPr id="7" name="Google Shape;106;p3">
            <a:extLst>
              <a:ext uri="{FF2B5EF4-FFF2-40B4-BE49-F238E27FC236}">
                <a16:creationId xmlns:a16="http://schemas.microsoft.com/office/drawing/2014/main" id="{CF62CC79-6611-4D3F-AEA2-E63106BBB43B}"/>
              </a:ext>
            </a:extLst>
          </p:cNvPr>
          <p:cNvSpPr txBox="1">
            <a:spLocks/>
          </p:cNvSpPr>
          <p:nvPr/>
        </p:nvSpPr>
        <p:spPr>
          <a:xfrm>
            <a:off x="582605" y="6572828"/>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chemeClr val="bg1"/>
                </a:solidFill>
              </a:rPr>
              <a:pPr/>
              <a:t>2/10/2021</a:t>
            </a:fld>
            <a:endParaRPr lang="en-US" sz="9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485850" y="1552450"/>
            <a:ext cx="11220300" cy="4803900"/>
          </a:xfrm>
          <a:prstGeom prst="rect">
            <a:avLst/>
          </a:prstGeom>
          <a:noFill/>
          <a:ln>
            <a:noFill/>
          </a:ln>
        </p:spPr>
        <p:txBody>
          <a:bodyPr spcFirstLastPara="1" wrap="square" lIns="91425" tIns="45700" rIns="91425" bIns="45700" anchor="t" anchorCtr="0">
            <a:noAutofit/>
          </a:bodyPr>
          <a:lstStyle/>
          <a:p>
            <a:pPr marL="342900" marR="0" lvl="0" indent="-336550" algn="just" rtl="0">
              <a:lnSpc>
                <a:spcPct val="100000"/>
              </a:lnSpc>
              <a:spcBef>
                <a:spcPts val="0"/>
              </a:spcBef>
              <a:spcAft>
                <a:spcPts val="0"/>
              </a:spcAft>
              <a:buClr>
                <a:schemeClr val="accent5"/>
              </a:buClr>
              <a:buSzPts val="1900"/>
              <a:buFont typeface="Wingdings" panose="05000000000000000000" pitchFamily="2" charset="2"/>
              <a:buChar char="v"/>
            </a:pPr>
            <a:r>
              <a:rPr lang="en-US" sz="1600" b="0" i="0" u="none" strike="noStrike" cap="none" dirty="0">
                <a:solidFill>
                  <a:schemeClr val="bg1"/>
                </a:solidFill>
                <a:latin typeface="Century Gothic"/>
                <a:ea typeface="Century Gothic"/>
                <a:cs typeface="Century Gothic"/>
                <a:sym typeface="Century Gothic"/>
              </a:rPr>
              <a:t>ESPEN provides support to NTD Programme Managers through </a:t>
            </a:r>
            <a:r>
              <a:rPr lang="en-US" sz="1600" b="1" i="0" u="none" strike="noStrike" cap="none" dirty="0">
                <a:solidFill>
                  <a:schemeClr val="bg1"/>
                </a:solidFill>
                <a:latin typeface="Century Gothic"/>
                <a:ea typeface="Century Gothic"/>
                <a:cs typeface="Century Gothic"/>
                <a:sym typeface="Century Gothic"/>
              </a:rPr>
              <a:t>protocol review by WHO disease subject matter experts</a:t>
            </a:r>
            <a:r>
              <a:rPr lang="en-US" sz="1600" b="0" i="0" u="none" strike="noStrike" cap="none" dirty="0">
                <a:solidFill>
                  <a:schemeClr val="bg1"/>
                </a:solidFill>
                <a:latin typeface="Century Gothic"/>
                <a:ea typeface="Century Gothic"/>
                <a:cs typeface="Century Gothic"/>
                <a:sym typeface="Century Gothic"/>
              </a:rPr>
              <a:t> to ensure surveys are conducted in accordance with WHO guidelines</a:t>
            </a:r>
            <a:br>
              <a:rPr lang="en-US" sz="1600" b="0" i="0" u="none" strike="noStrike" cap="none" dirty="0">
                <a:solidFill>
                  <a:schemeClr val="bg1"/>
                </a:solidFill>
                <a:latin typeface="Century Gothic"/>
                <a:ea typeface="Century Gothic"/>
                <a:cs typeface="Century Gothic"/>
                <a:sym typeface="Century Gothic"/>
              </a:rPr>
            </a:br>
            <a:endParaRPr sz="1600" b="0" i="0" u="none" strike="noStrike" cap="none" dirty="0">
              <a:solidFill>
                <a:schemeClr val="bg1"/>
              </a:solidFill>
              <a:latin typeface="Century Gothic"/>
              <a:ea typeface="Century Gothic"/>
              <a:cs typeface="Century Gothic"/>
              <a:sym typeface="Century Gothic"/>
            </a:endParaRPr>
          </a:p>
          <a:p>
            <a:pPr marL="342900" marR="0" lvl="0" indent="-336550" rtl="0">
              <a:lnSpc>
                <a:spcPct val="100000"/>
              </a:lnSpc>
              <a:spcBef>
                <a:spcPts val="0"/>
              </a:spcBef>
              <a:spcAft>
                <a:spcPts val="0"/>
              </a:spcAft>
              <a:buClr>
                <a:schemeClr val="accent5"/>
              </a:buClr>
              <a:buSzPts val="1900"/>
              <a:buFont typeface="Wingdings" panose="05000000000000000000" pitchFamily="2" charset="2"/>
              <a:buChar char="v"/>
            </a:pPr>
            <a:r>
              <a:rPr lang="en-US" sz="1600" b="1" i="0" u="none" strike="noStrike" cap="none" dirty="0">
                <a:solidFill>
                  <a:schemeClr val="bg1"/>
                </a:solidFill>
                <a:latin typeface="Century Gothic"/>
                <a:ea typeface="Century Gothic"/>
                <a:cs typeface="Century Gothic"/>
                <a:sym typeface="Century Gothic"/>
              </a:rPr>
              <a:t>ESPEN Collect is a mobile-based data collection tool</a:t>
            </a:r>
            <a:r>
              <a:rPr lang="en-US" sz="1600" b="0" i="0" u="none" strike="noStrike" cap="none" dirty="0">
                <a:solidFill>
                  <a:schemeClr val="bg1"/>
                </a:solidFill>
                <a:latin typeface="Century Gothic"/>
                <a:ea typeface="Century Gothic"/>
                <a:cs typeface="Century Gothic"/>
                <a:sym typeface="Century Gothic"/>
              </a:rPr>
              <a:t> (Launched in August 2018). As with other tools, ESPEN Collect works online and offline and supports multiple languages. </a:t>
            </a:r>
            <a:r>
              <a:rPr lang="en-US" sz="1600" b="1" i="0" u="none" strike="noStrike" cap="none" dirty="0">
                <a:solidFill>
                  <a:schemeClr val="bg1"/>
                </a:solidFill>
                <a:latin typeface="Century Gothic"/>
                <a:ea typeface="Century Gothic"/>
                <a:cs typeface="Century Gothic"/>
                <a:sym typeface="Century Gothic"/>
              </a:rPr>
              <a:t>Surveys are standardized</a:t>
            </a:r>
            <a:r>
              <a:rPr lang="en-US" sz="1600" b="0" i="0" u="none" strike="noStrike" cap="none" dirty="0">
                <a:solidFill>
                  <a:schemeClr val="bg1"/>
                </a:solidFill>
                <a:latin typeface="Century Gothic"/>
                <a:ea typeface="Century Gothic"/>
                <a:cs typeface="Century Gothic"/>
                <a:sym typeface="Century Gothic"/>
              </a:rPr>
              <a:t> and come with </a:t>
            </a:r>
            <a:r>
              <a:rPr lang="en-US" sz="1600" b="1" i="0" u="none" strike="noStrike" cap="none" dirty="0">
                <a:solidFill>
                  <a:schemeClr val="bg1"/>
                </a:solidFill>
                <a:latin typeface="Century Gothic"/>
                <a:ea typeface="Century Gothic"/>
                <a:cs typeface="Century Gothic"/>
                <a:sym typeface="Century Gothic"/>
              </a:rPr>
              <a:t>standardized training materials</a:t>
            </a:r>
            <a:br>
              <a:rPr lang="en-US" sz="1600" b="0" i="0" u="none" strike="noStrike" cap="none" dirty="0">
                <a:solidFill>
                  <a:schemeClr val="bg1"/>
                </a:solidFill>
                <a:latin typeface="Century Gothic"/>
                <a:ea typeface="Century Gothic"/>
                <a:cs typeface="Century Gothic"/>
                <a:sym typeface="Century Gothic"/>
              </a:rPr>
            </a:br>
            <a:endParaRPr sz="1600" b="0" i="0" u="none" strike="noStrike" cap="none" dirty="0">
              <a:solidFill>
                <a:schemeClr val="bg1"/>
              </a:solidFill>
              <a:latin typeface="Century Gothic"/>
              <a:ea typeface="Century Gothic"/>
              <a:cs typeface="Century Gothic"/>
              <a:sym typeface="Century Gothic"/>
            </a:endParaRPr>
          </a:p>
          <a:p>
            <a:pPr marL="342900" marR="0" lvl="0" indent="-323850" algn="just" rtl="0">
              <a:lnSpc>
                <a:spcPct val="100000"/>
              </a:lnSpc>
              <a:spcBef>
                <a:spcPts val="0"/>
              </a:spcBef>
              <a:spcAft>
                <a:spcPts val="0"/>
              </a:spcAft>
              <a:buClr>
                <a:schemeClr val="accent5"/>
              </a:buClr>
              <a:buSzPts val="1700"/>
              <a:buFont typeface="Wingdings" panose="05000000000000000000" pitchFamily="2" charset="2"/>
              <a:buChar char="v"/>
            </a:pPr>
            <a:r>
              <a:rPr lang="en-US" sz="1600" b="0" i="0" u="none" strike="noStrike" cap="none" dirty="0">
                <a:solidFill>
                  <a:schemeClr val="bg1"/>
                </a:solidFill>
                <a:latin typeface="Century Gothic"/>
                <a:ea typeface="Century Gothic"/>
                <a:cs typeface="Century Gothic"/>
                <a:sym typeface="Century Gothic"/>
              </a:rPr>
              <a:t>ESPEN augments their capacity by </a:t>
            </a:r>
            <a:r>
              <a:rPr lang="en-US" sz="1600" b="1" i="0" u="none" strike="noStrike" cap="none" dirty="0">
                <a:solidFill>
                  <a:schemeClr val="bg1"/>
                </a:solidFill>
                <a:latin typeface="Century Gothic"/>
                <a:ea typeface="Century Gothic"/>
                <a:cs typeface="Century Gothic"/>
                <a:sym typeface="Century Gothic"/>
              </a:rPr>
              <a:t>enabling national NTD Programme teams to perform an active role in the data management process</a:t>
            </a:r>
            <a:r>
              <a:rPr lang="en-US" sz="1600" b="0" i="0" u="none" strike="noStrike" cap="none" dirty="0">
                <a:solidFill>
                  <a:schemeClr val="bg1"/>
                </a:solidFill>
                <a:latin typeface="Century Gothic"/>
                <a:ea typeface="Century Gothic"/>
                <a:cs typeface="Century Gothic"/>
                <a:sym typeface="Century Gothic"/>
              </a:rPr>
              <a:t>. ESPEN Collect provides a real-time quality control dashboard that highlights data issues that require conversations with field teams</a:t>
            </a:r>
            <a:endParaRPr sz="1600" b="0" i="0" u="none" strike="noStrike" cap="none" dirty="0">
              <a:solidFill>
                <a:schemeClr val="bg1"/>
              </a:solidFill>
              <a:latin typeface="Century Gothic"/>
              <a:ea typeface="Century Gothic"/>
              <a:cs typeface="Century Gothic"/>
              <a:sym typeface="Century Gothic"/>
            </a:endParaRPr>
          </a:p>
          <a:p>
            <a:pPr marL="742950" marR="0" lvl="0" indent="-285750" algn="just" rtl="0">
              <a:lnSpc>
                <a:spcPct val="100000"/>
              </a:lnSpc>
              <a:spcBef>
                <a:spcPts val="0"/>
              </a:spcBef>
              <a:spcAft>
                <a:spcPts val="0"/>
              </a:spcAft>
              <a:buClr>
                <a:schemeClr val="accent5"/>
              </a:buClr>
              <a:buSzPts val="1700"/>
              <a:buFont typeface="Wingdings" panose="05000000000000000000" pitchFamily="2" charset="2"/>
              <a:buChar char="v"/>
            </a:pPr>
            <a:endParaRPr sz="1600" b="0" i="0" u="none" strike="noStrike" cap="none" dirty="0">
              <a:solidFill>
                <a:schemeClr val="bg1"/>
              </a:solidFill>
              <a:latin typeface="Century Gothic"/>
              <a:ea typeface="Century Gothic"/>
              <a:cs typeface="Century Gothic"/>
              <a:sym typeface="Century Gothic"/>
            </a:endParaRPr>
          </a:p>
          <a:p>
            <a:pPr marL="342900" marR="0" lvl="0" indent="-323850" algn="just" rtl="0">
              <a:lnSpc>
                <a:spcPct val="100000"/>
              </a:lnSpc>
              <a:spcBef>
                <a:spcPts val="0"/>
              </a:spcBef>
              <a:spcAft>
                <a:spcPts val="0"/>
              </a:spcAft>
              <a:buClr>
                <a:schemeClr val="accent5"/>
              </a:buClr>
              <a:buSzPts val="1700"/>
              <a:buFont typeface="Wingdings" panose="05000000000000000000" pitchFamily="2" charset="2"/>
              <a:buChar char="v"/>
            </a:pPr>
            <a:r>
              <a:rPr lang="en-US" sz="1600" b="0" i="0" u="none" strike="noStrike" cap="none" dirty="0">
                <a:solidFill>
                  <a:schemeClr val="bg1"/>
                </a:solidFill>
                <a:latin typeface="Century Gothic"/>
                <a:ea typeface="Century Gothic"/>
                <a:cs typeface="Century Gothic"/>
                <a:sym typeface="Century Gothic"/>
              </a:rPr>
              <a:t>ESPEN Collect is a data platform that is </a:t>
            </a:r>
            <a:r>
              <a:rPr lang="en-US" sz="1600" b="1" i="0" u="none" strike="noStrike" cap="none" dirty="0">
                <a:solidFill>
                  <a:schemeClr val="bg1"/>
                </a:solidFill>
                <a:latin typeface="Century Gothic"/>
                <a:ea typeface="Century Gothic"/>
                <a:cs typeface="Century Gothic"/>
                <a:sym typeface="Century Gothic"/>
              </a:rPr>
              <a:t>integrated with the ESPEN NTD Portal</a:t>
            </a:r>
            <a:endParaRPr sz="1600" b="0" i="0" u="none" strike="noStrike" cap="none" dirty="0">
              <a:solidFill>
                <a:schemeClr val="bg1"/>
              </a:solidFill>
              <a:latin typeface="Century Gothic"/>
              <a:ea typeface="Century Gothic"/>
              <a:cs typeface="Century Gothic"/>
              <a:sym typeface="Century Gothic"/>
            </a:endParaRPr>
          </a:p>
          <a:p>
            <a:pPr marL="742950" marR="0" lvl="0" indent="-285750" algn="just" rtl="0">
              <a:lnSpc>
                <a:spcPct val="100000"/>
              </a:lnSpc>
              <a:spcBef>
                <a:spcPts val="0"/>
              </a:spcBef>
              <a:spcAft>
                <a:spcPts val="0"/>
              </a:spcAft>
              <a:buClr>
                <a:schemeClr val="accent5"/>
              </a:buClr>
              <a:buSzPts val="1700"/>
              <a:buFont typeface="Wingdings" panose="05000000000000000000" pitchFamily="2" charset="2"/>
              <a:buChar char="v"/>
            </a:pPr>
            <a:endParaRPr sz="1600" b="0" i="0" u="none" strike="noStrike" cap="none" dirty="0">
              <a:solidFill>
                <a:schemeClr val="bg1"/>
              </a:solidFill>
              <a:latin typeface="Century Gothic"/>
              <a:ea typeface="Century Gothic"/>
              <a:cs typeface="Century Gothic"/>
              <a:sym typeface="Century Gothic"/>
            </a:endParaRPr>
          </a:p>
          <a:p>
            <a:pPr marL="342900" marR="0" lvl="0" indent="-323850" rtl="0">
              <a:lnSpc>
                <a:spcPct val="100000"/>
              </a:lnSpc>
              <a:spcBef>
                <a:spcPts val="0"/>
              </a:spcBef>
              <a:spcAft>
                <a:spcPts val="0"/>
              </a:spcAft>
              <a:buClr>
                <a:schemeClr val="accent5"/>
              </a:buClr>
              <a:buSzPts val="1700"/>
              <a:buFont typeface="Wingdings" panose="05000000000000000000" pitchFamily="2" charset="2"/>
              <a:buChar char="v"/>
            </a:pPr>
            <a:r>
              <a:rPr lang="en-US" sz="1600" b="0" i="0" u="none" strike="noStrike" cap="none" dirty="0">
                <a:solidFill>
                  <a:schemeClr val="bg1"/>
                </a:solidFill>
                <a:latin typeface="Century Gothic"/>
                <a:ea typeface="Century Gothic"/>
                <a:cs typeface="Century Gothic"/>
                <a:sym typeface="Century Gothic"/>
              </a:rPr>
              <a:t>ESPEN Collect can </a:t>
            </a:r>
            <a:r>
              <a:rPr lang="en-US" sz="1600" b="1" i="0" u="none" strike="noStrike" cap="none" dirty="0">
                <a:solidFill>
                  <a:schemeClr val="bg1"/>
                </a:solidFill>
                <a:latin typeface="Century Gothic"/>
                <a:ea typeface="Century Gothic"/>
                <a:cs typeface="Century Gothic"/>
                <a:sym typeface="Century Gothic"/>
              </a:rPr>
              <a:t>automatically produce the Epidemiological Reporting Form (EPIRF)</a:t>
            </a:r>
            <a:r>
              <a:rPr lang="en-US" sz="1600" b="0" i="0" u="none" strike="noStrike" cap="none" dirty="0">
                <a:solidFill>
                  <a:schemeClr val="bg1"/>
                </a:solidFill>
                <a:latin typeface="Century Gothic"/>
                <a:ea typeface="Century Gothic"/>
                <a:cs typeface="Century Gothic"/>
                <a:sym typeface="Century Gothic"/>
              </a:rPr>
              <a:t> from completed survey results </a:t>
            </a:r>
            <a:br>
              <a:rPr lang="en-US" sz="1600" b="0" i="0" u="none" strike="noStrike" cap="none" dirty="0">
                <a:solidFill>
                  <a:schemeClr val="bg1"/>
                </a:solidFill>
                <a:latin typeface="Century Gothic"/>
                <a:ea typeface="Century Gothic"/>
                <a:cs typeface="Century Gothic"/>
                <a:sym typeface="Century Gothic"/>
              </a:rPr>
            </a:br>
            <a:endParaRPr sz="1600" b="0" i="0" u="none" strike="noStrike" cap="none" dirty="0">
              <a:solidFill>
                <a:schemeClr val="bg1"/>
              </a:solidFill>
              <a:latin typeface="Century Gothic"/>
              <a:ea typeface="Century Gothic"/>
              <a:cs typeface="Century Gothic"/>
              <a:sym typeface="Century Gothic"/>
            </a:endParaRPr>
          </a:p>
          <a:p>
            <a:pPr marL="342900" marR="0" lvl="0" indent="-323850" rtl="0">
              <a:lnSpc>
                <a:spcPct val="100000"/>
              </a:lnSpc>
              <a:spcBef>
                <a:spcPts val="0"/>
              </a:spcBef>
              <a:spcAft>
                <a:spcPts val="0"/>
              </a:spcAft>
              <a:buClr>
                <a:schemeClr val="accent5"/>
              </a:buClr>
              <a:buSzPts val="1700"/>
              <a:buFont typeface="Wingdings" panose="05000000000000000000" pitchFamily="2" charset="2"/>
              <a:buChar char="v"/>
            </a:pPr>
            <a:r>
              <a:rPr lang="en-US" sz="1600" b="0" i="0" u="none" strike="noStrike" cap="none" dirty="0">
                <a:solidFill>
                  <a:schemeClr val="bg1"/>
                </a:solidFill>
                <a:latin typeface="Century Gothic"/>
                <a:ea typeface="Century Gothic"/>
                <a:cs typeface="Century Gothic"/>
                <a:sym typeface="Century Gothic"/>
              </a:rPr>
              <a:t>ESPEN Collect can give Programme Managers the tools they need to </a:t>
            </a:r>
            <a:r>
              <a:rPr lang="en-US" sz="1600" b="1" i="0" u="none" strike="noStrike" cap="none" dirty="0">
                <a:solidFill>
                  <a:schemeClr val="bg1"/>
                </a:solidFill>
                <a:latin typeface="Century Gothic"/>
                <a:ea typeface="Century Gothic"/>
                <a:cs typeface="Century Gothic"/>
                <a:sym typeface="Century Gothic"/>
              </a:rPr>
              <a:t>reduce the NTD data fragmentation resulting from multiple data collection systems</a:t>
            </a:r>
            <a:r>
              <a:rPr lang="en-US" sz="1600" b="0" i="0" u="none" strike="noStrike" cap="none" dirty="0">
                <a:solidFill>
                  <a:schemeClr val="bg1"/>
                </a:solidFill>
                <a:latin typeface="Century Gothic"/>
                <a:ea typeface="Century Gothic"/>
                <a:cs typeface="Century Gothic"/>
                <a:sym typeface="Century Gothic"/>
              </a:rPr>
              <a:t> being used to collect epidemiological survey data</a:t>
            </a:r>
            <a:endParaRPr sz="1600" b="0" i="0" u="none" strike="noStrike" cap="none" dirty="0">
              <a:solidFill>
                <a:schemeClr val="bg1"/>
              </a:solidFill>
              <a:latin typeface="Century Gothic"/>
              <a:ea typeface="Century Gothic"/>
              <a:cs typeface="Century Gothic"/>
              <a:sym typeface="Century Gothic"/>
            </a:endParaRPr>
          </a:p>
          <a:p>
            <a:pPr marL="342900" marR="0" lvl="0" indent="-215900" algn="l" rtl="0">
              <a:lnSpc>
                <a:spcPct val="100000"/>
              </a:lnSpc>
              <a:spcBef>
                <a:spcPts val="0"/>
              </a:spcBef>
              <a:spcAft>
                <a:spcPts val="0"/>
              </a:spcAft>
              <a:buClr>
                <a:srgbClr val="3EAADC"/>
              </a:buClr>
              <a:buSzPts val="2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05" name="Google Shape;105;p3"/>
          <p:cNvSpPr txBox="1"/>
          <p:nvPr/>
        </p:nvSpPr>
        <p:spPr>
          <a:xfrm>
            <a:off x="3281914" y="136525"/>
            <a:ext cx="8790039" cy="630900"/>
          </a:xfrm>
          <a:prstGeom prst="rect">
            <a:avLst/>
          </a:prstGeom>
          <a:noFill/>
          <a:ln>
            <a:noFill/>
          </a:ln>
        </p:spPr>
        <p:txBody>
          <a:bodyPr spcFirstLastPara="1" wrap="square" lIns="91425" tIns="45700" rIns="91425" bIns="45700" anchor="t" anchorCtr="0">
            <a:noAutofit/>
          </a:bodyPr>
          <a:lstStyle/>
          <a:p>
            <a:pPr>
              <a:buClr>
                <a:srgbClr val="000000"/>
              </a:buClr>
              <a:buSzPts val="3500"/>
            </a:pPr>
            <a:r>
              <a:rPr lang="en-US" sz="3200" b="1" dirty="0">
                <a:solidFill>
                  <a:schemeClr val="bg1"/>
                </a:solidFill>
                <a:latin typeface="Century Gothic"/>
                <a:sym typeface="Century Gothic"/>
              </a:rPr>
              <a:t>ESPEN Collect - A full package of support of epidemiological and coverage surveys</a:t>
            </a:r>
            <a:endParaRPr sz="3200" b="1" dirty="0">
              <a:solidFill>
                <a:schemeClr val="bg1"/>
              </a:solidFill>
              <a:latin typeface="Century Gothic"/>
              <a:sym typeface="Century Gothic"/>
            </a:endParaRPr>
          </a:p>
        </p:txBody>
      </p:sp>
      <p:sp>
        <p:nvSpPr>
          <p:cNvPr id="106" name="Google Shape;106;p3"/>
          <p:cNvSpPr txBox="1">
            <a:spLocks noGrp="1"/>
          </p:cNvSpPr>
          <p:nvPr>
            <p:ph type="dt" idx="10"/>
          </p:nvPr>
        </p:nvSpPr>
        <p:spPr>
          <a:xfrm>
            <a:off x="485850" y="6566164"/>
            <a:ext cx="770295"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C57FF47E-1818-458A-A481-394D3DBCC9FB}" type="datetime1">
              <a:rPr lang="en-US" sz="900" smtClean="0">
                <a:solidFill>
                  <a:schemeClr val="bg1"/>
                </a:solidFill>
              </a:rPr>
              <a:t>2/10/2021</a:t>
            </a:fld>
            <a:endParaRPr sz="900" dirty="0">
              <a:solidFill>
                <a:schemeClr val="bg1"/>
              </a:solidFill>
            </a:endParaRPr>
          </a:p>
        </p:txBody>
      </p:sp>
      <p:sp>
        <p:nvSpPr>
          <p:cNvPr id="107" name="Google Shape;107;p3"/>
          <p:cNvSpPr txBox="1">
            <a:spLocks noGrp="1"/>
          </p:cNvSpPr>
          <p:nvPr>
            <p:ph type="ftr" idx="11"/>
          </p:nvPr>
        </p:nvSpPr>
        <p:spPr>
          <a:xfrm>
            <a:off x="4143450" y="656616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dirty="0">
                <a:solidFill>
                  <a:schemeClr val="bg1"/>
                </a:solidFill>
              </a:rPr>
              <a:t>Using ESPEN Collect to conduct PC-NTD Surveys</a:t>
            </a:r>
            <a:endParaRPr sz="1400" dirty="0">
              <a:solidFill>
                <a:schemeClr val="bg1"/>
              </a:solidFill>
            </a:endParaRPr>
          </a:p>
        </p:txBody>
      </p:sp>
      <p:cxnSp>
        <p:nvCxnSpPr>
          <p:cNvPr id="3" name="Straight Connector 2">
            <a:extLst>
              <a:ext uri="{FF2B5EF4-FFF2-40B4-BE49-F238E27FC236}">
                <a16:creationId xmlns:a16="http://schemas.microsoft.com/office/drawing/2014/main" id="{7209BF54-F773-4772-B1CD-66B0FEE8C301}"/>
              </a:ext>
            </a:extLst>
          </p:cNvPr>
          <p:cNvCxnSpPr>
            <a:cxnSpLocks/>
          </p:cNvCxnSpPr>
          <p:nvPr/>
        </p:nvCxnSpPr>
        <p:spPr>
          <a:xfrm>
            <a:off x="3396650" y="1264608"/>
            <a:ext cx="85605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1352900" y="1304850"/>
            <a:ext cx="9077376" cy="4666475"/>
          </a:xfrm>
          <a:prstGeom prst="rect">
            <a:avLst/>
          </a:prstGeom>
          <a:noFill/>
          <a:ln>
            <a:noFill/>
          </a:ln>
        </p:spPr>
      </p:pic>
      <p:sp>
        <p:nvSpPr>
          <p:cNvPr id="124" name="Google Shape;124;p5"/>
          <p:cNvSpPr txBox="1"/>
          <p:nvPr/>
        </p:nvSpPr>
        <p:spPr>
          <a:xfrm>
            <a:off x="4038600" y="228050"/>
            <a:ext cx="7814898" cy="63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bg1"/>
                </a:solidFill>
                <a:latin typeface="Century Gothic"/>
                <a:ea typeface="Century Gothic"/>
                <a:cs typeface="Century Gothic"/>
                <a:sym typeface="Century Gothic"/>
              </a:rPr>
              <a:t>ESPEN Collect - Data flow overview</a:t>
            </a:r>
            <a:endParaRPr sz="1400" b="0" i="0" u="none" strike="noStrike" cap="none" dirty="0">
              <a:solidFill>
                <a:schemeClr val="bg1"/>
              </a:solidFill>
              <a:latin typeface="Century Gothic"/>
              <a:ea typeface="Century Gothic"/>
              <a:cs typeface="Century Gothic"/>
              <a:sym typeface="Century Gothic"/>
            </a:endParaRPr>
          </a:p>
        </p:txBody>
      </p:sp>
      <p:sp>
        <p:nvSpPr>
          <p:cNvPr id="125" name="Google Shape;125;p5"/>
          <p:cNvSpPr/>
          <p:nvPr/>
        </p:nvSpPr>
        <p:spPr>
          <a:xfrm>
            <a:off x="3207900" y="1243975"/>
            <a:ext cx="1661400" cy="540300"/>
          </a:xfrm>
          <a:prstGeom prst="wedgeRectCallout">
            <a:avLst>
              <a:gd name="adj1" fmla="val -20833"/>
              <a:gd name="adj2" fmla="val 625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ESPEN Collect online registration and tracking system</a:t>
            </a:r>
            <a:endParaRPr sz="1100" b="0" i="0" u="none" strike="noStrike" cap="none" dirty="0">
              <a:solidFill>
                <a:srgbClr val="000000"/>
              </a:solidFill>
              <a:latin typeface="Arial"/>
              <a:ea typeface="Arial"/>
              <a:cs typeface="Arial"/>
              <a:sym typeface="Arial"/>
            </a:endParaRPr>
          </a:p>
        </p:txBody>
      </p:sp>
      <p:sp>
        <p:nvSpPr>
          <p:cNvPr id="126" name="Google Shape;126;p5"/>
          <p:cNvSpPr/>
          <p:nvPr/>
        </p:nvSpPr>
        <p:spPr>
          <a:xfrm>
            <a:off x="2558000" y="2279300"/>
            <a:ext cx="1661400" cy="540300"/>
          </a:xfrm>
          <a:prstGeom prst="wedgeRectCallout">
            <a:avLst>
              <a:gd name="adj1" fmla="val -20833"/>
              <a:gd name="adj2" fmla="val 625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Protocol review and support from WHO/ESPEN scientists</a:t>
            </a:r>
            <a:endParaRPr sz="1100" b="0" i="0" u="none" strike="noStrike" cap="none">
              <a:solidFill>
                <a:srgbClr val="000000"/>
              </a:solidFill>
              <a:latin typeface="Arial"/>
              <a:ea typeface="Arial"/>
              <a:cs typeface="Arial"/>
              <a:sym typeface="Arial"/>
            </a:endParaRPr>
          </a:p>
        </p:txBody>
      </p:sp>
      <p:sp>
        <p:nvSpPr>
          <p:cNvPr id="127" name="Google Shape;127;p5"/>
          <p:cNvSpPr/>
          <p:nvPr/>
        </p:nvSpPr>
        <p:spPr>
          <a:xfrm>
            <a:off x="7735975" y="2041975"/>
            <a:ext cx="1661400" cy="540300"/>
          </a:xfrm>
          <a:prstGeom prst="wedgeRectCallout">
            <a:avLst>
              <a:gd name="adj1" fmla="val -20833"/>
              <a:gd name="adj2" fmla="val 625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Results are automatically formatted into the EPIRF</a:t>
            </a:r>
            <a:endParaRPr sz="1100" b="0" i="0" u="none" strike="noStrike" cap="none">
              <a:solidFill>
                <a:srgbClr val="000000"/>
              </a:solidFill>
              <a:latin typeface="Arial"/>
              <a:ea typeface="Arial"/>
              <a:cs typeface="Arial"/>
              <a:sym typeface="Arial"/>
            </a:endParaRPr>
          </a:p>
        </p:txBody>
      </p:sp>
      <p:sp>
        <p:nvSpPr>
          <p:cNvPr id="128" name="Google Shape;128;p5"/>
          <p:cNvSpPr/>
          <p:nvPr/>
        </p:nvSpPr>
        <p:spPr>
          <a:xfrm>
            <a:off x="6302075" y="3296075"/>
            <a:ext cx="1661400" cy="710400"/>
          </a:xfrm>
          <a:prstGeom prst="wedgeRectCallout">
            <a:avLst>
              <a:gd name="adj1" fmla="val -20833"/>
              <a:gd name="adj2" fmla="val 625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Real-time quality control dashboard available to the national NTD programme</a:t>
            </a:r>
            <a:endParaRPr sz="1100" b="0" i="0" u="none" strike="noStrike" cap="none">
              <a:solidFill>
                <a:srgbClr val="000000"/>
              </a:solidFill>
              <a:latin typeface="Arial"/>
              <a:ea typeface="Arial"/>
              <a:cs typeface="Arial"/>
              <a:sym typeface="Arial"/>
            </a:endParaRPr>
          </a:p>
        </p:txBody>
      </p:sp>
      <p:sp>
        <p:nvSpPr>
          <p:cNvPr id="129" name="Google Shape;129;p5"/>
          <p:cNvSpPr/>
          <p:nvPr/>
        </p:nvSpPr>
        <p:spPr>
          <a:xfrm>
            <a:off x="9397375" y="5705282"/>
            <a:ext cx="1661400" cy="662400"/>
          </a:xfrm>
          <a:prstGeom prst="wedgeRectCallout">
            <a:avLst>
              <a:gd name="adj1" fmla="val -21962"/>
              <a:gd name="adj2" fmla="val -65485"/>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Results are available to the global community on the ESPEN NTD Portal.</a:t>
            </a:r>
            <a:endParaRPr sz="1100" b="0" i="0" u="none" strike="noStrike" cap="none" dirty="0">
              <a:solidFill>
                <a:srgbClr val="000000"/>
              </a:solidFill>
              <a:latin typeface="Arial"/>
              <a:ea typeface="Arial"/>
              <a:cs typeface="Arial"/>
              <a:sym typeface="Arial"/>
            </a:endParaRPr>
          </a:p>
        </p:txBody>
      </p:sp>
      <p:sp>
        <p:nvSpPr>
          <p:cNvPr id="130" name="Google Shape;130;p5"/>
          <p:cNvSpPr/>
          <p:nvPr/>
        </p:nvSpPr>
        <p:spPr>
          <a:xfrm>
            <a:off x="1064200" y="5149000"/>
            <a:ext cx="1661400" cy="540300"/>
          </a:xfrm>
          <a:prstGeom prst="wedgeRectCallout">
            <a:avLst>
              <a:gd name="adj1" fmla="val -22833"/>
              <a:gd name="adj2" fmla="val -66236"/>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Standardized training materials for all supported survey types</a:t>
            </a:r>
            <a:endParaRPr sz="1100" b="0" i="0" u="none" strike="noStrike" cap="none">
              <a:solidFill>
                <a:srgbClr val="000000"/>
              </a:solidFill>
              <a:latin typeface="Arial"/>
              <a:ea typeface="Arial"/>
              <a:cs typeface="Arial"/>
              <a:sym typeface="Arial"/>
            </a:endParaRPr>
          </a:p>
        </p:txBody>
      </p:sp>
      <p:sp>
        <p:nvSpPr>
          <p:cNvPr id="17" name="Google Shape;107;p3">
            <a:extLst>
              <a:ext uri="{FF2B5EF4-FFF2-40B4-BE49-F238E27FC236}">
                <a16:creationId xmlns:a16="http://schemas.microsoft.com/office/drawing/2014/main" id="{68688743-5F1F-4FA9-B47E-EA6BE81A765B}"/>
              </a:ext>
            </a:extLst>
          </p:cNvPr>
          <p:cNvSpPr txBox="1">
            <a:spLocks noGrp="1"/>
          </p:cNvSpPr>
          <p:nvPr>
            <p:ph type="ftr" idx="11"/>
          </p:nvPr>
        </p:nvSpPr>
        <p:spPr>
          <a:xfrm>
            <a:off x="4143450" y="656616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dirty="0">
                <a:solidFill>
                  <a:schemeClr val="bg1"/>
                </a:solidFill>
              </a:rPr>
              <a:t>Using ESPEN Collect to conduct PC-NTD Surveys</a:t>
            </a:r>
            <a:endParaRPr sz="1400" dirty="0">
              <a:solidFill>
                <a:schemeClr val="bg1"/>
              </a:solidFill>
            </a:endParaRPr>
          </a:p>
        </p:txBody>
      </p:sp>
      <p:sp>
        <p:nvSpPr>
          <p:cNvPr id="18" name="Google Shape;106;p3">
            <a:extLst>
              <a:ext uri="{FF2B5EF4-FFF2-40B4-BE49-F238E27FC236}">
                <a16:creationId xmlns:a16="http://schemas.microsoft.com/office/drawing/2014/main" id="{DF4FFEEC-90F0-4E53-B57E-008253D3C1D5}"/>
              </a:ext>
            </a:extLst>
          </p:cNvPr>
          <p:cNvSpPr txBox="1">
            <a:spLocks/>
          </p:cNvSpPr>
          <p:nvPr/>
        </p:nvSpPr>
        <p:spPr>
          <a:xfrm>
            <a:off x="582605" y="6572828"/>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chemeClr val="bg1"/>
                </a:solidFill>
              </a:rPr>
              <a:pPr/>
              <a:t>2/10/2021</a:t>
            </a:fld>
            <a:endParaRPr lang="en-US" sz="9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1"/>
          </p:nvPr>
        </p:nvSpPr>
        <p:spPr>
          <a:xfrm>
            <a:off x="195248" y="1384606"/>
            <a:ext cx="4251300" cy="4971744"/>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3EAADC"/>
              </a:buClr>
              <a:buSzPts val="2000"/>
              <a:buFont typeface="Noto Sans Symbols"/>
              <a:buChar char="❖"/>
            </a:pPr>
            <a:r>
              <a:rPr lang="en-US" sz="1700" dirty="0">
                <a:solidFill>
                  <a:schemeClr val="bg1"/>
                </a:solidFill>
                <a:latin typeface="Century Gothic"/>
                <a:ea typeface="Century Gothic"/>
                <a:cs typeface="Century Gothic"/>
                <a:sym typeface="Century Gothic"/>
              </a:rPr>
              <a:t>In coordination with partners, MoH, send a request to use ESPEN Collect by completing the registration form on ESPEN Portal</a:t>
            </a:r>
            <a:endParaRPr sz="1700" dirty="0">
              <a:solidFill>
                <a:schemeClr val="bg1"/>
              </a:solidFill>
              <a:latin typeface="Century Gothic"/>
              <a:ea typeface="Century Gothic"/>
              <a:cs typeface="Century Gothic"/>
              <a:sym typeface="Century Gothic"/>
            </a:endParaRPr>
          </a:p>
          <a:p>
            <a:pPr marL="342900" lvl="0" indent="-342900" algn="l" rtl="0">
              <a:lnSpc>
                <a:spcPct val="150000"/>
              </a:lnSpc>
              <a:spcBef>
                <a:spcPts val="0"/>
              </a:spcBef>
              <a:spcAft>
                <a:spcPts val="0"/>
              </a:spcAft>
              <a:buClr>
                <a:srgbClr val="3EAADC"/>
              </a:buClr>
              <a:buSzPts val="2000"/>
              <a:buFont typeface="Noto Sans Symbols"/>
              <a:buChar char="❖"/>
            </a:pPr>
            <a:r>
              <a:rPr lang="en-US" sz="1700" dirty="0">
                <a:solidFill>
                  <a:schemeClr val="bg1"/>
                </a:solidFill>
                <a:latin typeface="Century Gothic"/>
                <a:ea typeface="Century Gothic"/>
                <a:cs typeface="Century Gothic"/>
                <a:sym typeface="Century Gothic"/>
              </a:rPr>
              <a:t>Fill out the registration form for each survey type being requested</a:t>
            </a:r>
            <a:endParaRPr sz="1700" dirty="0">
              <a:solidFill>
                <a:schemeClr val="bg1"/>
              </a:solidFill>
              <a:latin typeface="Century Gothic"/>
              <a:ea typeface="Century Gothic"/>
              <a:cs typeface="Century Gothic"/>
              <a:sym typeface="Century Gothic"/>
            </a:endParaRPr>
          </a:p>
          <a:p>
            <a:pPr marL="342900" lvl="0" indent="-342900" algn="l" rtl="0">
              <a:lnSpc>
                <a:spcPct val="150000"/>
              </a:lnSpc>
              <a:spcBef>
                <a:spcPts val="0"/>
              </a:spcBef>
              <a:spcAft>
                <a:spcPts val="0"/>
              </a:spcAft>
              <a:buClr>
                <a:srgbClr val="3EAADC"/>
              </a:buClr>
              <a:buSzPts val="2000"/>
              <a:buFont typeface="Noto Sans Symbols"/>
              <a:buChar char="❖"/>
            </a:pPr>
            <a:r>
              <a:rPr lang="en-US" sz="1700" dirty="0">
                <a:solidFill>
                  <a:schemeClr val="bg1"/>
                </a:solidFill>
                <a:latin typeface="Century Gothic"/>
                <a:ea typeface="Century Gothic"/>
                <a:cs typeface="Century Gothic"/>
                <a:sym typeface="Century Gothic"/>
              </a:rPr>
              <a:t>Survey protocol must be submitted at least </a:t>
            </a:r>
            <a:r>
              <a:rPr lang="en-US" sz="1700" b="1" dirty="0">
                <a:solidFill>
                  <a:schemeClr val="bg1"/>
                </a:solidFill>
                <a:latin typeface="Century Gothic"/>
                <a:ea typeface="Century Gothic"/>
                <a:cs typeface="Century Gothic"/>
                <a:sym typeface="Century Gothic"/>
              </a:rPr>
              <a:t>6 weeks</a:t>
            </a:r>
            <a:r>
              <a:rPr lang="en-US" sz="1700" dirty="0">
                <a:solidFill>
                  <a:schemeClr val="bg1"/>
                </a:solidFill>
                <a:latin typeface="Century Gothic"/>
                <a:ea typeface="Century Gothic"/>
                <a:cs typeface="Century Gothic"/>
                <a:sym typeface="Century Gothic"/>
              </a:rPr>
              <a:t> before intended start date</a:t>
            </a:r>
          </a:p>
          <a:p>
            <a:pPr marL="342900" lvl="0">
              <a:lnSpc>
                <a:spcPct val="150000"/>
              </a:lnSpc>
              <a:spcBef>
                <a:spcPts val="0"/>
              </a:spcBef>
              <a:buClr>
                <a:srgbClr val="3EAADC"/>
              </a:buClr>
              <a:buSzPts val="2000"/>
              <a:buFont typeface="Noto Sans Symbols"/>
              <a:buChar char="❖"/>
            </a:pPr>
            <a:r>
              <a:rPr lang="en-US" sz="1700" dirty="0">
                <a:solidFill>
                  <a:schemeClr val="bg1"/>
                </a:solidFill>
                <a:latin typeface="Century Gothic"/>
                <a:ea typeface="Century Gothic"/>
                <a:cs typeface="Century Gothic"/>
                <a:sym typeface="Century Gothic"/>
              </a:rPr>
              <a:t>Registration process for </a:t>
            </a:r>
            <a:r>
              <a:rPr lang="en-US" sz="1700" b="1" dirty="0">
                <a:solidFill>
                  <a:schemeClr val="bg1"/>
                </a:solidFill>
                <a:latin typeface="Century Gothic"/>
                <a:ea typeface="Century Gothic"/>
                <a:cs typeface="Century Gothic"/>
                <a:sym typeface="Century Gothic"/>
              </a:rPr>
              <a:t>new users invited by ESPEN Team </a:t>
            </a:r>
            <a:r>
              <a:rPr lang="en-US" sz="1700" dirty="0">
                <a:solidFill>
                  <a:schemeClr val="bg1"/>
                </a:solidFill>
                <a:latin typeface="Century Gothic"/>
                <a:ea typeface="Century Gothic"/>
                <a:cs typeface="Century Gothic"/>
                <a:sym typeface="Century Gothic"/>
              </a:rPr>
              <a:t>before submitting new request</a:t>
            </a:r>
            <a:endParaRPr sz="1700" dirty="0">
              <a:solidFill>
                <a:schemeClr val="bg1"/>
              </a:solidFill>
              <a:latin typeface="Century Gothic"/>
              <a:ea typeface="Century Gothic"/>
              <a:cs typeface="Century Gothic"/>
              <a:sym typeface="Century Gothic"/>
            </a:endParaRPr>
          </a:p>
          <a:p>
            <a:pPr marL="228600" lvl="0" indent="-50800" algn="l" rtl="0">
              <a:lnSpc>
                <a:spcPct val="90000"/>
              </a:lnSpc>
              <a:spcBef>
                <a:spcPts val="1000"/>
              </a:spcBef>
              <a:spcAft>
                <a:spcPts val="0"/>
              </a:spcAft>
              <a:buClr>
                <a:schemeClr val="dk1"/>
              </a:buClr>
              <a:buSzPts val="2800"/>
              <a:buFont typeface="Noto Sans Symbols"/>
              <a:buNone/>
            </a:pPr>
            <a:endParaRPr dirty="0"/>
          </a:p>
        </p:txBody>
      </p:sp>
      <p:sp>
        <p:nvSpPr>
          <p:cNvPr id="315" name="Google Shape;315;p12"/>
          <p:cNvSpPr txBox="1"/>
          <p:nvPr/>
        </p:nvSpPr>
        <p:spPr>
          <a:xfrm>
            <a:off x="4883298" y="393912"/>
            <a:ext cx="7108168" cy="63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bg1"/>
                </a:solidFill>
                <a:latin typeface="Century Gothic"/>
                <a:ea typeface="Century Gothic"/>
                <a:cs typeface="Century Gothic"/>
                <a:sym typeface="Century Gothic"/>
              </a:rPr>
              <a:t>How do you sign up for service?</a:t>
            </a:r>
            <a:endParaRPr sz="3500" b="1" i="0" u="none" strike="noStrike" cap="none" dirty="0">
              <a:solidFill>
                <a:schemeClr val="bg1"/>
              </a:solidFill>
              <a:latin typeface="Century Gothic"/>
              <a:ea typeface="Century Gothic"/>
              <a:cs typeface="Century Gothic"/>
              <a:sym typeface="Century Gothic"/>
            </a:endParaRPr>
          </a:p>
        </p:txBody>
      </p:sp>
      <p:sp>
        <p:nvSpPr>
          <p:cNvPr id="324" name="Google Shape;324;p12"/>
          <p:cNvSpPr txBox="1"/>
          <p:nvPr/>
        </p:nvSpPr>
        <p:spPr>
          <a:xfrm>
            <a:off x="5930264" y="5484258"/>
            <a:ext cx="6192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http://espen.afro.who.int/espen-collect-survey-registration</a:t>
            </a:r>
            <a:endParaRPr sz="1800" b="0" i="0" u="none" strike="noStrike" cap="none" dirty="0">
              <a:solidFill>
                <a:schemeClr val="bg1"/>
              </a:solidFill>
              <a:latin typeface="Calibri"/>
              <a:ea typeface="Calibri"/>
              <a:cs typeface="Calibri"/>
              <a:sym typeface="Calibri"/>
            </a:endParaRPr>
          </a:p>
        </p:txBody>
      </p:sp>
      <p:grpSp>
        <p:nvGrpSpPr>
          <p:cNvPr id="16" name="Google Shape;316;p12">
            <a:extLst>
              <a:ext uri="{FF2B5EF4-FFF2-40B4-BE49-F238E27FC236}">
                <a16:creationId xmlns:a16="http://schemas.microsoft.com/office/drawing/2014/main" id="{F59DDFA5-F914-4FA5-B81B-D4A53FFC8A45}"/>
              </a:ext>
            </a:extLst>
          </p:cNvPr>
          <p:cNvGrpSpPr/>
          <p:nvPr/>
        </p:nvGrpSpPr>
        <p:grpSpPr>
          <a:xfrm>
            <a:off x="4772974" y="1487083"/>
            <a:ext cx="7108168" cy="4016750"/>
            <a:chOff x="4826120" y="2330585"/>
            <a:chExt cx="7108168" cy="4016750"/>
          </a:xfrm>
        </p:grpSpPr>
        <p:pic>
          <p:nvPicPr>
            <p:cNvPr id="17" name="Google Shape;317;p12" descr="Graphical user interface, text, application, email&#10;&#10;Description automatically generated">
              <a:extLst>
                <a:ext uri="{FF2B5EF4-FFF2-40B4-BE49-F238E27FC236}">
                  <a16:creationId xmlns:a16="http://schemas.microsoft.com/office/drawing/2014/main" id="{EF8E53D9-C3BF-458F-976A-9944A2F7DFB3}"/>
                </a:ext>
              </a:extLst>
            </p:cNvPr>
            <p:cNvPicPr preferRelativeResize="0"/>
            <p:nvPr/>
          </p:nvPicPr>
          <p:blipFill rotWithShape="1">
            <a:blip r:embed="rId4"/>
            <a:srcRect l="229" r="229"/>
            <a:stretch/>
          </p:blipFill>
          <p:spPr>
            <a:xfrm>
              <a:off x="4826120" y="2330585"/>
              <a:ext cx="7108168" cy="4016750"/>
            </a:xfrm>
            <a:prstGeom prst="rect">
              <a:avLst/>
            </a:prstGeom>
            <a:noFill/>
            <a:ln w="9525" cap="flat" cmpd="sng">
              <a:solidFill>
                <a:schemeClr val="bg1"/>
              </a:solidFill>
              <a:prstDash val="solid"/>
              <a:round/>
              <a:headEnd type="none" w="sm" len="sm"/>
              <a:tailEnd type="none" w="sm" len="sm"/>
            </a:ln>
          </p:spPr>
        </p:pic>
        <p:sp>
          <p:nvSpPr>
            <p:cNvPr id="18" name="Google Shape;318;p12">
              <a:extLst>
                <a:ext uri="{FF2B5EF4-FFF2-40B4-BE49-F238E27FC236}">
                  <a16:creationId xmlns:a16="http://schemas.microsoft.com/office/drawing/2014/main" id="{2DFA8C18-0B2C-48F3-95D3-E13872A6DD22}"/>
                </a:ext>
              </a:extLst>
            </p:cNvPr>
            <p:cNvSpPr>
              <a:spLocks/>
            </p:cNvSpPr>
            <p:nvPr/>
          </p:nvSpPr>
          <p:spPr>
            <a:xfrm>
              <a:off x="6092536" y="3982835"/>
              <a:ext cx="465600" cy="174600"/>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kern="1200">
                <a:solidFill>
                  <a:prstClr val="white"/>
                </a:solidFill>
                <a:latin typeface="Calibri"/>
                <a:ea typeface="Calibri"/>
                <a:cs typeface="Calibri"/>
                <a:sym typeface="Calibri"/>
              </a:endParaRPr>
            </a:p>
          </p:txBody>
        </p:sp>
        <p:sp>
          <p:nvSpPr>
            <p:cNvPr id="19" name="Google Shape;319;p12">
              <a:extLst>
                <a:ext uri="{FF2B5EF4-FFF2-40B4-BE49-F238E27FC236}">
                  <a16:creationId xmlns:a16="http://schemas.microsoft.com/office/drawing/2014/main" id="{D3AB6349-B5E3-45CF-BF11-4DD45F358E7C}"/>
                </a:ext>
              </a:extLst>
            </p:cNvPr>
            <p:cNvSpPr>
              <a:spLocks/>
            </p:cNvSpPr>
            <p:nvPr/>
          </p:nvSpPr>
          <p:spPr>
            <a:xfrm>
              <a:off x="9735360" y="5392244"/>
              <a:ext cx="596850" cy="179625"/>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kern="1200">
                <a:solidFill>
                  <a:prstClr val="white"/>
                </a:solidFill>
                <a:latin typeface="Calibri"/>
                <a:ea typeface="Calibri"/>
                <a:cs typeface="Calibri"/>
                <a:sym typeface="Calibri"/>
              </a:endParaRPr>
            </a:p>
          </p:txBody>
        </p:sp>
        <p:cxnSp>
          <p:nvCxnSpPr>
            <p:cNvPr id="20" name="Google Shape;320;p12">
              <a:extLst>
                <a:ext uri="{FF2B5EF4-FFF2-40B4-BE49-F238E27FC236}">
                  <a16:creationId xmlns:a16="http://schemas.microsoft.com/office/drawing/2014/main" id="{B056D73D-FF71-4C7D-BEC0-7596F04F48D9}"/>
                </a:ext>
              </a:extLst>
            </p:cNvPr>
            <p:cNvCxnSpPr>
              <a:cxnSpLocks/>
            </p:cNvCxnSpPr>
            <p:nvPr/>
          </p:nvCxnSpPr>
          <p:spPr>
            <a:xfrm rot="10800000" flipH="1">
              <a:off x="5983411" y="4147910"/>
              <a:ext cx="332400" cy="515400"/>
            </a:xfrm>
            <a:prstGeom prst="straightConnector1">
              <a:avLst/>
            </a:prstGeom>
            <a:noFill/>
            <a:ln w="9525" cap="flat" cmpd="sng">
              <a:solidFill>
                <a:srgbClr val="FF0000"/>
              </a:solidFill>
              <a:prstDash val="solid"/>
              <a:miter lim="800000"/>
              <a:headEnd type="none" w="sm" len="sm"/>
              <a:tailEnd type="triangle" w="med" len="med"/>
            </a:ln>
          </p:spPr>
        </p:cxnSp>
        <p:cxnSp>
          <p:nvCxnSpPr>
            <p:cNvPr id="21" name="Google Shape;321;p12">
              <a:extLst>
                <a:ext uri="{FF2B5EF4-FFF2-40B4-BE49-F238E27FC236}">
                  <a16:creationId xmlns:a16="http://schemas.microsoft.com/office/drawing/2014/main" id="{BBD6A487-DD00-4C68-932B-6E3865C9B4DE}"/>
                </a:ext>
              </a:extLst>
            </p:cNvPr>
            <p:cNvCxnSpPr/>
            <p:nvPr/>
          </p:nvCxnSpPr>
          <p:spPr>
            <a:xfrm>
              <a:off x="9074460" y="3664235"/>
              <a:ext cx="660900" cy="405900"/>
            </a:xfrm>
            <a:prstGeom prst="straightConnector1">
              <a:avLst/>
            </a:prstGeom>
            <a:noFill/>
            <a:ln w="9525" cap="flat" cmpd="sng">
              <a:solidFill>
                <a:srgbClr val="FF0000"/>
              </a:solidFill>
              <a:prstDash val="solid"/>
              <a:miter lim="800000"/>
              <a:headEnd type="none" w="sm" len="sm"/>
              <a:tailEnd type="triangle" w="med" len="med"/>
            </a:ln>
          </p:spPr>
        </p:cxnSp>
        <p:cxnSp>
          <p:nvCxnSpPr>
            <p:cNvPr id="22" name="Google Shape;323;p12">
              <a:extLst>
                <a:ext uri="{FF2B5EF4-FFF2-40B4-BE49-F238E27FC236}">
                  <a16:creationId xmlns:a16="http://schemas.microsoft.com/office/drawing/2014/main" id="{AE2FE565-847B-476F-83D9-DE003CE41C84}"/>
                </a:ext>
              </a:extLst>
            </p:cNvPr>
            <p:cNvCxnSpPr/>
            <p:nvPr/>
          </p:nvCxnSpPr>
          <p:spPr>
            <a:xfrm>
              <a:off x="9218174" y="5026817"/>
              <a:ext cx="660900" cy="405900"/>
            </a:xfrm>
            <a:prstGeom prst="straightConnector1">
              <a:avLst/>
            </a:prstGeom>
            <a:noFill/>
            <a:ln w="9525" cap="flat" cmpd="sng">
              <a:solidFill>
                <a:srgbClr val="FF0000"/>
              </a:solidFill>
              <a:prstDash val="solid"/>
              <a:miter lim="800000"/>
              <a:headEnd type="none" w="sm" len="sm"/>
              <a:tailEnd type="triangle" w="med" len="med"/>
            </a:ln>
          </p:spPr>
        </p:cxnSp>
      </p:grpSp>
      <p:sp>
        <p:nvSpPr>
          <p:cNvPr id="2" name="Oval 1">
            <a:extLst>
              <a:ext uri="{FF2B5EF4-FFF2-40B4-BE49-F238E27FC236}">
                <a16:creationId xmlns:a16="http://schemas.microsoft.com/office/drawing/2014/main" id="{6C2273A3-0F7F-4B66-8F54-AB3899194EB9}"/>
              </a:ext>
            </a:extLst>
          </p:cNvPr>
          <p:cNvSpPr/>
          <p:nvPr/>
        </p:nvSpPr>
        <p:spPr>
          <a:xfrm>
            <a:off x="9691450" y="3137401"/>
            <a:ext cx="596850" cy="23426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107;p3">
            <a:extLst>
              <a:ext uri="{FF2B5EF4-FFF2-40B4-BE49-F238E27FC236}">
                <a16:creationId xmlns:a16="http://schemas.microsoft.com/office/drawing/2014/main" id="{5F6D858A-7A8F-4201-89E1-8191307C7B48}"/>
              </a:ext>
            </a:extLst>
          </p:cNvPr>
          <p:cNvSpPr txBox="1">
            <a:spLocks noGrp="1"/>
          </p:cNvSpPr>
          <p:nvPr>
            <p:ph type="ftr" idx="11"/>
          </p:nvPr>
        </p:nvSpPr>
        <p:spPr>
          <a:xfrm>
            <a:off x="4143450" y="656616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dirty="0">
                <a:solidFill>
                  <a:schemeClr val="bg1"/>
                </a:solidFill>
              </a:rPr>
              <a:t>Using ESPEN Collect to conduct PC-NTD Surveys</a:t>
            </a:r>
            <a:endParaRPr sz="1400" dirty="0">
              <a:solidFill>
                <a:schemeClr val="bg1"/>
              </a:solidFill>
            </a:endParaRPr>
          </a:p>
        </p:txBody>
      </p:sp>
      <p:sp>
        <p:nvSpPr>
          <p:cNvPr id="25" name="Google Shape;106;p3">
            <a:extLst>
              <a:ext uri="{FF2B5EF4-FFF2-40B4-BE49-F238E27FC236}">
                <a16:creationId xmlns:a16="http://schemas.microsoft.com/office/drawing/2014/main" id="{387B64DE-E436-43E6-B01B-451CEDF67F40}"/>
              </a:ext>
            </a:extLst>
          </p:cNvPr>
          <p:cNvSpPr txBox="1">
            <a:spLocks/>
          </p:cNvSpPr>
          <p:nvPr/>
        </p:nvSpPr>
        <p:spPr>
          <a:xfrm>
            <a:off x="582605" y="6572828"/>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chemeClr val="bg1"/>
                </a:solidFill>
              </a:rPr>
              <a:pPr/>
              <a:t>2/10/2021</a:t>
            </a:fld>
            <a:endParaRPr lang="en-US" sz="9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5" name="Google Shape;185;p8"/>
          <p:cNvGrpSpPr/>
          <p:nvPr/>
        </p:nvGrpSpPr>
        <p:grpSpPr>
          <a:xfrm>
            <a:off x="884385" y="1057089"/>
            <a:ext cx="11180537" cy="4893172"/>
            <a:chOff x="245211" y="1461875"/>
            <a:chExt cx="11180537" cy="4893172"/>
          </a:xfrm>
        </p:grpSpPr>
        <p:grpSp>
          <p:nvGrpSpPr>
            <p:cNvPr id="186" name="Google Shape;186;p8"/>
            <p:cNvGrpSpPr/>
            <p:nvPr/>
          </p:nvGrpSpPr>
          <p:grpSpPr>
            <a:xfrm>
              <a:off x="418011" y="5519804"/>
              <a:ext cx="11007737" cy="835243"/>
              <a:chOff x="418011" y="5519804"/>
              <a:chExt cx="11007737" cy="835243"/>
            </a:xfrm>
          </p:grpSpPr>
          <p:grpSp>
            <p:nvGrpSpPr>
              <p:cNvPr id="187" name="Google Shape;187;p8"/>
              <p:cNvGrpSpPr/>
              <p:nvPr/>
            </p:nvGrpSpPr>
            <p:grpSpPr>
              <a:xfrm>
                <a:off x="418011" y="5519804"/>
                <a:ext cx="11007737" cy="165471"/>
                <a:chOff x="418011" y="3346265"/>
                <a:chExt cx="11007737" cy="165471"/>
              </a:xfrm>
            </p:grpSpPr>
            <p:cxnSp>
              <p:nvCxnSpPr>
                <p:cNvPr id="188" name="Google Shape;188;p8"/>
                <p:cNvCxnSpPr/>
                <p:nvPr/>
              </p:nvCxnSpPr>
              <p:spPr>
                <a:xfrm>
                  <a:off x="418011" y="3429000"/>
                  <a:ext cx="11007737" cy="0"/>
                </a:xfrm>
                <a:prstGeom prst="straightConnector1">
                  <a:avLst/>
                </a:prstGeom>
                <a:noFill/>
                <a:ln w="9525" cap="flat" cmpd="sng">
                  <a:solidFill>
                    <a:srgbClr val="BFBFBF"/>
                  </a:solidFill>
                  <a:prstDash val="solid"/>
                  <a:round/>
                  <a:headEnd type="none" w="sm" len="sm"/>
                  <a:tailEnd type="triangle" w="med" len="med"/>
                </a:ln>
              </p:spPr>
            </p:cxnSp>
            <p:cxnSp>
              <p:nvCxnSpPr>
                <p:cNvPr id="189" name="Google Shape;189;p8"/>
                <p:cNvCxnSpPr/>
                <p:nvPr/>
              </p:nvCxnSpPr>
              <p:spPr>
                <a:xfrm>
                  <a:off x="1067476" y="3346265"/>
                  <a:ext cx="0" cy="165471"/>
                </a:xfrm>
                <a:prstGeom prst="straightConnector1">
                  <a:avLst/>
                </a:prstGeom>
                <a:noFill/>
                <a:ln w="15875" cap="flat" cmpd="sng">
                  <a:solidFill>
                    <a:srgbClr val="3F3F3F"/>
                  </a:solidFill>
                  <a:prstDash val="solid"/>
                  <a:round/>
                  <a:headEnd type="none" w="sm" len="sm"/>
                  <a:tailEnd type="none" w="sm" len="sm"/>
                </a:ln>
              </p:spPr>
            </p:cxnSp>
            <p:cxnSp>
              <p:nvCxnSpPr>
                <p:cNvPr id="190" name="Google Shape;190;p8"/>
                <p:cNvCxnSpPr/>
                <p:nvPr/>
              </p:nvCxnSpPr>
              <p:spPr>
                <a:xfrm>
                  <a:off x="1714868"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1" name="Google Shape;191;p8"/>
                <p:cNvCxnSpPr/>
                <p:nvPr/>
              </p:nvCxnSpPr>
              <p:spPr>
                <a:xfrm>
                  <a:off x="2362260"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2" name="Google Shape;192;p8"/>
                <p:cNvCxnSpPr/>
                <p:nvPr/>
              </p:nvCxnSpPr>
              <p:spPr>
                <a:xfrm>
                  <a:off x="3009652"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3" name="Google Shape;193;p8"/>
                <p:cNvCxnSpPr/>
                <p:nvPr/>
              </p:nvCxnSpPr>
              <p:spPr>
                <a:xfrm>
                  <a:off x="3657044" y="3346265"/>
                  <a:ext cx="0" cy="165471"/>
                </a:xfrm>
                <a:prstGeom prst="straightConnector1">
                  <a:avLst/>
                </a:prstGeom>
                <a:noFill/>
                <a:ln w="15875" cap="flat" cmpd="sng">
                  <a:solidFill>
                    <a:srgbClr val="3F3F3F"/>
                  </a:solidFill>
                  <a:prstDash val="solid"/>
                  <a:round/>
                  <a:headEnd type="none" w="sm" len="sm"/>
                  <a:tailEnd type="none" w="sm" len="sm"/>
                </a:ln>
              </p:spPr>
            </p:cxnSp>
            <p:cxnSp>
              <p:nvCxnSpPr>
                <p:cNvPr id="194" name="Google Shape;194;p8"/>
                <p:cNvCxnSpPr/>
                <p:nvPr/>
              </p:nvCxnSpPr>
              <p:spPr>
                <a:xfrm>
                  <a:off x="4304436"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5" name="Google Shape;195;p8"/>
                <p:cNvCxnSpPr/>
                <p:nvPr/>
              </p:nvCxnSpPr>
              <p:spPr>
                <a:xfrm>
                  <a:off x="4951828"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6" name="Google Shape;196;p8"/>
                <p:cNvCxnSpPr/>
                <p:nvPr/>
              </p:nvCxnSpPr>
              <p:spPr>
                <a:xfrm>
                  <a:off x="5599220"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7" name="Google Shape;197;p8"/>
                <p:cNvCxnSpPr/>
                <p:nvPr/>
              </p:nvCxnSpPr>
              <p:spPr>
                <a:xfrm>
                  <a:off x="6246612" y="3346265"/>
                  <a:ext cx="0" cy="165471"/>
                </a:xfrm>
                <a:prstGeom prst="straightConnector1">
                  <a:avLst/>
                </a:prstGeom>
                <a:noFill/>
                <a:ln w="15875" cap="flat" cmpd="sng">
                  <a:solidFill>
                    <a:srgbClr val="3F3F3F"/>
                  </a:solidFill>
                  <a:prstDash val="solid"/>
                  <a:round/>
                  <a:headEnd type="none" w="sm" len="sm"/>
                  <a:tailEnd type="none" w="sm" len="sm"/>
                </a:ln>
              </p:spPr>
            </p:cxnSp>
            <p:cxnSp>
              <p:nvCxnSpPr>
                <p:cNvPr id="198" name="Google Shape;198;p8"/>
                <p:cNvCxnSpPr/>
                <p:nvPr/>
              </p:nvCxnSpPr>
              <p:spPr>
                <a:xfrm>
                  <a:off x="6894004"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199" name="Google Shape;199;p8"/>
                <p:cNvCxnSpPr/>
                <p:nvPr/>
              </p:nvCxnSpPr>
              <p:spPr>
                <a:xfrm>
                  <a:off x="7541396"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200" name="Google Shape;200;p8"/>
                <p:cNvCxnSpPr/>
                <p:nvPr/>
              </p:nvCxnSpPr>
              <p:spPr>
                <a:xfrm>
                  <a:off x="8188788"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201" name="Google Shape;201;p8"/>
                <p:cNvCxnSpPr/>
                <p:nvPr/>
              </p:nvCxnSpPr>
              <p:spPr>
                <a:xfrm>
                  <a:off x="8836180" y="3346265"/>
                  <a:ext cx="0" cy="165471"/>
                </a:xfrm>
                <a:prstGeom prst="straightConnector1">
                  <a:avLst/>
                </a:prstGeom>
                <a:noFill/>
                <a:ln w="15875" cap="flat" cmpd="sng">
                  <a:solidFill>
                    <a:srgbClr val="3F3F3F"/>
                  </a:solidFill>
                  <a:prstDash val="solid"/>
                  <a:round/>
                  <a:headEnd type="none" w="sm" len="sm"/>
                  <a:tailEnd type="none" w="sm" len="sm"/>
                </a:ln>
              </p:spPr>
            </p:cxnSp>
            <p:cxnSp>
              <p:nvCxnSpPr>
                <p:cNvPr id="202" name="Google Shape;202;p8"/>
                <p:cNvCxnSpPr/>
                <p:nvPr/>
              </p:nvCxnSpPr>
              <p:spPr>
                <a:xfrm>
                  <a:off x="9483572"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203" name="Google Shape;203;p8"/>
                <p:cNvCxnSpPr/>
                <p:nvPr/>
              </p:nvCxnSpPr>
              <p:spPr>
                <a:xfrm>
                  <a:off x="10130964" y="3346265"/>
                  <a:ext cx="0" cy="165471"/>
                </a:xfrm>
                <a:prstGeom prst="straightConnector1">
                  <a:avLst/>
                </a:prstGeom>
                <a:noFill/>
                <a:ln w="9525" cap="flat" cmpd="sng">
                  <a:solidFill>
                    <a:srgbClr val="D8D8D8"/>
                  </a:solidFill>
                  <a:prstDash val="dash"/>
                  <a:round/>
                  <a:headEnd type="none" w="sm" len="sm"/>
                  <a:tailEnd type="none" w="sm" len="sm"/>
                </a:ln>
              </p:spPr>
            </p:cxnSp>
            <p:cxnSp>
              <p:nvCxnSpPr>
                <p:cNvPr id="204" name="Google Shape;204;p8"/>
                <p:cNvCxnSpPr/>
                <p:nvPr/>
              </p:nvCxnSpPr>
              <p:spPr>
                <a:xfrm>
                  <a:off x="10778356" y="3346265"/>
                  <a:ext cx="0" cy="165471"/>
                </a:xfrm>
                <a:prstGeom prst="straightConnector1">
                  <a:avLst/>
                </a:prstGeom>
                <a:noFill/>
                <a:ln w="9525" cap="flat" cmpd="sng">
                  <a:solidFill>
                    <a:srgbClr val="D8D8D8"/>
                  </a:solidFill>
                  <a:prstDash val="dash"/>
                  <a:round/>
                  <a:headEnd type="none" w="sm" len="sm"/>
                  <a:tailEnd type="none" w="sm" len="sm"/>
                </a:ln>
              </p:spPr>
            </p:cxnSp>
          </p:grpSp>
          <p:grpSp>
            <p:nvGrpSpPr>
              <p:cNvPr id="205" name="Google Shape;205;p8"/>
              <p:cNvGrpSpPr/>
              <p:nvPr/>
            </p:nvGrpSpPr>
            <p:grpSpPr>
              <a:xfrm>
                <a:off x="689719" y="6017430"/>
                <a:ext cx="8440483" cy="337617"/>
                <a:chOff x="689719" y="6017430"/>
                <a:chExt cx="8440483" cy="337617"/>
              </a:xfrm>
            </p:grpSpPr>
            <p:sp>
              <p:nvSpPr>
                <p:cNvPr id="206" name="Google Shape;206;p8"/>
                <p:cNvSpPr txBox="1"/>
                <p:nvPr/>
              </p:nvSpPr>
              <p:spPr>
                <a:xfrm>
                  <a:off x="689719" y="6119247"/>
                  <a:ext cx="7191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Arial"/>
                      <a:ea typeface="Arial"/>
                      <a:cs typeface="Arial"/>
                      <a:sym typeface="Arial"/>
                    </a:rPr>
                    <a:t>1</a:t>
                  </a:r>
                  <a:r>
                    <a:rPr lang="en-US" sz="1000" b="1" i="0" u="none" strike="noStrike" cap="none" baseline="30000">
                      <a:solidFill>
                        <a:srgbClr val="3F3F3F"/>
                      </a:solidFill>
                      <a:latin typeface="Arial"/>
                      <a:ea typeface="Arial"/>
                      <a:cs typeface="Arial"/>
                      <a:sym typeface="Arial"/>
                    </a:rPr>
                    <a:t>st</a:t>
                  </a:r>
                  <a:r>
                    <a:rPr lang="en-US" sz="1000" b="1" i="0" u="none" strike="noStrike" cap="none">
                      <a:solidFill>
                        <a:srgbClr val="3F3F3F"/>
                      </a:solidFill>
                      <a:latin typeface="Arial"/>
                      <a:ea typeface="Arial"/>
                      <a:cs typeface="Arial"/>
                      <a:sym typeface="Arial"/>
                    </a:rPr>
                    <a:t> week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3F3F3F"/>
                    </a:solidFill>
                    <a:latin typeface="Arial"/>
                    <a:ea typeface="Arial"/>
                    <a:cs typeface="Arial"/>
                    <a:sym typeface="Arial"/>
                  </a:endParaRPr>
                </a:p>
              </p:txBody>
            </p:sp>
            <p:sp>
              <p:nvSpPr>
                <p:cNvPr id="207" name="Google Shape;207;p8"/>
                <p:cNvSpPr txBox="1"/>
                <p:nvPr/>
              </p:nvSpPr>
              <p:spPr>
                <a:xfrm>
                  <a:off x="3284960" y="6093631"/>
                  <a:ext cx="7272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3F3F3F"/>
                      </a:solidFill>
                      <a:latin typeface="Arial"/>
                      <a:ea typeface="Arial"/>
                      <a:cs typeface="Arial"/>
                      <a:sym typeface="Arial"/>
                    </a:rPr>
                    <a:t>2</a:t>
                  </a:r>
                  <a:r>
                    <a:rPr lang="en-US" sz="1050" b="1" i="0" u="none" strike="noStrike" cap="none" baseline="30000">
                      <a:solidFill>
                        <a:srgbClr val="3F3F3F"/>
                      </a:solidFill>
                      <a:latin typeface="Arial"/>
                      <a:ea typeface="Arial"/>
                      <a:cs typeface="Arial"/>
                      <a:sym typeface="Arial"/>
                    </a:rPr>
                    <a:t>nd</a:t>
                  </a:r>
                  <a:r>
                    <a:rPr lang="en-US" sz="1050" b="1" i="0" u="none" strike="noStrike" cap="none">
                      <a:solidFill>
                        <a:srgbClr val="3F3F3F"/>
                      </a:solidFill>
                      <a:latin typeface="Arial"/>
                      <a:ea typeface="Arial"/>
                      <a:cs typeface="Arial"/>
                      <a:sym typeface="Arial"/>
                    </a:rPr>
                    <a:t> week</a:t>
                  </a:r>
                  <a:endParaRPr sz="1400" b="0" i="0" u="none" strike="noStrike" cap="none">
                    <a:solidFill>
                      <a:srgbClr val="000000"/>
                    </a:solidFill>
                    <a:latin typeface="Arial"/>
                    <a:ea typeface="Arial"/>
                    <a:cs typeface="Arial"/>
                    <a:sym typeface="Arial"/>
                  </a:endParaRPr>
                </a:p>
              </p:txBody>
            </p:sp>
            <p:sp>
              <p:nvSpPr>
                <p:cNvPr id="208" name="Google Shape;208;p8"/>
                <p:cNvSpPr txBox="1"/>
                <p:nvPr/>
              </p:nvSpPr>
              <p:spPr>
                <a:xfrm>
                  <a:off x="5965519" y="6064057"/>
                  <a:ext cx="5691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Arial"/>
                      <a:ea typeface="Arial"/>
                      <a:cs typeface="Arial"/>
                      <a:sym typeface="Arial"/>
                    </a:rPr>
                    <a:t>3</a:t>
                  </a:r>
                  <a:r>
                    <a:rPr lang="en-US" sz="1000" b="1" i="0" u="none" strike="noStrike" cap="none" baseline="30000">
                      <a:solidFill>
                        <a:srgbClr val="3F3F3F"/>
                      </a:solidFill>
                      <a:latin typeface="Arial"/>
                      <a:ea typeface="Arial"/>
                      <a:cs typeface="Arial"/>
                      <a:sym typeface="Arial"/>
                    </a:rPr>
                    <a:t>rd</a:t>
                  </a:r>
                  <a:r>
                    <a:rPr lang="en-US" sz="1000" b="1" i="0" u="none" strike="noStrike" cap="none">
                      <a:solidFill>
                        <a:srgbClr val="3F3F3F"/>
                      </a:solidFill>
                      <a:latin typeface="Arial"/>
                      <a:ea typeface="Arial"/>
                      <a:cs typeface="Arial"/>
                      <a:sym typeface="Arial"/>
                    </a:rPr>
                    <a:t> week </a:t>
                  </a: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8561102" y="6017430"/>
                  <a:ext cx="5691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Arial"/>
                      <a:ea typeface="Arial"/>
                      <a:cs typeface="Arial"/>
                      <a:sym typeface="Arial"/>
                    </a:rPr>
                    <a:t>5</a:t>
                  </a:r>
                  <a:r>
                    <a:rPr lang="en-US" sz="1000" b="1" i="0" u="none" strike="noStrike" cap="none" baseline="30000">
                      <a:solidFill>
                        <a:srgbClr val="3F3F3F"/>
                      </a:solidFill>
                      <a:latin typeface="Arial"/>
                      <a:ea typeface="Arial"/>
                      <a:cs typeface="Arial"/>
                      <a:sym typeface="Arial"/>
                    </a:rPr>
                    <a:t>th</a:t>
                  </a:r>
                  <a:r>
                    <a:rPr lang="en-US" sz="1000" b="1" i="0" u="none" strike="noStrike" cap="none">
                      <a:solidFill>
                        <a:srgbClr val="3F3F3F"/>
                      </a:solidFill>
                      <a:latin typeface="Arial"/>
                      <a:ea typeface="Arial"/>
                      <a:cs typeface="Arial"/>
                      <a:sym typeface="Arial"/>
                    </a:rPr>
                    <a:t> week</a:t>
                  </a:r>
                  <a:endParaRPr sz="1400" b="0" i="0" u="none" strike="noStrike" cap="none">
                    <a:solidFill>
                      <a:srgbClr val="000000"/>
                    </a:solidFill>
                    <a:latin typeface="Arial"/>
                    <a:ea typeface="Arial"/>
                    <a:cs typeface="Arial"/>
                    <a:sym typeface="Arial"/>
                  </a:endParaRPr>
                </a:p>
              </p:txBody>
            </p:sp>
          </p:grpSp>
        </p:grpSp>
        <p:grpSp>
          <p:nvGrpSpPr>
            <p:cNvPr id="210" name="Google Shape;210;p8"/>
            <p:cNvGrpSpPr/>
            <p:nvPr/>
          </p:nvGrpSpPr>
          <p:grpSpPr>
            <a:xfrm>
              <a:off x="2129146" y="1874938"/>
              <a:ext cx="2248200" cy="3563822"/>
              <a:chOff x="1479719" y="1213901"/>
              <a:chExt cx="2248200" cy="4225671"/>
            </a:xfrm>
          </p:grpSpPr>
          <p:sp>
            <p:nvSpPr>
              <p:cNvPr id="211" name="Google Shape;211;p8"/>
              <p:cNvSpPr/>
              <p:nvPr/>
            </p:nvSpPr>
            <p:spPr>
              <a:xfrm>
                <a:off x="1479740" y="1902395"/>
                <a:ext cx="470255" cy="3537177"/>
              </a:xfrm>
              <a:prstGeom prst="downArrow">
                <a:avLst>
                  <a:gd name="adj1" fmla="val 100000"/>
                  <a:gd name="adj2" fmla="val 50000"/>
                </a:avLst>
              </a:prstGeom>
              <a:gradFill>
                <a:gsLst>
                  <a:gs pos="0">
                    <a:schemeClr val="accent1"/>
                  </a:gs>
                  <a:gs pos="17000">
                    <a:schemeClr val="accent1"/>
                  </a:gs>
                  <a:gs pos="45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8"/>
              <p:cNvSpPr/>
              <p:nvPr/>
            </p:nvSpPr>
            <p:spPr>
              <a:xfrm>
                <a:off x="1566386" y="2085415"/>
                <a:ext cx="296963" cy="346910"/>
              </a:xfrm>
              <a:prstGeom prst="ellipse">
                <a:avLst/>
              </a:prstGeom>
              <a:solidFill>
                <a:schemeClr val="lt1"/>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95959"/>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grpSp>
            <p:nvGrpSpPr>
              <p:cNvPr id="213" name="Google Shape;213;p8"/>
              <p:cNvGrpSpPr/>
              <p:nvPr/>
            </p:nvGrpSpPr>
            <p:grpSpPr>
              <a:xfrm>
                <a:off x="1479719" y="1213901"/>
                <a:ext cx="2248200" cy="688494"/>
                <a:chOff x="2110534" y="2201194"/>
                <a:chExt cx="2248200" cy="688494"/>
              </a:xfrm>
            </p:grpSpPr>
            <p:sp>
              <p:nvSpPr>
                <p:cNvPr id="214" name="Google Shape;214;p8"/>
                <p:cNvSpPr txBox="1"/>
                <p:nvPr/>
              </p:nvSpPr>
              <p:spPr>
                <a:xfrm>
                  <a:off x="2110534" y="2201194"/>
                  <a:ext cx="2248200" cy="25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Century Gothic"/>
                      <a:ea typeface="Century Gothic"/>
                      <a:cs typeface="Century Gothic"/>
                      <a:sym typeface="Century Gothic"/>
                    </a:rPr>
                    <a:t>Protocol review</a:t>
                  </a:r>
                  <a:endParaRPr sz="1400" b="0" i="0" u="none" strike="noStrike" cap="none" dirty="0">
                    <a:solidFill>
                      <a:srgbClr val="000000"/>
                    </a:solidFill>
                    <a:latin typeface="Century Gothic"/>
                    <a:ea typeface="Century Gothic"/>
                    <a:cs typeface="Century Gothic"/>
                    <a:sym typeface="Century Gothic"/>
                  </a:endParaRPr>
                </a:p>
              </p:txBody>
            </p:sp>
            <p:sp>
              <p:nvSpPr>
                <p:cNvPr id="215" name="Google Shape;215;p8"/>
                <p:cNvSpPr txBox="1"/>
                <p:nvPr/>
              </p:nvSpPr>
              <p:spPr>
                <a:xfrm>
                  <a:off x="2110543" y="2470639"/>
                  <a:ext cx="1294800" cy="196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By ESPEN SME</a:t>
                  </a:r>
                  <a:endParaRPr sz="1400" b="0" i="0" u="none" strike="noStrike" cap="none">
                    <a:solidFill>
                      <a:srgbClr val="000000"/>
                    </a:solidFill>
                    <a:latin typeface="Century Gothic"/>
                    <a:ea typeface="Century Gothic"/>
                    <a:cs typeface="Century Gothic"/>
                    <a:sym typeface="Century Gothic"/>
                  </a:endParaRPr>
                </a:p>
              </p:txBody>
            </p:sp>
            <p:sp>
              <p:nvSpPr>
                <p:cNvPr id="216" name="Google Shape;216;p8"/>
                <p:cNvSpPr txBox="1"/>
                <p:nvPr/>
              </p:nvSpPr>
              <p:spPr>
                <a:xfrm>
                  <a:off x="2110556" y="2653952"/>
                  <a:ext cx="1294781" cy="2357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1-2 weeks</a:t>
                  </a:r>
                  <a:endParaRPr sz="1400" b="0" i="0" u="none" strike="noStrike" cap="none">
                    <a:solidFill>
                      <a:srgbClr val="000000"/>
                    </a:solidFill>
                    <a:latin typeface="Century Gothic"/>
                    <a:ea typeface="Century Gothic"/>
                    <a:cs typeface="Century Gothic"/>
                    <a:sym typeface="Century Gothic"/>
                  </a:endParaRPr>
                </a:p>
              </p:txBody>
            </p:sp>
          </p:grpSp>
        </p:grpSp>
        <p:grpSp>
          <p:nvGrpSpPr>
            <p:cNvPr id="217" name="Google Shape;217;p8"/>
            <p:cNvGrpSpPr/>
            <p:nvPr/>
          </p:nvGrpSpPr>
          <p:grpSpPr>
            <a:xfrm>
              <a:off x="697559" y="3055230"/>
              <a:ext cx="1451593" cy="2384342"/>
              <a:chOff x="697559" y="3075010"/>
              <a:chExt cx="1451593" cy="2364562"/>
            </a:xfrm>
          </p:grpSpPr>
          <p:grpSp>
            <p:nvGrpSpPr>
              <p:cNvPr id="218" name="Google Shape;218;p8"/>
              <p:cNvGrpSpPr/>
              <p:nvPr/>
            </p:nvGrpSpPr>
            <p:grpSpPr>
              <a:xfrm>
                <a:off x="832348" y="4392862"/>
                <a:ext cx="470255" cy="1046710"/>
                <a:chOff x="832348" y="4392862"/>
                <a:chExt cx="470255" cy="1046710"/>
              </a:xfrm>
            </p:grpSpPr>
            <p:sp>
              <p:nvSpPr>
                <p:cNvPr id="219" name="Google Shape;219;p8"/>
                <p:cNvSpPr/>
                <p:nvPr/>
              </p:nvSpPr>
              <p:spPr>
                <a:xfrm>
                  <a:off x="832348" y="4392862"/>
                  <a:ext cx="470255" cy="1046710"/>
                </a:xfrm>
                <a:prstGeom prst="downArrow">
                  <a:avLst>
                    <a:gd name="adj1" fmla="val 10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 name="Google Shape;220;p8"/>
                <p:cNvSpPr/>
                <p:nvPr/>
              </p:nvSpPr>
              <p:spPr>
                <a:xfrm>
                  <a:off x="924354" y="4480978"/>
                  <a:ext cx="296963" cy="296963"/>
                </a:xfrm>
                <a:prstGeom prst="ellipse">
                  <a:avLst/>
                </a:prstGeom>
                <a:solidFill>
                  <a:schemeClr val="lt1"/>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95959"/>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grpSp>
          <p:grpSp>
            <p:nvGrpSpPr>
              <p:cNvPr id="221" name="Google Shape;221;p8"/>
              <p:cNvGrpSpPr/>
              <p:nvPr/>
            </p:nvGrpSpPr>
            <p:grpSpPr>
              <a:xfrm>
                <a:off x="697559" y="3075010"/>
                <a:ext cx="1451593" cy="857659"/>
                <a:chOff x="1376102" y="3194574"/>
                <a:chExt cx="1451593" cy="857659"/>
              </a:xfrm>
            </p:grpSpPr>
            <p:sp>
              <p:nvSpPr>
                <p:cNvPr id="222" name="Google Shape;222;p8"/>
                <p:cNvSpPr txBox="1"/>
                <p:nvPr/>
              </p:nvSpPr>
              <p:spPr>
                <a:xfrm>
                  <a:off x="1376103" y="3744456"/>
                  <a:ext cx="129478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6 weeks before data collection</a:t>
                  </a:r>
                  <a:endParaRPr sz="1400" b="0" i="0" u="none" strike="noStrike" cap="none">
                    <a:solidFill>
                      <a:srgbClr val="000000"/>
                    </a:solidFill>
                    <a:latin typeface="Century Gothic"/>
                    <a:ea typeface="Century Gothic"/>
                    <a:cs typeface="Century Gothic"/>
                    <a:sym typeface="Century Gothic"/>
                  </a:endParaRPr>
                </a:p>
              </p:txBody>
            </p:sp>
            <p:sp>
              <p:nvSpPr>
                <p:cNvPr id="223" name="Google Shape;223;p8"/>
                <p:cNvSpPr txBox="1"/>
                <p:nvPr/>
              </p:nvSpPr>
              <p:spPr>
                <a:xfrm>
                  <a:off x="1376102" y="3194574"/>
                  <a:ext cx="1451593" cy="4273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Century Gothic"/>
                      <a:ea typeface="Century Gothic"/>
                      <a:cs typeface="Century Gothic"/>
                      <a:sym typeface="Century Gothic"/>
                    </a:rPr>
                    <a:t>Complete registration form</a:t>
                  </a:r>
                  <a:endParaRPr sz="1400" b="0" i="0" u="none" strike="noStrike" cap="none" dirty="0">
                    <a:solidFill>
                      <a:srgbClr val="000000"/>
                    </a:solidFill>
                    <a:latin typeface="Century Gothic"/>
                    <a:ea typeface="Century Gothic"/>
                    <a:cs typeface="Century Gothic"/>
                    <a:sym typeface="Century Gothic"/>
                  </a:endParaRPr>
                </a:p>
              </p:txBody>
            </p:sp>
          </p:grpSp>
        </p:grpSp>
        <p:grpSp>
          <p:nvGrpSpPr>
            <p:cNvPr id="224" name="Google Shape;224;p8"/>
            <p:cNvGrpSpPr/>
            <p:nvPr/>
          </p:nvGrpSpPr>
          <p:grpSpPr>
            <a:xfrm>
              <a:off x="3422591" y="3621768"/>
              <a:ext cx="1327121" cy="1817804"/>
              <a:chOff x="3422591" y="3621768"/>
              <a:chExt cx="1327121" cy="1817804"/>
            </a:xfrm>
          </p:grpSpPr>
          <p:sp>
            <p:nvSpPr>
              <p:cNvPr id="225" name="Google Shape;225;p8"/>
              <p:cNvSpPr/>
              <p:nvPr/>
            </p:nvSpPr>
            <p:spPr>
              <a:xfrm>
                <a:off x="3422591" y="4392862"/>
                <a:ext cx="470255" cy="1046710"/>
              </a:xfrm>
              <a:prstGeom prst="downArrow">
                <a:avLst>
                  <a:gd name="adj1" fmla="val 10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6" name="Google Shape;226;p8"/>
              <p:cNvSpPr/>
              <p:nvPr/>
            </p:nvSpPr>
            <p:spPr>
              <a:xfrm>
                <a:off x="3517989" y="4487646"/>
                <a:ext cx="296963" cy="296963"/>
              </a:xfrm>
              <a:prstGeom prst="ellipse">
                <a:avLst/>
              </a:prstGeom>
              <a:solidFill>
                <a:schemeClr val="lt1"/>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95959"/>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grpSp>
            <p:nvGrpSpPr>
              <p:cNvPr id="227" name="Google Shape;227;p8"/>
              <p:cNvGrpSpPr/>
              <p:nvPr/>
            </p:nvGrpSpPr>
            <p:grpSpPr>
              <a:xfrm>
                <a:off x="3449994" y="3621768"/>
                <a:ext cx="1299718" cy="571019"/>
                <a:chOff x="2110555" y="2162177"/>
                <a:chExt cx="1299718" cy="571019"/>
              </a:xfrm>
            </p:grpSpPr>
            <p:sp>
              <p:nvSpPr>
                <p:cNvPr id="228" name="Google Shape;228;p8"/>
                <p:cNvSpPr txBox="1"/>
                <p:nvPr/>
              </p:nvSpPr>
              <p:spPr>
                <a:xfrm>
                  <a:off x="2110555" y="2162177"/>
                  <a:ext cx="85444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entury Gothic"/>
                      <a:ea typeface="Century Gothic"/>
                      <a:cs typeface="Century Gothic"/>
                      <a:sym typeface="Century Gothic"/>
                    </a:rPr>
                    <a:t>Initial call</a:t>
                  </a:r>
                  <a:endParaRPr sz="1400" b="0" i="0" u="none" strike="noStrike" cap="none">
                    <a:solidFill>
                      <a:srgbClr val="000000"/>
                    </a:solidFill>
                    <a:latin typeface="Century Gothic"/>
                    <a:ea typeface="Century Gothic"/>
                    <a:cs typeface="Century Gothic"/>
                    <a:sym typeface="Century Gothic"/>
                  </a:endParaRPr>
                </a:p>
              </p:txBody>
            </p:sp>
            <p:sp>
              <p:nvSpPr>
                <p:cNvPr id="229" name="Google Shape;229;p8"/>
                <p:cNvSpPr txBox="1"/>
                <p:nvPr/>
              </p:nvSpPr>
              <p:spPr>
                <a:xfrm>
                  <a:off x="2115491" y="2425419"/>
                  <a:ext cx="129478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Discussion about survey preparation</a:t>
                  </a:r>
                  <a:endParaRPr sz="1400" b="0" i="0" u="none" strike="noStrike" cap="none">
                    <a:solidFill>
                      <a:srgbClr val="000000"/>
                    </a:solidFill>
                    <a:latin typeface="Century Gothic"/>
                    <a:ea typeface="Century Gothic"/>
                    <a:cs typeface="Century Gothic"/>
                    <a:sym typeface="Century Gothic"/>
                  </a:endParaRPr>
                </a:p>
              </p:txBody>
            </p:sp>
          </p:grpSp>
        </p:grpSp>
        <p:grpSp>
          <p:nvGrpSpPr>
            <p:cNvPr id="230" name="Google Shape;230;p8"/>
            <p:cNvGrpSpPr/>
            <p:nvPr/>
          </p:nvGrpSpPr>
          <p:grpSpPr>
            <a:xfrm>
              <a:off x="6019490" y="3201891"/>
              <a:ext cx="1550011" cy="2269239"/>
              <a:chOff x="5404669" y="3170333"/>
              <a:chExt cx="1550011" cy="2269239"/>
            </a:xfrm>
          </p:grpSpPr>
          <p:sp>
            <p:nvSpPr>
              <p:cNvPr id="231" name="Google Shape;231;p8"/>
              <p:cNvSpPr/>
              <p:nvPr/>
            </p:nvSpPr>
            <p:spPr>
              <a:xfrm>
                <a:off x="5404669" y="4392862"/>
                <a:ext cx="470255" cy="1046710"/>
              </a:xfrm>
              <a:prstGeom prst="downArrow">
                <a:avLst>
                  <a:gd name="adj1" fmla="val 10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8"/>
              <p:cNvSpPr/>
              <p:nvPr/>
            </p:nvSpPr>
            <p:spPr>
              <a:xfrm>
                <a:off x="5503098" y="4480028"/>
                <a:ext cx="296963" cy="296963"/>
              </a:xfrm>
              <a:prstGeom prst="ellipse">
                <a:avLst/>
              </a:prstGeom>
              <a:solidFill>
                <a:schemeClr val="lt1"/>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95959"/>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grpSp>
            <p:nvGrpSpPr>
              <p:cNvPr id="233" name="Google Shape;233;p8"/>
              <p:cNvGrpSpPr/>
              <p:nvPr/>
            </p:nvGrpSpPr>
            <p:grpSpPr>
              <a:xfrm>
                <a:off x="5404669" y="3170333"/>
                <a:ext cx="1550011" cy="1147910"/>
                <a:chOff x="2110553" y="1710742"/>
                <a:chExt cx="1550011" cy="1147910"/>
              </a:xfrm>
            </p:grpSpPr>
            <p:sp>
              <p:nvSpPr>
                <p:cNvPr id="234" name="Google Shape;234;p8"/>
                <p:cNvSpPr txBox="1"/>
                <p:nvPr/>
              </p:nvSpPr>
              <p:spPr>
                <a:xfrm>
                  <a:off x="2123004" y="1710742"/>
                  <a:ext cx="153756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entury Gothic"/>
                      <a:ea typeface="Century Gothic"/>
                      <a:cs typeface="Century Gothic"/>
                      <a:sym typeface="Century Gothic"/>
                    </a:rPr>
                    <a:t>Share User guide and Training material</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35" name="Google Shape;235;p8"/>
                <p:cNvSpPr txBox="1"/>
                <p:nvPr/>
              </p:nvSpPr>
              <p:spPr>
                <a:xfrm>
                  <a:off x="2110553" y="2396987"/>
                  <a:ext cx="1406373"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Call with M&amp;E and country data management team</a:t>
                  </a:r>
                  <a:endParaRPr sz="1400" b="0" i="0" u="none" strike="noStrike" cap="none">
                    <a:solidFill>
                      <a:srgbClr val="000000"/>
                    </a:solidFill>
                    <a:latin typeface="Century Gothic"/>
                    <a:ea typeface="Century Gothic"/>
                    <a:cs typeface="Century Gothic"/>
                    <a:sym typeface="Century Gothic"/>
                  </a:endParaRPr>
                </a:p>
              </p:txBody>
            </p:sp>
          </p:grpSp>
        </p:grpSp>
        <p:grpSp>
          <p:nvGrpSpPr>
            <p:cNvPr id="236" name="Google Shape;236;p8"/>
            <p:cNvGrpSpPr/>
            <p:nvPr/>
          </p:nvGrpSpPr>
          <p:grpSpPr>
            <a:xfrm>
              <a:off x="4702178" y="1461875"/>
              <a:ext cx="1646902" cy="3989587"/>
              <a:chOff x="7279708" y="1449985"/>
              <a:chExt cx="1646902" cy="3989587"/>
            </a:xfrm>
          </p:grpSpPr>
          <p:sp>
            <p:nvSpPr>
              <p:cNvPr id="237" name="Google Shape;237;p8"/>
              <p:cNvSpPr/>
              <p:nvPr/>
            </p:nvSpPr>
            <p:spPr>
              <a:xfrm>
                <a:off x="7304796" y="2316659"/>
                <a:ext cx="470255" cy="3122913"/>
              </a:xfrm>
              <a:prstGeom prst="downArrow">
                <a:avLst>
                  <a:gd name="adj1" fmla="val 100000"/>
                  <a:gd name="adj2" fmla="val 50000"/>
                </a:avLst>
              </a:prstGeom>
              <a:gradFill>
                <a:gsLst>
                  <a:gs pos="0">
                    <a:schemeClr val="accent1"/>
                  </a:gs>
                  <a:gs pos="17000">
                    <a:schemeClr val="accent1"/>
                  </a:gs>
                  <a:gs pos="45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8" name="Google Shape;238;p8"/>
              <p:cNvSpPr/>
              <p:nvPr/>
            </p:nvSpPr>
            <p:spPr>
              <a:xfrm>
                <a:off x="7382685" y="2433247"/>
                <a:ext cx="296963" cy="296963"/>
              </a:xfrm>
              <a:prstGeom prst="ellipse">
                <a:avLst/>
              </a:prstGeom>
              <a:solidFill>
                <a:schemeClr val="lt1"/>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95959"/>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grpSp>
            <p:nvGrpSpPr>
              <p:cNvPr id="239" name="Google Shape;239;p8"/>
              <p:cNvGrpSpPr/>
              <p:nvPr/>
            </p:nvGrpSpPr>
            <p:grpSpPr>
              <a:xfrm>
                <a:off x="7279708" y="1449985"/>
                <a:ext cx="1646902" cy="762209"/>
                <a:chOff x="2085467" y="2437278"/>
                <a:chExt cx="1646902" cy="762209"/>
              </a:xfrm>
            </p:grpSpPr>
            <p:sp>
              <p:nvSpPr>
                <p:cNvPr id="240" name="Google Shape;240;p8"/>
                <p:cNvSpPr txBox="1"/>
                <p:nvPr/>
              </p:nvSpPr>
              <p:spPr>
                <a:xfrm>
                  <a:off x="2085468" y="2437278"/>
                  <a:ext cx="1646901"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Century Gothic"/>
                      <a:ea typeface="Century Gothic"/>
                      <a:cs typeface="Century Gothic"/>
                      <a:sym typeface="Century Gothic"/>
                    </a:rPr>
                    <a:t>Form designing &amp; dashboard setup</a:t>
                  </a:r>
                  <a:endParaRPr sz="1400" b="0" i="0" u="none" strike="noStrike" cap="none" dirty="0">
                    <a:solidFill>
                      <a:srgbClr val="000000"/>
                    </a:solidFill>
                    <a:latin typeface="Century Gothic"/>
                    <a:ea typeface="Century Gothic"/>
                    <a:cs typeface="Century Gothic"/>
                    <a:sym typeface="Century Gothic"/>
                  </a:endParaRPr>
                </a:p>
              </p:txBody>
            </p:sp>
            <p:sp>
              <p:nvSpPr>
                <p:cNvPr id="241" name="Google Shape;241;p8"/>
                <p:cNvSpPr txBox="1"/>
                <p:nvPr/>
              </p:nvSpPr>
              <p:spPr>
                <a:xfrm>
                  <a:off x="2085467" y="2891710"/>
                  <a:ext cx="164689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From standard forms &amp; dashboard templates</a:t>
                  </a:r>
                  <a:endParaRPr sz="1400" b="0" i="0" u="none" strike="noStrike" cap="none">
                    <a:solidFill>
                      <a:srgbClr val="000000"/>
                    </a:solidFill>
                    <a:latin typeface="Century Gothic"/>
                    <a:ea typeface="Century Gothic"/>
                    <a:cs typeface="Century Gothic"/>
                    <a:sym typeface="Century Gothic"/>
                  </a:endParaRPr>
                </a:p>
              </p:txBody>
            </p:sp>
          </p:grpSp>
        </p:grpSp>
        <p:grpSp>
          <p:nvGrpSpPr>
            <p:cNvPr id="242" name="Google Shape;242;p8"/>
            <p:cNvGrpSpPr/>
            <p:nvPr/>
          </p:nvGrpSpPr>
          <p:grpSpPr>
            <a:xfrm>
              <a:off x="9740455" y="2902594"/>
              <a:ext cx="1647000" cy="2536978"/>
              <a:chOff x="9740455" y="2902594"/>
              <a:chExt cx="1647000" cy="2536978"/>
            </a:xfrm>
          </p:grpSpPr>
          <p:sp>
            <p:nvSpPr>
              <p:cNvPr id="243" name="Google Shape;243;p8"/>
              <p:cNvSpPr/>
              <p:nvPr/>
            </p:nvSpPr>
            <p:spPr>
              <a:xfrm>
                <a:off x="10550095" y="3318726"/>
                <a:ext cx="470255" cy="2120846"/>
              </a:xfrm>
              <a:prstGeom prst="downArrow">
                <a:avLst>
                  <a:gd name="adj1" fmla="val 100000"/>
                  <a:gd name="adj2" fmla="val 50000"/>
                </a:avLst>
              </a:prstGeom>
              <a:gradFill>
                <a:gsLst>
                  <a:gs pos="0">
                    <a:schemeClr val="accent1"/>
                  </a:gs>
                  <a:gs pos="100000">
                    <a:schemeClr val="accent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4" name="Google Shape;244;p8"/>
              <p:cNvSpPr txBox="1"/>
              <p:nvPr/>
            </p:nvSpPr>
            <p:spPr>
              <a:xfrm>
                <a:off x="9740455" y="2902594"/>
                <a:ext cx="1647000" cy="504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entury Gothic"/>
                    <a:ea typeface="Century Gothic"/>
                    <a:cs typeface="Century Gothic"/>
                    <a:sym typeface="Century Gothic"/>
                  </a:rPr>
                  <a:t>Data collection starts</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entury Gothic"/>
                  <a:ea typeface="Century Gothic"/>
                  <a:cs typeface="Century Gothic"/>
                  <a:sym typeface="Century Gothic"/>
                </a:endParaRPr>
              </a:p>
            </p:txBody>
          </p:sp>
          <p:grpSp>
            <p:nvGrpSpPr>
              <p:cNvPr id="245" name="Google Shape;245;p8"/>
              <p:cNvGrpSpPr/>
              <p:nvPr/>
            </p:nvGrpSpPr>
            <p:grpSpPr>
              <a:xfrm>
                <a:off x="10629874" y="3399392"/>
                <a:ext cx="296963" cy="296963"/>
                <a:chOff x="10629874" y="3399392"/>
                <a:chExt cx="296963" cy="296963"/>
              </a:xfrm>
            </p:grpSpPr>
            <p:sp>
              <p:nvSpPr>
                <p:cNvPr id="246" name="Google Shape;246;p8"/>
                <p:cNvSpPr/>
                <p:nvPr/>
              </p:nvSpPr>
              <p:spPr>
                <a:xfrm>
                  <a:off x="10629874" y="3399392"/>
                  <a:ext cx="296963" cy="296963"/>
                </a:xfrm>
                <a:prstGeom prst="ellipse">
                  <a:avLst/>
                </a:prstGeom>
                <a:solidFill>
                  <a:srgbClr val="3F3F3F"/>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7F7F7F"/>
                    </a:solidFill>
                    <a:latin typeface="Arial"/>
                    <a:ea typeface="Arial"/>
                    <a:cs typeface="Arial"/>
                    <a:sym typeface="Arial"/>
                  </a:endParaRPr>
                </a:p>
              </p:txBody>
            </p:sp>
            <p:pic>
              <p:nvPicPr>
                <p:cNvPr id="247" name="Google Shape;247;p8"/>
                <p:cNvPicPr preferRelativeResize="0"/>
                <p:nvPr/>
              </p:nvPicPr>
              <p:blipFill rotWithShape="1">
                <a:blip r:embed="rId3">
                  <a:alphaModFix/>
                </a:blip>
                <a:srcRect/>
                <a:stretch/>
              </p:blipFill>
              <p:spPr>
                <a:xfrm>
                  <a:off x="10718489" y="3484617"/>
                  <a:ext cx="149367" cy="168955"/>
                </a:xfrm>
                <a:prstGeom prst="rect">
                  <a:avLst/>
                </a:prstGeom>
                <a:noFill/>
                <a:ln>
                  <a:noFill/>
                </a:ln>
              </p:spPr>
            </p:pic>
          </p:grpSp>
        </p:grpSp>
        <p:pic>
          <p:nvPicPr>
            <p:cNvPr id="248" name="Google Shape;248;p8" descr="Checklist icon"/>
            <p:cNvPicPr preferRelativeResize="0"/>
            <p:nvPr/>
          </p:nvPicPr>
          <p:blipFill rotWithShape="1">
            <a:blip r:embed="rId4">
              <a:alphaModFix/>
            </a:blip>
            <a:srcRect/>
            <a:stretch/>
          </p:blipFill>
          <p:spPr>
            <a:xfrm>
              <a:off x="245211" y="3055230"/>
              <a:ext cx="345600" cy="377019"/>
            </a:xfrm>
            <a:prstGeom prst="rect">
              <a:avLst/>
            </a:prstGeom>
            <a:noFill/>
            <a:ln>
              <a:noFill/>
            </a:ln>
          </p:spPr>
        </p:pic>
        <p:pic>
          <p:nvPicPr>
            <p:cNvPr id="249" name="Google Shape;249;p8" descr="Time icon"/>
            <p:cNvPicPr preferRelativeResize="0"/>
            <p:nvPr/>
          </p:nvPicPr>
          <p:blipFill rotWithShape="1">
            <a:blip r:embed="rId5">
              <a:alphaModFix/>
            </a:blip>
            <a:srcRect/>
            <a:stretch/>
          </p:blipFill>
          <p:spPr>
            <a:xfrm>
              <a:off x="308801" y="3616006"/>
              <a:ext cx="310353" cy="310353"/>
            </a:xfrm>
            <a:prstGeom prst="rect">
              <a:avLst/>
            </a:prstGeom>
            <a:noFill/>
            <a:ln>
              <a:noFill/>
            </a:ln>
          </p:spPr>
        </p:pic>
        <p:pic>
          <p:nvPicPr>
            <p:cNvPr id="250" name="Google Shape;250;p8" descr="Contract icon"/>
            <p:cNvPicPr preferRelativeResize="0"/>
            <p:nvPr/>
          </p:nvPicPr>
          <p:blipFill rotWithShape="1">
            <a:blip r:embed="rId6">
              <a:alphaModFix/>
            </a:blip>
            <a:srcRect/>
            <a:stretch/>
          </p:blipFill>
          <p:spPr>
            <a:xfrm>
              <a:off x="1764597" y="1902395"/>
              <a:ext cx="253800" cy="338400"/>
            </a:xfrm>
            <a:prstGeom prst="rect">
              <a:avLst/>
            </a:prstGeom>
            <a:noFill/>
            <a:ln>
              <a:noFill/>
            </a:ln>
          </p:spPr>
        </p:pic>
        <p:sp>
          <p:nvSpPr>
            <p:cNvPr id="251" name="Google Shape;251;p8"/>
            <p:cNvSpPr txBox="1"/>
            <p:nvPr/>
          </p:nvSpPr>
          <p:spPr>
            <a:xfrm>
              <a:off x="704590" y="3968942"/>
              <a:ext cx="129478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Form completed online, ESPEN Portal</a:t>
              </a:r>
              <a:endParaRPr sz="1400" b="0" i="0" u="none" strike="noStrike" cap="none">
                <a:solidFill>
                  <a:srgbClr val="000000"/>
                </a:solidFill>
                <a:latin typeface="Century Gothic"/>
                <a:ea typeface="Century Gothic"/>
                <a:cs typeface="Century Gothic"/>
                <a:sym typeface="Century Gothic"/>
              </a:endParaRPr>
            </a:p>
          </p:txBody>
        </p:sp>
        <p:pic>
          <p:nvPicPr>
            <p:cNvPr id="252" name="Google Shape;252;p8" descr="Deal icon"/>
            <p:cNvPicPr preferRelativeResize="0"/>
            <p:nvPr/>
          </p:nvPicPr>
          <p:blipFill rotWithShape="1">
            <a:blip r:embed="rId7">
              <a:alphaModFix/>
            </a:blip>
            <a:srcRect/>
            <a:stretch/>
          </p:blipFill>
          <p:spPr>
            <a:xfrm>
              <a:off x="2954256" y="3654741"/>
              <a:ext cx="411264" cy="302400"/>
            </a:xfrm>
            <a:prstGeom prst="rect">
              <a:avLst/>
            </a:prstGeom>
            <a:noFill/>
            <a:ln>
              <a:noFill/>
            </a:ln>
          </p:spPr>
        </p:pic>
        <p:pic>
          <p:nvPicPr>
            <p:cNvPr id="253" name="Google Shape;253;p8" descr="Repare icon"/>
            <p:cNvPicPr preferRelativeResize="0"/>
            <p:nvPr/>
          </p:nvPicPr>
          <p:blipFill rotWithShape="1">
            <a:blip r:embed="rId8">
              <a:alphaModFix/>
            </a:blip>
            <a:srcRect/>
            <a:stretch/>
          </p:blipFill>
          <p:spPr>
            <a:xfrm>
              <a:off x="4224474" y="1527089"/>
              <a:ext cx="396000" cy="371250"/>
            </a:xfrm>
            <a:prstGeom prst="rect">
              <a:avLst/>
            </a:prstGeom>
            <a:noFill/>
            <a:ln>
              <a:noFill/>
            </a:ln>
          </p:spPr>
        </p:pic>
        <p:grpSp>
          <p:nvGrpSpPr>
            <p:cNvPr id="254" name="Google Shape;254;p8"/>
            <p:cNvGrpSpPr/>
            <p:nvPr/>
          </p:nvGrpSpPr>
          <p:grpSpPr>
            <a:xfrm>
              <a:off x="8540408" y="1671119"/>
              <a:ext cx="1555747" cy="3734382"/>
              <a:chOff x="9191998" y="1635236"/>
              <a:chExt cx="1555747" cy="3734382"/>
            </a:xfrm>
          </p:grpSpPr>
          <p:grpSp>
            <p:nvGrpSpPr>
              <p:cNvPr id="255" name="Google Shape;255;p8"/>
              <p:cNvGrpSpPr/>
              <p:nvPr/>
            </p:nvGrpSpPr>
            <p:grpSpPr>
              <a:xfrm>
                <a:off x="9191998" y="2155248"/>
                <a:ext cx="1294781" cy="3214370"/>
                <a:chOff x="6600940" y="2159573"/>
                <a:chExt cx="1294781" cy="3214370"/>
              </a:xfrm>
            </p:grpSpPr>
            <p:sp>
              <p:nvSpPr>
                <p:cNvPr id="256" name="Google Shape;256;p8"/>
                <p:cNvSpPr txBox="1"/>
                <p:nvPr/>
              </p:nvSpPr>
              <p:spPr>
                <a:xfrm>
                  <a:off x="6600940" y="2159573"/>
                  <a:ext cx="1294781" cy="235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Century Gothic"/>
                      <a:ea typeface="Century Gothic"/>
                      <a:cs typeface="Century Gothic"/>
                      <a:sym typeface="Century Gothic"/>
                    </a:rPr>
                    <a:t>1 week before data</a:t>
                  </a:r>
                  <a:r>
                    <a:rPr lang="en-US" sz="1000" b="0" i="0" u="none" strike="noStrike" cap="none">
                      <a:solidFill>
                        <a:srgbClr val="3F3F3F"/>
                      </a:solidFill>
                      <a:latin typeface="Arial"/>
                      <a:ea typeface="Arial"/>
                      <a:cs typeface="Arial"/>
                      <a:sym typeface="Arial"/>
                    </a:rPr>
                    <a:t> </a:t>
                  </a:r>
                  <a:r>
                    <a:rPr lang="en-US" sz="1000" b="0" i="0" u="none" strike="noStrike" cap="none">
                      <a:solidFill>
                        <a:srgbClr val="3F3F3F"/>
                      </a:solidFill>
                      <a:latin typeface="Century Gothic"/>
                      <a:ea typeface="Century Gothic"/>
                      <a:cs typeface="Century Gothic"/>
                      <a:sym typeface="Century Gothic"/>
                    </a:rPr>
                    <a:t>collection</a:t>
                  </a:r>
                  <a:endParaRPr sz="1400" b="0" i="0" u="none" strike="noStrike" cap="none">
                    <a:solidFill>
                      <a:srgbClr val="000000"/>
                    </a:solidFill>
                    <a:latin typeface="Century Gothic"/>
                    <a:ea typeface="Century Gothic"/>
                    <a:cs typeface="Century Gothic"/>
                    <a:sym typeface="Century Gothic"/>
                  </a:endParaRPr>
                </a:p>
              </p:txBody>
            </p:sp>
            <p:sp>
              <p:nvSpPr>
                <p:cNvPr id="257" name="Google Shape;257;p8"/>
                <p:cNvSpPr/>
                <p:nvPr/>
              </p:nvSpPr>
              <p:spPr>
                <a:xfrm>
                  <a:off x="6621634" y="2531523"/>
                  <a:ext cx="470255" cy="2842420"/>
                </a:xfrm>
                <a:prstGeom prst="downArrow">
                  <a:avLst>
                    <a:gd name="adj1" fmla="val 100000"/>
                    <a:gd name="adj2" fmla="val 50000"/>
                  </a:avLst>
                </a:prstGeom>
                <a:gradFill>
                  <a:gsLst>
                    <a:gs pos="0">
                      <a:schemeClr val="accent1"/>
                    </a:gs>
                    <a:gs pos="17000">
                      <a:schemeClr val="accent1"/>
                    </a:gs>
                    <a:gs pos="45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8" name="Google Shape;258;p8"/>
                <p:cNvSpPr/>
                <p:nvPr/>
              </p:nvSpPr>
              <p:spPr>
                <a:xfrm>
                  <a:off x="6708279" y="2667572"/>
                  <a:ext cx="296963" cy="296963"/>
                </a:xfrm>
                <a:prstGeom prst="ellipse">
                  <a:avLst/>
                </a:prstGeom>
                <a:solidFill>
                  <a:schemeClr val="lt1"/>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95959"/>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grpSp>
          <p:sp>
            <p:nvSpPr>
              <p:cNvPr id="259" name="Google Shape;259;p8"/>
              <p:cNvSpPr txBox="1"/>
              <p:nvPr/>
            </p:nvSpPr>
            <p:spPr>
              <a:xfrm>
                <a:off x="9210245" y="1635236"/>
                <a:ext cx="1537500" cy="504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entury Gothic"/>
                    <a:ea typeface="Century Gothic"/>
                    <a:cs typeface="Century Gothic"/>
                    <a:sym typeface="Century Gothic"/>
                  </a:rPr>
                  <a:t>Training of surveyor's team</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grpSp>
      </p:grpSp>
      <p:sp>
        <p:nvSpPr>
          <p:cNvPr id="260" name="Google Shape;260;p8"/>
          <p:cNvSpPr txBox="1"/>
          <p:nvPr/>
        </p:nvSpPr>
        <p:spPr>
          <a:xfrm>
            <a:off x="5649463" y="284795"/>
            <a:ext cx="5704334"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bg1"/>
                </a:solidFill>
                <a:latin typeface="Century Gothic"/>
                <a:ea typeface="Century Gothic"/>
                <a:cs typeface="Century Gothic"/>
                <a:sym typeface="Century Gothic"/>
              </a:rPr>
              <a:t>Survey support milestone</a:t>
            </a:r>
            <a:endParaRPr sz="3500" b="1" i="0" u="none" strike="noStrike" cap="none" dirty="0">
              <a:solidFill>
                <a:schemeClr val="bg1"/>
              </a:solidFill>
              <a:latin typeface="Century Gothic"/>
              <a:ea typeface="Century Gothic"/>
              <a:cs typeface="Century Gothic"/>
              <a:sym typeface="Century Gothic"/>
            </a:endParaRPr>
          </a:p>
        </p:txBody>
      </p:sp>
      <p:sp>
        <p:nvSpPr>
          <p:cNvPr id="261" name="Google Shape;261;p8"/>
          <p:cNvSpPr txBox="1"/>
          <p:nvPr/>
        </p:nvSpPr>
        <p:spPr>
          <a:xfrm>
            <a:off x="11101614" y="5660591"/>
            <a:ext cx="5691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3F3F3F"/>
                </a:solidFill>
                <a:latin typeface="Arial"/>
                <a:ea typeface="Arial"/>
                <a:cs typeface="Arial"/>
                <a:sym typeface="Arial"/>
              </a:rPr>
              <a:t>6</a:t>
            </a:r>
            <a:r>
              <a:rPr lang="en-US" sz="1000" b="1" i="0" u="none" strike="noStrike" cap="none" baseline="30000" dirty="0">
                <a:solidFill>
                  <a:srgbClr val="3F3F3F"/>
                </a:solidFill>
                <a:latin typeface="Arial"/>
                <a:ea typeface="Arial"/>
                <a:cs typeface="Arial"/>
                <a:sym typeface="Arial"/>
              </a:rPr>
              <a:t>th</a:t>
            </a:r>
            <a:r>
              <a:rPr lang="en-US" sz="1000" b="1" i="0" u="none" strike="noStrike" cap="none" dirty="0">
                <a:solidFill>
                  <a:srgbClr val="3F3F3F"/>
                </a:solidFill>
                <a:latin typeface="Arial"/>
                <a:ea typeface="Arial"/>
                <a:cs typeface="Arial"/>
                <a:sym typeface="Arial"/>
              </a:rPr>
              <a:t> week</a:t>
            </a:r>
            <a:endParaRPr sz="1400" b="0" i="0" u="none" strike="noStrike" cap="none" dirty="0">
              <a:solidFill>
                <a:srgbClr val="000000"/>
              </a:solidFill>
              <a:latin typeface="Arial"/>
              <a:ea typeface="Arial"/>
              <a:cs typeface="Arial"/>
              <a:sym typeface="Arial"/>
            </a:endParaRPr>
          </a:p>
        </p:txBody>
      </p:sp>
      <p:pic>
        <p:nvPicPr>
          <p:cNvPr id="262" name="Google Shape;262;p8"/>
          <p:cNvPicPr preferRelativeResize="0"/>
          <p:nvPr/>
        </p:nvPicPr>
        <p:blipFill rotWithShape="1">
          <a:blip r:embed="rId9">
            <a:alphaModFix/>
          </a:blip>
          <a:srcRect/>
          <a:stretch/>
        </p:blipFill>
        <p:spPr>
          <a:xfrm>
            <a:off x="8439213" y="1705938"/>
            <a:ext cx="333375" cy="333375"/>
          </a:xfrm>
          <a:prstGeom prst="rect">
            <a:avLst/>
          </a:prstGeom>
          <a:noFill/>
          <a:ln>
            <a:noFill/>
          </a:ln>
        </p:spPr>
      </p:pic>
      <p:pic>
        <p:nvPicPr>
          <p:cNvPr id="263" name="Google Shape;263;p8"/>
          <p:cNvPicPr preferRelativeResize="0"/>
          <p:nvPr/>
        </p:nvPicPr>
        <p:blipFill rotWithShape="1">
          <a:blip r:embed="rId10">
            <a:alphaModFix/>
          </a:blip>
          <a:srcRect/>
          <a:stretch/>
        </p:blipFill>
        <p:spPr>
          <a:xfrm>
            <a:off x="6000750" y="3236975"/>
            <a:ext cx="190500" cy="266700"/>
          </a:xfrm>
          <a:prstGeom prst="rect">
            <a:avLst/>
          </a:prstGeom>
          <a:noFill/>
          <a:ln>
            <a:noFill/>
          </a:ln>
        </p:spPr>
      </p:pic>
      <p:sp>
        <p:nvSpPr>
          <p:cNvPr id="85" name="Google Shape;107;p3">
            <a:extLst>
              <a:ext uri="{FF2B5EF4-FFF2-40B4-BE49-F238E27FC236}">
                <a16:creationId xmlns:a16="http://schemas.microsoft.com/office/drawing/2014/main" id="{F0E435CC-A4C3-44E3-818D-F9D1FBB73B1D}"/>
              </a:ext>
            </a:extLst>
          </p:cNvPr>
          <p:cNvSpPr txBox="1">
            <a:spLocks/>
          </p:cNvSpPr>
          <p:nvPr/>
        </p:nvSpPr>
        <p:spPr>
          <a:xfrm>
            <a:off x="4623739" y="6556928"/>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chemeClr val="accent1"/>
                </a:solidFill>
              </a:rPr>
              <a:t>Using ESPEN Collect to conduct PC-NTD Surveys</a:t>
            </a:r>
            <a:endParaRPr lang="en-US" sz="1400" dirty="0">
              <a:solidFill>
                <a:schemeClr val="accent1"/>
              </a:solidFill>
            </a:endParaRPr>
          </a:p>
        </p:txBody>
      </p:sp>
      <p:sp>
        <p:nvSpPr>
          <p:cNvPr id="86" name="Google Shape;106;p3">
            <a:extLst>
              <a:ext uri="{FF2B5EF4-FFF2-40B4-BE49-F238E27FC236}">
                <a16:creationId xmlns:a16="http://schemas.microsoft.com/office/drawing/2014/main" id="{4EB9F84F-7895-4B20-9CAC-7E254B2D3E7C}"/>
              </a:ext>
            </a:extLst>
          </p:cNvPr>
          <p:cNvSpPr txBox="1">
            <a:spLocks/>
          </p:cNvSpPr>
          <p:nvPr/>
        </p:nvSpPr>
        <p:spPr>
          <a:xfrm>
            <a:off x="1062894" y="6563592"/>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chemeClr val="accent1"/>
                </a:solidFill>
              </a:rPr>
              <a:pPr/>
              <a:t>2/10/2021</a:t>
            </a:fld>
            <a:endParaRPr lang="en-US" sz="900" dirty="0">
              <a:solidFill>
                <a:schemeClr val="accent1"/>
              </a:solidFill>
            </a:endParaRPr>
          </a:p>
        </p:txBody>
      </p:sp>
      <p:sp>
        <p:nvSpPr>
          <p:cNvPr id="87" name="Google Shape;315;p12">
            <a:extLst>
              <a:ext uri="{FF2B5EF4-FFF2-40B4-BE49-F238E27FC236}">
                <a16:creationId xmlns:a16="http://schemas.microsoft.com/office/drawing/2014/main" id="{9DCA3D8B-24CC-4A8D-8F7B-289AC9885E3E}"/>
              </a:ext>
            </a:extLst>
          </p:cNvPr>
          <p:cNvSpPr txBox="1"/>
          <p:nvPr/>
        </p:nvSpPr>
        <p:spPr>
          <a:xfrm>
            <a:off x="6238394" y="189474"/>
            <a:ext cx="5560200" cy="63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accent1"/>
                </a:solidFill>
                <a:latin typeface="Century Gothic"/>
                <a:ea typeface="Century Gothic"/>
                <a:cs typeface="Century Gothic"/>
                <a:sym typeface="Century Gothic"/>
              </a:rPr>
              <a:t>Survey support milestone</a:t>
            </a:r>
            <a:endParaRPr sz="3500" b="1" i="0" u="none" strike="noStrike" cap="none" dirty="0">
              <a:solidFill>
                <a:schemeClr val="accen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2022" y="691559"/>
            <a:ext cx="3650444" cy="662782"/>
          </a:xfrm>
        </p:spPr>
        <p:txBody>
          <a:bodyPr/>
          <a:lstStyle/>
          <a:p>
            <a:r>
              <a:rPr lang="en-US" sz="3500" b="1" dirty="0">
                <a:solidFill>
                  <a:srgbClr val="3EAADC"/>
                </a:solidFill>
                <a:latin typeface="Century Gothic"/>
              </a:rPr>
              <a:t>Training</a:t>
            </a:r>
            <a:endParaRPr lang="en-US" dirty="0"/>
          </a:p>
        </p:txBody>
      </p:sp>
      <p:sp>
        <p:nvSpPr>
          <p:cNvPr id="5" name="Content Placeholder 2"/>
          <p:cNvSpPr>
            <a:spLocks noGrp="1"/>
          </p:cNvSpPr>
          <p:nvPr>
            <p:ph idx="1"/>
          </p:nvPr>
        </p:nvSpPr>
        <p:spPr>
          <a:xfrm>
            <a:off x="1358959" y="1517558"/>
            <a:ext cx="9789688" cy="4812100"/>
          </a:xfrm>
        </p:spPr>
        <p:txBody>
          <a:bodyPr vert="horz" lIns="91440" tIns="45720" rIns="91440" bIns="45720" rtlCol="0" anchor="t">
            <a:normAutofit lnSpcReduction="10000"/>
          </a:bodyPr>
          <a:lstStyle/>
          <a:p>
            <a:pPr marL="0" indent="0">
              <a:buNone/>
            </a:pPr>
            <a:r>
              <a:rPr lang="en-US" sz="2400" b="1" dirty="0">
                <a:latin typeface="Century Gothic"/>
                <a:cs typeface="Calibri"/>
              </a:rPr>
              <a:t>Working with partners and WHO country offices to create a network of regional trainers</a:t>
            </a:r>
          </a:p>
          <a:p>
            <a:pPr marL="0" indent="0">
              <a:buNone/>
            </a:pPr>
            <a:endParaRPr lang="en-US" sz="2400" b="1" dirty="0">
              <a:latin typeface="Century Gothic"/>
              <a:cs typeface="Calibri"/>
            </a:endParaRPr>
          </a:p>
          <a:p>
            <a:pPr marL="0" indent="0">
              <a:buNone/>
            </a:pPr>
            <a:r>
              <a:rPr lang="en-US" sz="2400" b="1" dirty="0">
                <a:latin typeface="Century Gothic"/>
                <a:cs typeface="Calibri"/>
              </a:rPr>
              <a:t>Technical trainers</a:t>
            </a:r>
          </a:p>
          <a:p>
            <a:pPr lvl="1"/>
            <a:r>
              <a:rPr lang="en-US" dirty="0">
                <a:latin typeface="Century Gothic"/>
                <a:cs typeface="Calibri"/>
              </a:rPr>
              <a:t>Use of diagnostics</a:t>
            </a:r>
          </a:p>
          <a:p>
            <a:pPr lvl="2">
              <a:buClr>
                <a:schemeClr val="accent1"/>
              </a:buClr>
              <a:buFont typeface="Wingdings" panose="05000000000000000000" pitchFamily="2" charset="2"/>
              <a:buChar char="§"/>
            </a:pPr>
            <a:r>
              <a:rPr lang="en-US" sz="2400" dirty="0">
                <a:latin typeface="Century Gothic"/>
                <a:cs typeface="Calibri"/>
              </a:rPr>
              <a:t>ESPEN has a pool of regional technical consultants</a:t>
            </a:r>
          </a:p>
          <a:p>
            <a:pPr lvl="2">
              <a:buClr>
                <a:schemeClr val="accent1"/>
              </a:buClr>
              <a:buFont typeface="Wingdings" panose="05000000000000000000" pitchFamily="2" charset="2"/>
              <a:buChar char="§"/>
            </a:pPr>
            <a:r>
              <a:rPr lang="en-US" sz="2400" dirty="0">
                <a:latin typeface="Century Gothic"/>
                <a:cs typeface="Calibri"/>
              </a:rPr>
              <a:t>Implementing partners</a:t>
            </a:r>
          </a:p>
          <a:p>
            <a:pPr lvl="1"/>
            <a:endParaRPr lang="en-US" dirty="0">
              <a:latin typeface="Century Gothic"/>
              <a:cs typeface="Calibri"/>
            </a:endParaRPr>
          </a:p>
          <a:p>
            <a:pPr marL="0" indent="0">
              <a:buNone/>
            </a:pPr>
            <a:r>
              <a:rPr lang="en-US" sz="2400" b="1" dirty="0">
                <a:latin typeface="Century Gothic"/>
                <a:cs typeface="Calibri"/>
              </a:rPr>
              <a:t>Data trainers</a:t>
            </a:r>
          </a:p>
          <a:p>
            <a:pPr lvl="1"/>
            <a:r>
              <a:rPr lang="en-US" dirty="0">
                <a:latin typeface="Century Gothic"/>
                <a:cs typeface="Calibri"/>
              </a:rPr>
              <a:t>Use of phones</a:t>
            </a:r>
          </a:p>
          <a:p>
            <a:pPr lvl="1"/>
            <a:r>
              <a:rPr lang="en-US" dirty="0">
                <a:latin typeface="Century Gothic"/>
                <a:cs typeface="Calibri"/>
              </a:rPr>
              <a:t>Use of data/Metabase</a:t>
            </a:r>
          </a:p>
          <a:p>
            <a:pPr lvl="2"/>
            <a:r>
              <a:rPr lang="en-US" sz="2400" dirty="0">
                <a:latin typeface="Century Gothic"/>
                <a:cs typeface="Calibri"/>
              </a:rPr>
              <a:t>ESPEN has a pool of data demand consultants</a:t>
            </a:r>
          </a:p>
          <a:p>
            <a:pPr lvl="2"/>
            <a:r>
              <a:rPr lang="en-US" sz="2400" dirty="0">
                <a:latin typeface="Century Gothic"/>
                <a:cs typeface="Calibri"/>
              </a:rPr>
              <a:t>Implementing partners</a:t>
            </a:r>
          </a:p>
        </p:txBody>
      </p:sp>
      <p:sp>
        <p:nvSpPr>
          <p:cNvPr id="4" name="Slide Number Placeholder 3">
            <a:extLst>
              <a:ext uri="{FF2B5EF4-FFF2-40B4-BE49-F238E27FC236}">
                <a16:creationId xmlns:a16="http://schemas.microsoft.com/office/drawing/2014/main" id="{1CCA038E-0828-4DE6-B0A5-7656A9DA169D}"/>
              </a:ext>
            </a:extLst>
          </p:cNvPr>
          <p:cNvSpPr>
            <a:spLocks noGrp="1"/>
          </p:cNvSpPr>
          <p:nvPr>
            <p:ph type="sldNum" sz="quarter" idx="12"/>
          </p:nvPr>
        </p:nvSpPr>
        <p:spPr/>
        <p:txBody>
          <a:bodyPr/>
          <a:lstStyle/>
          <a:p>
            <a:fld id="{938AE4B5-AC15-4320-8144-1F1BF2DF2C79}" type="slidenum">
              <a:rPr lang="en-GB" smtClean="0"/>
              <a:t>6</a:t>
            </a:fld>
            <a:endParaRPr lang="en-US"/>
          </a:p>
        </p:txBody>
      </p:sp>
      <p:sp>
        <p:nvSpPr>
          <p:cNvPr id="3" name="Footer Placeholder 2">
            <a:extLst>
              <a:ext uri="{FF2B5EF4-FFF2-40B4-BE49-F238E27FC236}">
                <a16:creationId xmlns:a16="http://schemas.microsoft.com/office/drawing/2014/main" id="{904AF712-897C-4C49-86D0-2CF15C7F6FB3}"/>
              </a:ext>
            </a:extLst>
          </p:cNvPr>
          <p:cNvSpPr>
            <a:spLocks noGrp="1"/>
          </p:cNvSpPr>
          <p:nvPr>
            <p:ph type="ftr" sz="quarter" idx="11"/>
          </p:nvPr>
        </p:nvSpPr>
        <p:spPr/>
        <p:txBody>
          <a:bodyPr/>
          <a:lstStyle/>
          <a:p>
            <a:endParaRPr lang="en-US" dirty="0"/>
          </a:p>
        </p:txBody>
      </p:sp>
      <p:sp>
        <p:nvSpPr>
          <p:cNvPr id="6" name="Google Shape;107;p3">
            <a:extLst>
              <a:ext uri="{FF2B5EF4-FFF2-40B4-BE49-F238E27FC236}">
                <a16:creationId xmlns:a16="http://schemas.microsoft.com/office/drawing/2014/main" id="{EA0CA58C-FB50-4420-A193-68ED899B3C21}"/>
              </a:ext>
            </a:extLst>
          </p:cNvPr>
          <p:cNvSpPr txBox="1">
            <a:spLocks/>
          </p:cNvSpPr>
          <p:nvPr/>
        </p:nvSpPr>
        <p:spPr>
          <a:xfrm>
            <a:off x="5140977" y="6492875"/>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rgbClr val="5177CD"/>
                </a:solidFill>
              </a:rPr>
              <a:t>Using ESPEN Collect to conduct PC-NTD Surveys</a:t>
            </a:r>
            <a:endParaRPr lang="en-US" sz="1400" dirty="0">
              <a:solidFill>
                <a:srgbClr val="5177CD"/>
              </a:solidFill>
            </a:endParaRPr>
          </a:p>
        </p:txBody>
      </p:sp>
      <p:sp>
        <p:nvSpPr>
          <p:cNvPr id="7" name="Google Shape;106;p3">
            <a:extLst>
              <a:ext uri="{FF2B5EF4-FFF2-40B4-BE49-F238E27FC236}">
                <a16:creationId xmlns:a16="http://schemas.microsoft.com/office/drawing/2014/main" id="{44162FC8-3C66-4DBE-9D13-E05E689DCD6D}"/>
              </a:ext>
            </a:extLst>
          </p:cNvPr>
          <p:cNvSpPr txBox="1">
            <a:spLocks/>
          </p:cNvSpPr>
          <p:nvPr/>
        </p:nvSpPr>
        <p:spPr>
          <a:xfrm>
            <a:off x="1580132" y="6499539"/>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rgbClr val="5177CD"/>
                </a:solidFill>
              </a:rPr>
              <a:pPr/>
              <a:t>2/10/2021</a:t>
            </a:fld>
            <a:endParaRPr lang="en-US" sz="900" dirty="0">
              <a:solidFill>
                <a:srgbClr val="5177CD"/>
              </a:solidFill>
            </a:endParaRPr>
          </a:p>
        </p:txBody>
      </p:sp>
    </p:spTree>
    <p:extLst>
      <p:ext uri="{BB962C8B-B14F-4D97-AF65-F5344CB8AC3E}">
        <p14:creationId xmlns:p14="http://schemas.microsoft.com/office/powerpoint/2010/main" val="30708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078" y="464958"/>
            <a:ext cx="4626031" cy="431153"/>
          </a:xfrm>
        </p:spPr>
        <p:txBody>
          <a:bodyPr/>
          <a:lstStyle/>
          <a:p>
            <a:r>
              <a:rPr lang="en-US" sz="3500" b="1" dirty="0">
                <a:solidFill>
                  <a:srgbClr val="3EAADC"/>
                </a:solidFill>
                <a:latin typeface="Century Gothic"/>
              </a:rPr>
              <a:t>Supervision</a:t>
            </a:r>
            <a:endParaRPr lang="en-GB" sz="3500" b="1" dirty="0">
              <a:solidFill>
                <a:srgbClr val="3EAADC"/>
              </a:solidFill>
              <a:latin typeface="Century Gothic"/>
            </a:endParaRPr>
          </a:p>
        </p:txBody>
      </p:sp>
      <p:sp>
        <p:nvSpPr>
          <p:cNvPr id="5" name="Content Placeholder 2"/>
          <p:cNvSpPr>
            <a:spLocks noGrp="1"/>
          </p:cNvSpPr>
          <p:nvPr>
            <p:ph idx="1"/>
          </p:nvPr>
        </p:nvSpPr>
        <p:spPr>
          <a:xfrm>
            <a:off x="1145770" y="1325563"/>
            <a:ext cx="11277602" cy="4851902"/>
          </a:xfrm>
        </p:spPr>
        <p:txBody>
          <a:bodyPr vert="horz" lIns="91440" tIns="45720" rIns="91440" bIns="45720" rtlCol="0" anchor="t">
            <a:normAutofit/>
          </a:bodyPr>
          <a:lstStyle/>
          <a:p>
            <a:pPr>
              <a:buClr>
                <a:schemeClr val="accent1"/>
              </a:buClr>
              <a:buFont typeface="Wingdings" panose="05000000000000000000" pitchFamily="2" charset="2"/>
              <a:buChar char="v"/>
            </a:pPr>
            <a:r>
              <a:rPr lang="en-US" sz="3200" dirty="0">
                <a:latin typeface="Century Gothic"/>
                <a:ea typeface="+mj-ea"/>
                <a:cs typeface="+mj-cs"/>
              </a:rPr>
              <a:t>For supervision we use:</a:t>
            </a:r>
            <a:endParaRPr lang="en-US" sz="3200" dirty="0">
              <a:latin typeface="Century Gothic"/>
            </a:endParaRPr>
          </a:p>
          <a:p>
            <a:pPr>
              <a:buFont typeface="Wingdings" panose="05000000000000000000" pitchFamily="2" charset="2"/>
              <a:buChar char="v"/>
            </a:pPr>
            <a:endParaRPr lang="en-US" sz="3200" dirty="0">
              <a:latin typeface="Century Gothic"/>
              <a:ea typeface="+mj-ea"/>
              <a:cs typeface="+mj-cs"/>
            </a:endParaRPr>
          </a:p>
          <a:p>
            <a:pPr lvl="1"/>
            <a:r>
              <a:rPr lang="en-US" sz="2800" b="1" dirty="0">
                <a:latin typeface="Century Gothic"/>
                <a:ea typeface="+mj-ea"/>
                <a:cs typeface="+mj-cs"/>
              </a:rPr>
              <a:t>Metabase</a:t>
            </a:r>
            <a:r>
              <a:rPr lang="en-US" sz="2800" dirty="0">
                <a:latin typeface="Century Gothic"/>
                <a:ea typeface="+mj-ea"/>
                <a:cs typeface="+mj-cs"/>
              </a:rPr>
              <a:t>: Online data visualization &amp; Quality check</a:t>
            </a:r>
            <a:br>
              <a:rPr lang="en-US" sz="2800" dirty="0">
                <a:latin typeface="Century Gothic"/>
                <a:ea typeface="+mj-ea"/>
                <a:cs typeface="+mj-cs"/>
              </a:rPr>
            </a:br>
            <a:endParaRPr lang="en-US" sz="2800" dirty="0">
              <a:latin typeface="Century Gothic"/>
              <a:ea typeface="+mj-ea"/>
              <a:cs typeface="Calibri" panose="020F0502020204030204"/>
            </a:endParaRPr>
          </a:p>
          <a:p>
            <a:pPr lvl="1"/>
            <a:r>
              <a:rPr lang="en-US" sz="2800" dirty="0">
                <a:latin typeface="Century Gothic"/>
                <a:ea typeface="+mj-ea"/>
                <a:cs typeface="+mj-cs"/>
              </a:rPr>
              <a:t>Weekly call with field teams</a:t>
            </a:r>
            <a:br>
              <a:rPr lang="en-US" sz="2800" dirty="0">
                <a:latin typeface="Century Gothic"/>
                <a:ea typeface="+mj-ea"/>
                <a:cs typeface="+mj-cs"/>
              </a:rPr>
            </a:br>
            <a:endParaRPr lang="en-US" sz="2800" dirty="0">
              <a:latin typeface="Century Gothic"/>
              <a:ea typeface="+mj-ea"/>
              <a:cs typeface="Calibri"/>
            </a:endParaRPr>
          </a:p>
          <a:p>
            <a:pPr lvl="1"/>
            <a:r>
              <a:rPr lang="en-US" sz="2800" dirty="0">
                <a:latin typeface="Century Gothic"/>
                <a:ea typeface="+mj-ea"/>
                <a:cs typeface="+mj-cs"/>
              </a:rPr>
              <a:t>If necessary, WhatsApp group are created where supervision team sends daily summary of the activity</a:t>
            </a:r>
            <a:endParaRPr lang="en-US" sz="2800" dirty="0">
              <a:solidFill>
                <a:srgbClr val="FF0000"/>
              </a:solidFill>
              <a:latin typeface="Century Gothic"/>
              <a:cs typeface="Calibri"/>
            </a:endParaRPr>
          </a:p>
        </p:txBody>
      </p:sp>
      <p:sp>
        <p:nvSpPr>
          <p:cNvPr id="4" name="Slide Number Placeholder 3">
            <a:extLst>
              <a:ext uri="{FF2B5EF4-FFF2-40B4-BE49-F238E27FC236}">
                <a16:creationId xmlns:a16="http://schemas.microsoft.com/office/drawing/2014/main" id="{43AEB0D9-37F8-419E-B95A-A31F1F6F7B5C}"/>
              </a:ext>
            </a:extLst>
          </p:cNvPr>
          <p:cNvSpPr>
            <a:spLocks noGrp="1"/>
          </p:cNvSpPr>
          <p:nvPr>
            <p:ph type="sldNum" sz="quarter" idx="12"/>
          </p:nvPr>
        </p:nvSpPr>
        <p:spPr/>
        <p:txBody>
          <a:bodyPr/>
          <a:lstStyle/>
          <a:p>
            <a:fld id="{938AE4B5-AC15-4320-8144-1F1BF2DF2C79}" type="slidenum">
              <a:rPr lang="en-GB" smtClean="0"/>
              <a:t>7</a:t>
            </a:fld>
            <a:endParaRPr lang="en-US"/>
          </a:p>
        </p:txBody>
      </p:sp>
      <p:sp>
        <p:nvSpPr>
          <p:cNvPr id="3" name="Footer Placeholder 2">
            <a:extLst>
              <a:ext uri="{FF2B5EF4-FFF2-40B4-BE49-F238E27FC236}">
                <a16:creationId xmlns:a16="http://schemas.microsoft.com/office/drawing/2014/main" id="{65A4F4E5-7EE1-4C07-A0DC-54F56FF45820}"/>
              </a:ext>
            </a:extLst>
          </p:cNvPr>
          <p:cNvSpPr>
            <a:spLocks noGrp="1"/>
          </p:cNvSpPr>
          <p:nvPr>
            <p:ph type="ftr" sz="quarter" idx="11"/>
          </p:nvPr>
        </p:nvSpPr>
        <p:spPr/>
        <p:txBody>
          <a:bodyPr/>
          <a:lstStyle/>
          <a:p>
            <a:endParaRPr lang="en-US" dirty="0"/>
          </a:p>
        </p:txBody>
      </p:sp>
      <p:sp>
        <p:nvSpPr>
          <p:cNvPr id="6" name="Google Shape;107;p3">
            <a:extLst>
              <a:ext uri="{FF2B5EF4-FFF2-40B4-BE49-F238E27FC236}">
                <a16:creationId xmlns:a16="http://schemas.microsoft.com/office/drawing/2014/main" id="{B3B1E6E4-89C9-4438-9BB6-50278E83E5A8}"/>
              </a:ext>
            </a:extLst>
          </p:cNvPr>
          <p:cNvSpPr txBox="1">
            <a:spLocks/>
          </p:cNvSpPr>
          <p:nvPr/>
        </p:nvSpPr>
        <p:spPr>
          <a:xfrm>
            <a:off x="5140977" y="6492875"/>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rgbClr val="5177CD"/>
                </a:solidFill>
              </a:rPr>
              <a:t>Using ESPEN Collect to conduct PC-NTD Surveys</a:t>
            </a:r>
            <a:endParaRPr lang="en-US" sz="1400" dirty="0">
              <a:solidFill>
                <a:srgbClr val="5177CD"/>
              </a:solidFill>
            </a:endParaRPr>
          </a:p>
        </p:txBody>
      </p:sp>
      <p:sp>
        <p:nvSpPr>
          <p:cNvPr id="7" name="Google Shape;106;p3">
            <a:extLst>
              <a:ext uri="{FF2B5EF4-FFF2-40B4-BE49-F238E27FC236}">
                <a16:creationId xmlns:a16="http://schemas.microsoft.com/office/drawing/2014/main" id="{951A092E-B057-4823-96C6-92E54D52886D}"/>
              </a:ext>
            </a:extLst>
          </p:cNvPr>
          <p:cNvSpPr txBox="1">
            <a:spLocks/>
          </p:cNvSpPr>
          <p:nvPr/>
        </p:nvSpPr>
        <p:spPr>
          <a:xfrm>
            <a:off x="1580132" y="6499539"/>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rgbClr val="5177CD"/>
                </a:solidFill>
              </a:rPr>
              <a:pPr/>
              <a:t>2/10/2021</a:t>
            </a:fld>
            <a:endParaRPr lang="en-US" sz="900" dirty="0">
              <a:solidFill>
                <a:srgbClr val="5177CD"/>
              </a:solidFill>
            </a:endParaRPr>
          </a:p>
        </p:txBody>
      </p:sp>
    </p:spTree>
    <p:extLst>
      <p:ext uri="{BB962C8B-B14F-4D97-AF65-F5344CB8AC3E}">
        <p14:creationId xmlns:p14="http://schemas.microsoft.com/office/powerpoint/2010/main" val="218833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6" name="Google Shape;136;p6" descr="A screenshot of a cell phone  Description automatically generated"/>
          <p:cNvPicPr preferRelativeResize="0"/>
          <p:nvPr/>
        </p:nvPicPr>
        <p:blipFill rotWithShape="1">
          <a:blip r:embed="rId3">
            <a:alphaModFix/>
          </a:blip>
          <a:srcRect/>
          <a:stretch/>
        </p:blipFill>
        <p:spPr>
          <a:xfrm>
            <a:off x="4952850" y="1096700"/>
            <a:ext cx="6742300" cy="3385262"/>
          </a:xfrm>
          <a:prstGeom prst="rect">
            <a:avLst/>
          </a:prstGeom>
          <a:noFill/>
          <a:ln w="9525" cap="flat" cmpd="sng">
            <a:solidFill>
              <a:srgbClr val="00B0F0"/>
            </a:solidFill>
            <a:prstDash val="solid"/>
            <a:round/>
            <a:headEnd type="none" w="sm" len="sm"/>
            <a:tailEnd type="none" w="sm" len="sm"/>
          </a:ln>
        </p:spPr>
      </p:pic>
      <p:sp>
        <p:nvSpPr>
          <p:cNvPr id="139" name="Google Shape;139;p6"/>
          <p:cNvSpPr txBox="1"/>
          <p:nvPr/>
        </p:nvSpPr>
        <p:spPr>
          <a:xfrm>
            <a:off x="5960012" y="226919"/>
            <a:ext cx="6002603" cy="630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bg1"/>
                </a:solidFill>
                <a:latin typeface="Century Gothic"/>
                <a:ea typeface="Century Gothic"/>
                <a:cs typeface="Century Gothic"/>
                <a:sym typeface="Century Gothic"/>
              </a:rPr>
              <a:t>Quality control dashboard</a:t>
            </a:r>
            <a:endParaRPr sz="1400" b="0" i="0" u="none" strike="noStrike" cap="none" dirty="0">
              <a:solidFill>
                <a:schemeClr val="bg1"/>
              </a:solidFill>
              <a:latin typeface="Century Gothic"/>
              <a:ea typeface="Century Gothic"/>
              <a:cs typeface="Century Gothic"/>
              <a:sym typeface="Century Gothic"/>
            </a:endParaRPr>
          </a:p>
        </p:txBody>
      </p:sp>
      <p:sp>
        <p:nvSpPr>
          <p:cNvPr id="140" name="Google Shape;140;p6"/>
          <p:cNvSpPr/>
          <p:nvPr/>
        </p:nvSpPr>
        <p:spPr>
          <a:xfrm>
            <a:off x="492068" y="4524320"/>
            <a:ext cx="3089332" cy="1267022"/>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1151A"/>
              </a:buClr>
              <a:buSzPts val="1400"/>
              <a:buFont typeface="Arial"/>
              <a:buNone/>
            </a:pPr>
            <a:endParaRPr sz="1400" b="0" i="0" u="none" strike="noStrike" cap="none">
              <a:solidFill>
                <a:srgbClr val="11151A"/>
              </a:solidFill>
              <a:latin typeface="Century Gothic"/>
              <a:ea typeface="Century Gothic"/>
              <a:cs typeface="Century Gothic"/>
              <a:sym typeface="Century Gothic"/>
            </a:endParaRPr>
          </a:p>
        </p:txBody>
      </p:sp>
      <p:sp>
        <p:nvSpPr>
          <p:cNvPr id="141" name="Google Shape;141;p6"/>
          <p:cNvSpPr/>
          <p:nvPr/>
        </p:nvSpPr>
        <p:spPr>
          <a:xfrm>
            <a:off x="320025" y="1638475"/>
            <a:ext cx="4406100" cy="35583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chemeClr val="accent5"/>
              </a:buClr>
              <a:buSzPts val="2000"/>
              <a:buFont typeface="Noto Sans Symbols"/>
              <a:buChar char="❖"/>
            </a:pPr>
            <a:r>
              <a:rPr lang="en-US" sz="1400" b="0" i="0" u="none" strike="noStrike" cap="none" dirty="0">
                <a:solidFill>
                  <a:schemeClr val="bg1"/>
                </a:solidFill>
                <a:latin typeface="Century Gothic"/>
                <a:ea typeface="Century Gothic"/>
                <a:cs typeface="Century Gothic"/>
                <a:sym typeface="Century Gothic"/>
              </a:rPr>
              <a:t>The ESPEN Collect dashboard is designed to provide data managers, both at ESPEN and at the MOH, results in a format to quickly identify data issues and follow up with field teams</a:t>
            </a:r>
            <a:br>
              <a:rPr lang="en-US" sz="1400" b="0" i="0" u="none" strike="noStrike" cap="none" dirty="0">
                <a:solidFill>
                  <a:schemeClr val="bg1"/>
                </a:solidFill>
                <a:latin typeface="Century Gothic"/>
                <a:ea typeface="Century Gothic"/>
                <a:cs typeface="Century Gothic"/>
                <a:sym typeface="Century Gothic"/>
              </a:rPr>
            </a:br>
            <a:endParaRPr sz="1400" b="0" i="0" u="none" strike="noStrike" cap="none" dirty="0">
              <a:solidFill>
                <a:schemeClr val="bg1"/>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chemeClr val="accent5"/>
              </a:buClr>
              <a:buSzPts val="1400"/>
              <a:buFont typeface="Century Gothic"/>
              <a:buChar char="❖"/>
            </a:pPr>
            <a:r>
              <a:rPr lang="en-US" sz="1400" b="0" i="0" u="none" strike="noStrike" cap="none" dirty="0">
                <a:solidFill>
                  <a:schemeClr val="bg1"/>
                </a:solidFill>
                <a:latin typeface="Century Gothic"/>
                <a:ea typeface="Century Gothic"/>
                <a:cs typeface="Century Gothic"/>
                <a:sym typeface="Century Gothic"/>
              </a:rPr>
              <a:t>New data sent from the field will automatically update the dashboard</a:t>
            </a:r>
            <a:br>
              <a:rPr lang="en-US" sz="1400" b="0" i="0" u="none" strike="noStrike" cap="none" dirty="0">
                <a:solidFill>
                  <a:schemeClr val="bg1"/>
                </a:solidFill>
                <a:latin typeface="Century Gothic"/>
                <a:ea typeface="Century Gothic"/>
                <a:cs typeface="Century Gothic"/>
                <a:sym typeface="Century Gothic"/>
              </a:rPr>
            </a:br>
            <a:endParaRPr sz="1400" b="0" i="0" u="none" strike="noStrike" cap="none" dirty="0">
              <a:solidFill>
                <a:schemeClr val="bg1"/>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chemeClr val="accent5"/>
              </a:buClr>
              <a:buSzPts val="1400"/>
              <a:buFont typeface="Century Gothic"/>
              <a:buChar char="❖"/>
            </a:pPr>
            <a:r>
              <a:rPr lang="en-US" sz="1400" b="0" i="0" u="none" strike="noStrike" cap="none" dirty="0">
                <a:solidFill>
                  <a:schemeClr val="bg1"/>
                </a:solidFill>
                <a:latin typeface="Century Gothic"/>
                <a:ea typeface="Century Gothic"/>
                <a:cs typeface="Century Gothic"/>
                <a:sym typeface="Century Gothic"/>
              </a:rPr>
              <a:t>Dashboard layouts are standardized by survey type so that users don’t need to learn a new layout each time they use ESPEN Collect</a:t>
            </a:r>
            <a:endParaRPr sz="1400" b="0" i="0" u="none" strike="noStrike" cap="none" dirty="0">
              <a:solidFill>
                <a:schemeClr val="bg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entury Gothic"/>
              <a:ea typeface="Century Gothic"/>
              <a:cs typeface="Century Gothic"/>
              <a:sym typeface="Century Gothic"/>
            </a:endParaRPr>
          </a:p>
        </p:txBody>
      </p:sp>
      <p:pic>
        <p:nvPicPr>
          <p:cNvPr id="142" name="Google Shape;142;p6"/>
          <p:cNvPicPr preferRelativeResize="0"/>
          <p:nvPr/>
        </p:nvPicPr>
        <p:blipFill>
          <a:blip r:embed="rId4">
            <a:alphaModFix/>
          </a:blip>
          <a:stretch>
            <a:fillRect/>
          </a:stretch>
        </p:blipFill>
        <p:spPr>
          <a:xfrm>
            <a:off x="7309789" y="4612330"/>
            <a:ext cx="4385361" cy="1703300"/>
          </a:xfrm>
          <a:prstGeom prst="rect">
            <a:avLst/>
          </a:prstGeom>
          <a:noFill/>
          <a:ln w="9525" cap="flat" cmpd="sng">
            <a:solidFill>
              <a:srgbClr val="00B0F0"/>
            </a:solidFill>
            <a:prstDash val="solid"/>
            <a:round/>
            <a:headEnd type="none" w="sm" len="sm"/>
            <a:tailEnd type="none" w="sm" len="sm"/>
          </a:ln>
        </p:spPr>
      </p:pic>
      <p:pic>
        <p:nvPicPr>
          <p:cNvPr id="143" name="Google Shape;143;p6"/>
          <p:cNvPicPr preferRelativeResize="0"/>
          <p:nvPr/>
        </p:nvPicPr>
        <p:blipFill>
          <a:blip r:embed="rId5">
            <a:alphaModFix/>
          </a:blip>
          <a:stretch>
            <a:fillRect/>
          </a:stretch>
        </p:blipFill>
        <p:spPr>
          <a:xfrm>
            <a:off x="4952850" y="4612329"/>
            <a:ext cx="1595736" cy="1703301"/>
          </a:xfrm>
          <a:prstGeom prst="rect">
            <a:avLst/>
          </a:prstGeom>
          <a:noFill/>
          <a:ln w="9525" cap="flat" cmpd="sng">
            <a:solidFill>
              <a:srgbClr val="00B0F0"/>
            </a:solidFill>
            <a:prstDash val="solid"/>
            <a:round/>
            <a:headEnd type="none" w="sm" len="sm"/>
            <a:tailEnd type="none" w="sm" len="sm"/>
          </a:ln>
        </p:spPr>
      </p:pic>
      <p:sp>
        <p:nvSpPr>
          <p:cNvPr id="12" name="Google Shape;107;p3">
            <a:extLst>
              <a:ext uri="{FF2B5EF4-FFF2-40B4-BE49-F238E27FC236}">
                <a16:creationId xmlns:a16="http://schemas.microsoft.com/office/drawing/2014/main" id="{0831A5C0-A175-47F3-9348-7555721CA62D}"/>
              </a:ext>
            </a:extLst>
          </p:cNvPr>
          <p:cNvSpPr txBox="1">
            <a:spLocks noGrp="1"/>
          </p:cNvSpPr>
          <p:nvPr>
            <p:ph type="ftr" idx="11"/>
          </p:nvPr>
        </p:nvSpPr>
        <p:spPr>
          <a:xfrm>
            <a:off x="4143450" y="656616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dirty="0">
                <a:solidFill>
                  <a:schemeClr val="bg1"/>
                </a:solidFill>
              </a:rPr>
              <a:t>Using ESPEN Collect to conduct PC-NTD Surveys</a:t>
            </a:r>
            <a:endParaRPr sz="1400" dirty="0">
              <a:solidFill>
                <a:schemeClr val="bg1"/>
              </a:solidFill>
            </a:endParaRPr>
          </a:p>
        </p:txBody>
      </p:sp>
      <p:sp>
        <p:nvSpPr>
          <p:cNvPr id="13" name="Google Shape;106;p3">
            <a:extLst>
              <a:ext uri="{FF2B5EF4-FFF2-40B4-BE49-F238E27FC236}">
                <a16:creationId xmlns:a16="http://schemas.microsoft.com/office/drawing/2014/main" id="{9BBBA914-D65C-4088-9B6E-111E1BCDCF26}"/>
              </a:ext>
            </a:extLst>
          </p:cNvPr>
          <p:cNvSpPr txBox="1">
            <a:spLocks/>
          </p:cNvSpPr>
          <p:nvPr/>
        </p:nvSpPr>
        <p:spPr>
          <a:xfrm>
            <a:off x="582605" y="6572828"/>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chemeClr val="bg1"/>
                </a:solidFill>
              </a:rPr>
              <a:pPr/>
              <a:t>2/10/2021</a:t>
            </a:fld>
            <a:endParaRPr lang="en-US" sz="9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7852196" y="334802"/>
            <a:ext cx="4096505" cy="7924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3500"/>
              <a:buNone/>
            </a:pPr>
            <a:r>
              <a:rPr lang="en-US" sz="3500" b="1" dirty="0">
                <a:solidFill>
                  <a:srgbClr val="3EAADC"/>
                </a:solidFill>
                <a:uFillTx/>
                <a:latin typeface="Century Gothic"/>
                <a:ea typeface="Century Gothic"/>
                <a:cs typeface="Century Gothic"/>
                <a:sym typeface="Century Gothic"/>
              </a:rPr>
              <a:t>Data monitoring</a:t>
            </a:r>
            <a:endParaRPr sz="3500" dirty="0">
              <a:solidFill>
                <a:srgbClr val="000000"/>
              </a:solidFill>
              <a:uFillTx/>
              <a:latin typeface="Century Gothic"/>
              <a:ea typeface="Century Gothic"/>
              <a:cs typeface="Century Gothic"/>
              <a:sym typeface="Century Gothic"/>
            </a:endParaRPr>
          </a:p>
        </p:txBody>
      </p:sp>
      <p:grpSp>
        <p:nvGrpSpPr>
          <p:cNvPr id="151" name="Google Shape;151;p7"/>
          <p:cNvGrpSpPr/>
          <p:nvPr/>
        </p:nvGrpSpPr>
        <p:grpSpPr>
          <a:xfrm>
            <a:off x="1261465" y="1646375"/>
            <a:ext cx="10194134" cy="4284724"/>
            <a:chOff x="991460" y="1805734"/>
            <a:chExt cx="10194134" cy="4284724"/>
          </a:xfrm>
        </p:grpSpPr>
        <p:sp>
          <p:nvSpPr>
            <p:cNvPr id="152" name="Google Shape;152;p7"/>
            <p:cNvSpPr>
              <a:spLocks/>
            </p:cNvSpPr>
            <p:nvPr/>
          </p:nvSpPr>
          <p:spPr>
            <a:xfrm>
              <a:off x="991460" y="1805734"/>
              <a:ext cx="2152726" cy="4284724"/>
            </a:xfrm>
            <a:prstGeom prst="roundRect">
              <a:avLst>
                <a:gd name="adj" fmla="val 7734"/>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uFillTx/>
                <a:latin typeface="Arial"/>
                <a:ea typeface="Arial"/>
                <a:cs typeface="Arial"/>
                <a:sym typeface="Arial"/>
              </a:endParaRPr>
            </a:p>
          </p:txBody>
        </p:sp>
        <p:grpSp>
          <p:nvGrpSpPr>
            <p:cNvPr id="153" name="Google Shape;153;p7"/>
            <p:cNvGrpSpPr/>
            <p:nvPr/>
          </p:nvGrpSpPr>
          <p:grpSpPr>
            <a:xfrm>
              <a:off x="1112942" y="3267662"/>
              <a:ext cx="1940977" cy="2281897"/>
              <a:chOff x="938887" y="3623085"/>
              <a:chExt cx="2008027" cy="2281897"/>
            </a:xfrm>
          </p:grpSpPr>
          <p:sp>
            <p:nvSpPr>
              <p:cNvPr id="154" name="Google Shape;154;p7"/>
              <p:cNvSpPr txBox="1">
                <a:spLocks/>
              </p:cNvSpPr>
              <p:nvPr/>
            </p:nvSpPr>
            <p:spPr>
              <a:xfrm>
                <a:off x="1077300" y="3623085"/>
                <a:ext cx="169890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F3F3F"/>
                    </a:solidFill>
                    <a:uFillTx/>
                    <a:latin typeface="Arial"/>
                    <a:ea typeface="Arial"/>
                    <a:cs typeface="Arial"/>
                    <a:sym typeface="Arial"/>
                  </a:rPr>
                  <a:t>Prepare tools</a:t>
                </a:r>
                <a:endParaRPr sz="1200" b="1" i="0" u="none" strike="noStrike" cap="none">
                  <a:solidFill>
                    <a:srgbClr val="3F3F3F"/>
                  </a:solidFill>
                  <a:uFillTx/>
                  <a:latin typeface="Arial"/>
                  <a:ea typeface="Arial"/>
                  <a:cs typeface="Arial"/>
                  <a:sym typeface="Arial"/>
                </a:endParaRPr>
              </a:p>
            </p:txBody>
          </p:sp>
          <p:sp>
            <p:nvSpPr>
              <p:cNvPr id="155" name="Google Shape;155;p7"/>
              <p:cNvSpPr txBox="1">
                <a:spLocks/>
              </p:cNvSpPr>
              <p:nvPr/>
            </p:nvSpPr>
            <p:spPr>
              <a:xfrm>
                <a:off x="938887" y="3965990"/>
                <a:ext cx="2008027"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3F3F3F"/>
                    </a:solidFill>
                    <a:uFillTx/>
                    <a:latin typeface="Century Gothic"/>
                    <a:ea typeface="Century Gothic"/>
                    <a:cs typeface="Century Gothic"/>
                    <a:sym typeface="Century Gothic"/>
                  </a:rPr>
                  <a:t>Prepare the Metabase dashboard and send and invitations to people the country wants to grant access. The dashboard will contain reports about the survey, the raw data, and data formatted to EPERF.</a:t>
                </a:r>
                <a:endParaRPr sz="1200" b="0" i="0" u="none" strike="noStrike" cap="none">
                  <a:solidFill>
                    <a:srgbClr val="595959"/>
                  </a:solidFill>
                  <a:uFillTx/>
                  <a:latin typeface="Century Gothic"/>
                  <a:ea typeface="Century Gothic"/>
                  <a:cs typeface="Century Gothic"/>
                  <a:sym typeface="Century Gothic"/>
                </a:endParaRPr>
              </a:p>
            </p:txBody>
          </p:sp>
        </p:grpSp>
        <p:sp>
          <p:nvSpPr>
            <p:cNvPr id="156" name="Google Shape;156;p7"/>
            <p:cNvSpPr>
              <a:spLocks/>
            </p:cNvSpPr>
            <p:nvPr/>
          </p:nvSpPr>
          <p:spPr>
            <a:xfrm>
              <a:off x="991460" y="1986002"/>
              <a:ext cx="1478459" cy="864096"/>
            </a:xfrm>
            <a:prstGeom prst="rightArrow">
              <a:avLst>
                <a:gd name="adj1" fmla="val 65118"/>
                <a:gd name="adj2" fmla="val 83626"/>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uFillTx/>
                <a:latin typeface="Arial"/>
                <a:ea typeface="Arial"/>
                <a:cs typeface="Arial"/>
                <a:sym typeface="Arial"/>
              </a:endParaRPr>
            </a:p>
          </p:txBody>
        </p:sp>
        <p:sp>
          <p:nvSpPr>
            <p:cNvPr id="157" name="Google Shape;157;p7"/>
            <p:cNvSpPr txBox="1">
              <a:spLocks/>
            </p:cNvSpPr>
            <p:nvPr/>
          </p:nvSpPr>
          <p:spPr>
            <a:xfrm>
              <a:off x="1324822" y="2162677"/>
              <a:ext cx="64807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uFillTx/>
                  <a:latin typeface="Arial"/>
                  <a:ea typeface="Arial"/>
                  <a:cs typeface="Arial"/>
                  <a:sym typeface="Arial"/>
                </a:rPr>
                <a:t>01</a:t>
              </a:r>
              <a:endParaRPr sz="2800" b="1" i="0" u="none" strike="noStrike" cap="none">
                <a:solidFill>
                  <a:schemeClr val="lt1"/>
                </a:solidFill>
                <a:uFillTx/>
                <a:latin typeface="Arial"/>
                <a:ea typeface="Arial"/>
                <a:cs typeface="Arial"/>
                <a:sym typeface="Arial"/>
              </a:endParaRPr>
            </a:p>
          </p:txBody>
        </p:sp>
        <p:sp>
          <p:nvSpPr>
            <p:cNvPr id="158" name="Google Shape;158;p7"/>
            <p:cNvSpPr>
              <a:spLocks/>
            </p:cNvSpPr>
            <p:nvPr/>
          </p:nvSpPr>
          <p:spPr>
            <a:xfrm>
              <a:off x="3671930" y="1805734"/>
              <a:ext cx="2152726" cy="4284724"/>
            </a:xfrm>
            <a:prstGeom prst="roundRect">
              <a:avLst>
                <a:gd name="adj" fmla="val 7734"/>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uFillTx/>
                <a:latin typeface="Arial"/>
                <a:ea typeface="Arial"/>
                <a:cs typeface="Arial"/>
                <a:sym typeface="Arial"/>
              </a:endParaRPr>
            </a:p>
          </p:txBody>
        </p:sp>
        <p:grpSp>
          <p:nvGrpSpPr>
            <p:cNvPr id="159" name="Google Shape;159;p7"/>
            <p:cNvGrpSpPr/>
            <p:nvPr/>
          </p:nvGrpSpPr>
          <p:grpSpPr>
            <a:xfrm>
              <a:off x="3808522" y="3303145"/>
              <a:ext cx="1890944" cy="2273970"/>
              <a:chOff x="954520" y="3973613"/>
              <a:chExt cx="1956266" cy="1998592"/>
            </a:xfrm>
          </p:grpSpPr>
          <p:sp>
            <p:nvSpPr>
              <p:cNvPr id="160" name="Google Shape;160;p7"/>
              <p:cNvSpPr txBox="1">
                <a:spLocks/>
              </p:cNvSpPr>
              <p:nvPr/>
            </p:nvSpPr>
            <p:spPr>
              <a:xfrm>
                <a:off x="1077300" y="3973613"/>
                <a:ext cx="169890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F3F3F"/>
                    </a:solidFill>
                    <a:uFillTx/>
                    <a:latin typeface="Arial"/>
                    <a:ea typeface="Arial"/>
                    <a:cs typeface="Arial"/>
                    <a:sym typeface="Arial"/>
                  </a:rPr>
                  <a:t>Send details about errors</a:t>
                </a:r>
                <a:endParaRPr sz="1200" b="1" i="0" u="none" strike="noStrike" cap="none">
                  <a:solidFill>
                    <a:srgbClr val="3F3F3F"/>
                  </a:solidFill>
                  <a:uFillTx/>
                  <a:latin typeface="Arial"/>
                  <a:ea typeface="Arial"/>
                  <a:cs typeface="Arial"/>
                  <a:sym typeface="Arial"/>
                </a:endParaRPr>
              </a:p>
            </p:txBody>
          </p:sp>
          <p:sp>
            <p:nvSpPr>
              <p:cNvPr id="161" name="Google Shape;161;p7"/>
              <p:cNvSpPr txBox="1">
                <a:spLocks/>
              </p:cNvSpPr>
              <p:nvPr/>
            </p:nvSpPr>
            <p:spPr>
              <a:xfrm>
                <a:off x="954520" y="4430329"/>
                <a:ext cx="1956266" cy="15418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3F3F3F"/>
                    </a:solidFill>
                    <a:uFillTx/>
                    <a:latin typeface="Century Gothic"/>
                    <a:ea typeface="Century Gothic"/>
                    <a:cs typeface="Century Gothic"/>
                    <a:sym typeface="Century Gothic"/>
                  </a:rPr>
                  <a:t>Send details about the errors and recommendations to the supervisor and the team. Send also suggestions on how to clean data and how to avoid this mistake in the future.</a:t>
                </a:r>
                <a:r>
                  <a:rPr lang="en-US" sz="1200" b="0" i="0" u="none" strike="noStrike" cap="none">
                    <a:solidFill>
                      <a:srgbClr val="595959"/>
                    </a:solidFill>
                    <a:uFillTx/>
                    <a:latin typeface="Century Gothic"/>
                    <a:ea typeface="Century Gothic"/>
                    <a:cs typeface="Century Gothic"/>
                    <a:sym typeface="Century Gothic"/>
                  </a:rPr>
                  <a:t>  </a:t>
                </a:r>
                <a:endParaRPr sz="1400" b="0" i="0" u="none" strike="noStrike" cap="none">
                  <a:solidFill>
                    <a:srgbClr val="000000"/>
                  </a:solidFill>
                  <a:uFillTx/>
                  <a:latin typeface="Arial"/>
                  <a:ea typeface="Arial"/>
                  <a:cs typeface="Arial"/>
                  <a:sym typeface="Arial"/>
                </a:endParaRPr>
              </a:p>
            </p:txBody>
          </p:sp>
        </p:grpSp>
        <p:sp>
          <p:nvSpPr>
            <p:cNvPr id="162" name="Google Shape;162;p7"/>
            <p:cNvSpPr>
              <a:spLocks/>
            </p:cNvSpPr>
            <p:nvPr/>
          </p:nvSpPr>
          <p:spPr>
            <a:xfrm>
              <a:off x="3671929" y="1986002"/>
              <a:ext cx="1478459" cy="864096"/>
            </a:xfrm>
            <a:prstGeom prst="rightArrow">
              <a:avLst>
                <a:gd name="adj1" fmla="val 65118"/>
                <a:gd name="adj2" fmla="val 84614"/>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uFillTx/>
                <a:latin typeface="Arial"/>
                <a:ea typeface="Arial"/>
                <a:cs typeface="Arial"/>
                <a:sym typeface="Arial"/>
              </a:endParaRPr>
            </a:p>
          </p:txBody>
        </p:sp>
        <p:sp>
          <p:nvSpPr>
            <p:cNvPr id="163" name="Google Shape;163;p7"/>
            <p:cNvSpPr txBox="1">
              <a:spLocks/>
            </p:cNvSpPr>
            <p:nvPr/>
          </p:nvSpPr>
          <p:spPr>
            <a:xfrm>
              <a:off x="3985351" y="2162677"/>
              <a:ext cx="64807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uFillTx/>
                  <a:latin typeface="Arial"/>
                  <a:ea typeface="Arial"/>
                  <a:cs typeface="Arial"/>
                  <a:sym typeface="Arial"/>
                </a:rPr>
                <a:t>02</a:t>
              </a:r>
              <a:endParaRPr sz="2800" b="1" i="0" u="none" strike="noStrike" cap="none">
                <a:solidFill>
                  <a:schemeClr val="lt1"/>
                </a:solidFill>
                <a:uFillTx/>
                <a:latin typeface="Arial"/>
                <a:ea typeface="Arial"/>
                <a:cs typeface="Arial"/>
                <a:sym typeface="Arial"/>
              </a:endParaRPr>
            </a:p>
          </p:txBody>
        </p:sp>
        <p:sp>
          <p:nvSpPr>
            <p:cNvPr id="164" name="Google Shape;164;p7"/>
            <p:cNvSpPr>
              <a:spLocks/>
            </p:cNvSpPr>
            <p:nvPr/>
          </p:nvSpPr>
          <p:spPr>
            <a:xfrm>
              <a:off x="6352398" y="1805734"/>
              <a:ext cx="2152726" cy="4284724"/>
            </a:xfrm>
            <a:prstGeom prst="roundRect">
              <a:avLst>
                <a:gd name="adj" fmla="val 7734"/>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1"/>
                </a:solidFill>
                <a:uFillTx/>
                <a:latin typeface="Arial"/>
                <a:ea typeface="Arial"/>
                <a:cs typeface="Arial"/>
                <a:sym typeface="Arial"/>
              </a:endParaRPr>
            </a:p>
          </p:txBody>
        </p:sp>
        <p:grpSp>
          <p:nvGrpSpPr>
            <p:cNvPr id="165" name="Google Shape;165;p7"/>
            <p:cNvGrpSpPr/>
            <p:nvPr/>
          </p:nvGrpSpPr>
          <p:grpSpPr>
            <a:xfrm>
              <a:off x="6607671" y="3588896"/>
              <a:ext cx="1642180" cy="1445707"/>
              <a:chOff x="1077300" y="3924923"/>
              <a:chExt cx="1698908" cy="1445707"/>
            </a:xfrm>
          </p:grpSpPr>
          <p:sp>
            <p:nvSpPr>
              <p:cNvPr id="166" name="Google Shape;166;p7"/>
              <p:cNvSpPr txBox="1">
                <a:spLocks/>
              </p:cNvSpPr>
              <p:nvPr/>
            </p:nvSpPr>
            <p:spPr>
              <a:xfrm>
                <a:off x="1077300" y="3924923"/>
                <a:ext cx="169890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F3F3F"/>
                    </a:solidFill>
                    <a:uFillTx/>
                    <a:latin typeface="Arial"/>
                    <a:ea typeface="Arial"/>
                    <a:cs typeface="Arial"/>
                    <a:sym typeface="Arial"/>
                  </a:rPr>
                  <a:t>Apply correction</a:t>
                </a:r>
                <a:endParaRPr sz="1200" b="1" i="0" u="none" strike="noStrike" cap="none">
                  <a:solidFill>
                    <a:srgbClr val="3F3F3F"/>
                  </a:solidFill>
                  <a:uFillTx/>
                  <a:latin typeface="Arial"/>
                  <a:ea typeface="Arial"/>
                  <a:cs typeface="Arial"/>
                  <a:sym typeface="Arial"/>
                </a:endParaRPr>
              </a:p>
            </p:txBody>
          </p:sp>
          <p:sp>
            <p:nvSpPr>
              <p:cNvPr id="167" name="Google Shape;167;p7"/>
              <p:cNvSpPr txBox="1">
                <a:spLocks/>
              </p:cNvSpPr>
              <p:nvPr/>
            </p:nvSpPr>
            <p:spPr>
              <a:xfrm>
                <a:off x="1079313" y="4354967"/>
                <a:ext cx="169689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3F3F3F"/>
                    </a:solidFill>
                    <a:uFillTx/>
                    <a:latin typeface="Century Gothic"/>
                    <a:ea typeface="Century Gothic"/>
                    <a:cs typeface="Century Gothic"/>
                    <a:sym typeface="Century Gothic"/>
                  </a:rPr>
                  <a:t>Receive corrected data from the supervisor and apply them on Metabase</a:t>
                </a:r>
                <a:endParaRPr sz="1200" b="0" i="0" u="none" strike="noStrike" cap="none">
                  <a:solidFill>
                    <a:srgbClr val="595959"/>
                  </a:solidFill>
                  <a:uFillTx/>
                  <a:latin typeface="Century Gothic"/>
                  <a:ea typeface="Century Gothic"/>
                  <a:cs typeface="Century Gothic"/>
                  <a:sym typeface="Century Gothic"/>
                </a:endParaRPr>
              </a:p>
            </p:txBody>
          </p:sp>
        </p:grpSp>
        <p:sp>
          <p:nvSpPr>
            <p:cNvPr id="168" name="Google Shape;168;p7"/>
            <p:cNvSpPr>
              <a:spLocks/>
            </p:cNvSpPr>
            <p:nvPr/>
          </p:nvSpPr>
          <p:spPr>
            <a:xfrm>
              <a:off x="6352398" y="1986002"/>
              <a:ext cx="1478459" cy="864096"/>
            </a:xfrm>
            <a:prstGeom prst="rightArrow">
              <a:avLst>
                <a:gd name="adj1" fmla="val 65118"/>
                <a:gd name="adj2" fmla="val 84615"/>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uFillTx/>
                <a:latin typeface="Arial"/>
                <a:ea typeface="Arial"/>
                <a:cs typeface="Arial"/>
                <a:sym typeface="Arial"/>
              </a:endParaRPr>
            </a:p>
          </p:txBody>
        </p:sp>
        <p:sp>
          <p:nvSpPr>
            <p:cNvPr id="169" name="Google Shape;169;p7"/>
            <p:cNvSpPr txBox="1">
              <a:spLocks/>
            </p:cNvSpPr>
            <p:nvPr/>
          </p:nvSpPr>
          <p:spPr>
            <a:xfrm>
              <a:off x="6645880" y="2162677"/>
              <a:ext cx="64807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uFillTx/>
                  <a:latin typeface="Arial"/>
                  <a:ea typeface="Arial"/>
                  <a:cs typeface="Arial"/>
                  <a:sym typeface="Arial"/>
                </a:rPr>
                <a:t>03</a:t>
              </a:r>
              <a:endParaRPr sz="2800" b="1" i="0" u="none" strike="noStrike" cap="none">
                <a:solidFill>
                  <a:schemeClr val="lt1"/>
                </a:solidFill>
                <a:uFillTx/>
                <a:latin typeface="Arial"/>
                <a:ea typeface="Arial"/>
                <a:cs typeface="Arial"/>
                <a:sym typeface="Arial"/>
              </a:endParaRPr>
            </a:p>
          </p:txBody>
        </p:sp>
        <p:sp>
          <p:nvSpPr>
            <p:cNvPr id="170" name="Google Shape;170;p7"/>
            <p:cNvSpPr>
              <a:spLocks/>
            </p:cNvSpPr>
            <p:nvPr/>
          </p:nvSpPr>
          <p:spPr>
            <a:xfrm>
              <a:off x="9032868" y="1805734"/>
              <a:ext cx="2152726" cy="4284724"/>
            </a:xfrm>
            <a:prstGeom prst="roundRect">
              <a:avLst>
                <a:gd name="adj" fmla="val 7734"/>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uFillTx/>
                <a:latin typeface="Arial"/>
                <a:ea typeface="Arial"/>
                <a:cs typeface="Arial"/>
                <a:sym typeface="Arial"/>
              </a:endParaRPr>
            </a:p>
          </p:txBody>
        </p:sp>
        <p:grpSp>
          <p:nvGrpSpPr>
            <p:cNvPr id="171" name="Google Shape;171;p7"/>
            <p:cNvGrpSpPr/>
            <p:nvPr/>
          </p:nvGrpSpPr>
          <p:grpSpPr>
            <a:xfrm>
              <a:off x="9206146" y="3578378"/>
              <a:ext cx="1855433" cy="1852191"/>
              <a:chOff x="992473" y="3933801"/>
              <a:chExt cx="1919527" cy="1852191"/>
            </a:xfrm>
          </p:grpSpPr>
          <p:sp>
            <p:nvSpPr>
              <p:cNvPr id="172" name="Google Shape;172;p7"/>
              <p:cNvSpPr txBox="1">
                <a:spLocks/>
              </p:cNvSpPr>
              <p:nvPr/>
            </p:nvSpPr>
            <p:spPr>
              <a:xfrm>
                <a:off x="1077300" y="3933801"/>
                <a:ext cx="169890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F3F3F"/>
                    </a:solidFill>
                    <a:uFillTx/>
                    <a:latin typeface="Arial"/>
                    <a:ea typeface="Arial"/>
                    <a:cs typeface="Arial"/>
                    <a:sym typeface="Arial"/>
                  </a:rPr>
                  <a:t>Create EPIRF Mirror</a:t>
                </a:r>
                <a:endParaRPr sz="1200" b="1" i="0" u="none" strike="noStrike" cap="none">
                  <a:solidFill>
                    <a:srgbClr val="3F3F3F"/>
                  </a:solidFill>
                  <a:uFillTx/>
                  <a:latin typeface="Arial"/>
                  <a:ea typeface="Arial"/>
                  <a:cs typeface="Arial"/>
                  <a:sym typeface="Arial"/>
                </a:endParaRPr>
              </a:p>
            </p:txBody>
          </p:sp>
          <p:sp>
            <p:nvSpPr>
              <p:cNvPr id="173" name="Google Shape;173;p7"/>
              <p:cNvSpPr txBox="1">
                <a:spLocks/>
              </p:cNvSpPr>
              <p:nvPr/>
            </p:nvSpPr>
            <p:spPr>
              <a:xfrm>
                <a:off x="992473" y="4400997"/>
                <a:ext cx="1919527"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3F3F3F"/>
                    </a:solidFill>
                    <a:uFillTx/>
                    <a:latin typeface="Century Gothic"/>
                    <a:ea typeface="Century Gothic"/>
                    <a:cs typeface="Century Gothic"/>
                    <a:sym typeface="Century Gothic"/>
                  </a:rPr>
                  <a:t>Create the EPIRF mirror on Metabase and send the email to the supervisor for asking him to check on the cleaned data and the EPIRF mirror.</a:t>
                </a:r>
                <a:endParaRPr sz="1200" b="0" i="0" u="none" strike="noStrike" cap="none">
                  <a:solidFill>
                    <a:srgbClr val="595959"/>
                  </a:solidFill>
                  <a:uFillTx/>
                  <a:latin typeface="Century Gothic"/>
                  <a:ea typeface="Century Gothic"/>
                  <a:cs typeface="Century Gothic"/>
                  <a:sym typeface="Century Gothic"/>
                </a:endParaRPr>
              </a:p>
            </p:txBody>
          </p:sp>
        </p:grpSp>
        <p:sp>
          <p:nvSpPr>
            <p:cNvPr id="174" name="Google Shape;174;p7"/>
            <p:cNvSpPr>
              <a:spLocks/>
            </p:cNvSpPr>
            <p:nvPr/>
          </p:nvSpPr>
          <p:spPr>
            <a:xfrm>
              <a:off x="9032868" y="1986002"/>
              <a:ext cx="1478459" cy="864096"/>
            </a:xfrm>
            <a:prstGeom prst="rightArrow">
              <a:avLst>
                <a:gd name="adj1" fmla="val 65118"/>
                <a:gd name="adj2" fmla="val 84615"/>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uFillTx/>
                <a:latin typeface="Arial"/>
                <a:ea typeface="Arial"/>
                <a:cs typeface="Arial"/>
                <a:sym typeface="Arial"/>
              </a:endParaRPr>
            </a:p>
          </p:txBody>
        </p:sp>
        <p:sp>
          <p:nvSpPr>
            <p:cNvPr id="175" name="Google Shape;175;p7"/>
            <p:cNvSpPr txBox="1">
              <a:spLocks/>
            </p:cNvSpPr>
            <p:nvPr/>
          </p:nvSpPr>
          <p:spPr>
            <a:xfrm>
              <a:off x="9306408" y="2162677"/>
              <a:ext cx="64807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uFillTx/>
                  <a:latin typeface="Arial"/>
                  <a:ea typeface="Arial"/>
                  <a:cs typeface="Arial"/>
                  <a:sym typeface="Arial"/>
                </a:rPr>
                <a:t>04</a:t>
              </a:r>
              <a:endParaRPr sz="2800" b="1" i="0" u="none" strike="noStrike" cap="none">
                <a:solidFill>
                  <a:schemeClr val="lt1"/>
                </a:solidFill>
                <a:uFillTx/>
                <a:latin typeface="Arial"/>
                <a:ea typeface="Arial"/>
                <a:cs typeface="Arial"/>
                <a:sym typeface="Arial"/>
              </a:endParaRPr>
            </a:p>
          </p:txBody>
        </p:sp>
        <p:pic>
          <p:nvPicPr>
            <p:cNvPr id="176" name="Google Shape;176;p7"/>
            <p:cNvPicPr preferRelativeResize="0"/>
            <p:nvPr/>
          </p:nvPicPr>
          <p:blipFill rotWithShape="1">
            <a:blip r:embed="rId3"/>
            <a:srcRect/>
            <a:stretch/>
          </p:blipFill>
          <p:spPr>
            <a:xfrm>
              <a:off x="1743016" y="2810703"/>
              <a:ext cx="459756" cy="459756"/>
            </a:xfrm>
            <a:prstGeom prst="rect">
              <a:avLst/>
            </a:prstGeom>
            <a:noFill/>
            <a:ln>
              <a:noFill/>
            </a:ln>
          </p:spPr>
        </p:pic>
        <p:pic>
          <p:nvPicPr>
            <p:cNvPr id="177" name="Google Shape;177;p7"/>
            <p:cNvPicPr preferRelativeResize="0"/>
            <p:nvPr/>
          </p:nvPicPr>
          <p:blipFill rotWithShape="1">
            <a:blip r:embed="rId4"/>
            <a:srcRect/>
            <a:stretch/>
          </p:blipFill>
          <p:spPr>
            <a:xfrm>
              <a:off x="7091627" y="2862572"/>
              <a:ext cx="525276" cy="525276"/>
            </a:xfrm>
            <a:prstGeom prst="rect">
              <a:avLst/>
            </a:prstGeom>
            <a:noFill/>
            <a:ln>
              <a:noFill/>
            </a:ln>
          </p:spPr>
        </p:pic>
        <p:pic>
          <p:nvPicPr>
            <p:cNvPr id="178" name="Google Shape;178;p7"/>
            <p:cNvPicPr preferRelativeResize="0"/>
            <p:nvPr/>
          </p:nvPicPr>
          <p:blipFill rotWithShape="1">
            <a:blip r:embed="rId5"/>
            <a:srcRect/>
            <a:stretch/>
          </p:blipFill>
          <p:spPr>
            <a:xfrm>
              <a:off x="9829512" y="2925277"/>
              <a:ext cx="523220" cy="523220"/>
            </a:xfrm>
            <a:prstGeom prst="rect">
              <a:avLst/>
            </a:prstGeom>
            <a:noFill/>
            <a:ln>
              <a:noFill/>
            </a:ln>
          </p:spPr>
        </p:pic>
      </p:grpSp>
      <p:pic>
        <p:nvPicPr>
          <p:cNvPr id="179" name="Google Shape;179;p7"/>
          <p:cNvPicPr preferRelativeResize="0"/>
          <p:nvPr/>
        </p:nvPicPr>
        <p:blipFill rotWithShape="1">
          <a:blip r:embed="rId6"/>
          <a:srcRect/>
          <a:stretch/>
        </p:blipFill>
        <p:spPr>
          <a:xfrm>
            <a:off x="4357890" y="2796899"/>
            <a:ext cx="576815" cy="530670"/>
          </a:xfrm>
          <a:prstGeom prst="rect">
            <a:avLst/>
          </a:prstGeom>
          <a:noFill/>
          <a:ln>
            <a:noFill/>
          </a:ln>
        </p:spPr>
      </p:pic>
      <p:sp>
        <p:nvSpPr>
          <p:cNvPr id="2" name="Footer Placeholder 1">
            <a:extLst>
              <a:ext uri="{FF2B5EF4-FFF2-40B4-BE49-F238E27FC236}">
                <a16:creationId xmlns:a16="http://schemas.microsoft.com/office/drawing/2014/main" id="{3B600F59-6849-4E82-A210-8EF7D717BE64}"/>
              </a:ext>
            </a:extLst>
          </p:cNvPr>
          <p:cNvSpPr>
            <a:spLocks noGrp="1"/>
          </p:cNvSpPr>
          <p:nvPr>
            <p:ph type="ftr" sz="quarter" idx="11"/>
          </p:nvPr>
        </p:nvSpPr>
        <p:spPr/>
        <p:txBody>
          <a:bodyPr/>
          <a:lstStyle/>
          <a:p>
            <a:endParaRPr lang="en-US" dirty="0"/>
          </a:p>
        </p:txBody>
      </p:sp>
      <p:sp>
        <p:nvSpPr>
          <p:cNvPr id="34" name="Google Shape;107;p3">
            <a:extLst>
              <a:ext uri="{FF2B5EF4-FFF2-40B4-BE49-F238E27FC236}">
                <a16:creationId xmlns:a16="http://schemas.microsoft.com/office/drawing/2014/main" id="{9F8AA467-B36C-4422-BB7E-2283C868870E}"/>
              </a:ext>
            </a:extLst>
          </p:cNvPr>
          <p:cNvSpPr txBox="1">
            <a:spLocks/>
          </p:cNvSpPr>
          <p:nvPr/>
        </p:nvSpPr>
        <p:spPr>
          <a:xfrm>
            <a:off x="5140977" y="6492875"/>
            <a:ext cx="4114800" cy="365125"/>
          </a:xfrm>
          <a:prstGeom prst="rect">
            <a:avLst/>
          </a:prstGeom>
          <a:noFill/>
          <a:ln>
            <a:noFill/>
          </a:ln>
        </p:spPr>
        <p:txBody>
          <a:bodyPr spcFirstLastPara="1" wrap="square" lIns="91425" tIns="45700" rIns="91425" bIns="4570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r>
              <a:rPr lang="en-US" sz="1400">
                <a:solidFill>
                  <a:srgbClr val="5177CD"/>
                </a:solidFill>
              </a:rPr>
              <a:t>Using ESPEN Collect to conduct PC-NTD Surveys</a:t>
            </a:r>
            <a:endParaRPr lang="en-US" sz="1400" dirty="0">
              <a:solidFill>
                <a:srgbClr val="5177CD"/>
              </a:solidFill>
            </a:endParaRPr>
          </a:p>
        </p:txBody>
      </p:sp>
      <p:sp>
        <p:nvSpPr>
          <p:cNvPr id="35" name="Google Shape;106;p3">
            <a:extLst>
              <a:ext uri="{FF2B5EF4-FFF2-40B4-BE49-F238E27FC236}">
                <a16:creationId xmlns:a16="http://schemas.microsoft.com/office/drawing/2014/main" id="{9C2B104C-B978-48C0-9A76-0CAB3A3ACAE8}"/>
              </a:ext>
            </a:extLst>
          </p:cNvPr>
          <p:cNvSpPr txBox="1">
            <a:spLocks/>
          </p:cNvSpPr>
          <p:nvPr/>
        </p:nvSpPr>
        <p:spPr>
          <a:xfrm>
            <a:off x="1580132" y="6499539"/>
            <a:ext cx="770295" cy="365100"/>
          </a:xfrm>
          <a:prstGeom prst="rect">
            <a:avLst/>
          </a:prstGeom>
          <a:noFill/>
          <a:ln>
            <a:noFill/>
          </a:ln>
        </p:spPr>
        <p:txBody>
          <a:bodyPr spcFirstLastPara="1" wrap="square" lIns="91425" tIns="45700" rIns="91425" bIns="45700" anchor="ctr" anchorCtr="0">
            <a:noAutofit/>
          </a:bodyPr>
          <a:lstStyle>
            <a:defPPr>
              <a:defRPr lang="fr-FR"/>
            </a:defPPr>
            <a:lvl1pPr marL="0" lvl="0"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fld id="{C57FF47E-1818-458A-A481-394D3DBCC9FB}" type="datetime1">
              <a:rPr lang="en-US" sz="900" smtClean="0">
                <a:solidFill>
                  <a:srgbClr val="5177CD"/>
                </a:solidFill>
              </a:rPr>
              <a:pPr/>
              <a:t>2/10/2021</a:t>
            </a:fld>
            <a:endParaRPr lang="en-US" sz="900" dirty="0">
              <a:solidFill>
                <a:srgbClr val="5177CD"/>
              </a:solidFill>
            </a:endParaRPr>
          </a:p>
        </p:txBody>
      </p:sp>
    </p:spTree>
    <p:extLst>
      <p:ext uri="{BB962C8B-B14F-4D97-AF65-F5344CB8AC3E}">
        <p14:creationId xmlns:p14="http://schemas.microsoft.com/office/powerpoint/2010/main" val="15400031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template_PPT_ESPEN-20_11_20 (1)</Template>
  <TotalTime>3205</TotalTime>
  <Words>1098</Words>
  <Application>Microsoft Office PowerPoint</Application>
  <PresentationFormat>Widescreen</PresentationFormat>
  <Paragraphs>233</Paragraphs>
  <Slides>13</Slides>
  <Notes>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13</vt:i4>
      </vt:variant>
    </vt:vector>
  </HeadingPairs>
  <TitlesOfParts>
    <vt:vector size="27" baseType="lpstr">
      <vt:lpstr>Calibri</vt:lpstr>
      <vt:lpstr>Avenir Next Demi Bold</vt:lpstr>
      <vt:lpstr>Wingdings</vt:lpstr>
      <vt:lpstr>Calibri Light</vt:lpstr>
      <vt:lpstr>Century Gothic</vt:lpstr>
      <vt:lpstr>Noto Sans Symbols</vt:lpstr>
      <vt:lpstr>Avenir Next</vt:lpstr>
      <vt:lpstr>Arial</vt:lpstr>
      <vt:lpstr>Thème Office</vt:lpstr>
      <vt:lpstr>1_Thème Office</vt:lpstr>
      <vt:lpstr>2_Thème Office</vt:lpstr>
      <vt:lpstr>3_Thème Office</vt:lpstr>
      <vt:lpstr>4_Thème Office</vt:lpstr>
      <vt:lpstr>5_Thème Office</vt:lpstr>
      <vt:lpstr>PowerPoint Presentation</vt:lpstr>
      <vt:lpstr>PowerPoint Presentation</vt:lpstr>
      <vt:lpstr>PowerPoint Presentation</vt:lpstr>
      <vt:lpstr>PowerPoint Presentation</vt:lpstr>
      <vt:lpstr>PowerPoint Presentation</vt:lpstr>
      <vt:lpstr>Training</vt:lpstr>
      <vt:lpstr>Supervision</vt:lpstr>
      <vt:lpstr>PowerPoint Presentation</vt:lpstr>
      <vt:lpstr>Data monitoring</vt:lpstr>
      <vt:lpstr>Help desk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Pavluck</dc:creator>
  <cp:lastModifiedBy>Muhima Adrien Elia</cp:lastModifiedBy>
  <cp:revision>42</cp:revision>
  <dcterms:created xsi:type="dcterms:W3CDTF">2018-11-28T17:08:35Z</dcterms:created>
  <dcterms:modified xsi:type="dcterms:W3CDTF">2021-02-10T10:36:07Z</dcterms:modified>
</cp:coreProperties>
</file>