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72" r:id="rId3"/>
    <p:sldId id="273" r:id="rId4"/>
    <p:sldId id="274" r:id="rId5"/>
    <p:sldId id="275" r:id="rId6"/>
    <p:sldId id="276" r:id="rId7"/>
    <p:sldId id="277" r:id="rId8"/>
    <p:sldId id="279" r:id="rId9"/>
    <p:sldId id="280" r:id="rId10"/>
    <p:sldId id="282" r:id="rId11"/>
    <p:sldId id="283" r:id="rId12"/>
    <p:sldId id="284"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B883EAD-9659-4952-8517-F1B82EDD93F1}" v="3" dt="2024-06-14T12:21:50.9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58" d="100"/>
          <a:sy n="58" d="100"/>
        </p:scale>
        <p:origin x="96" y="1206"/>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ona Fleming" userId="b5097439-94d7-4019-90d8-0c83209e33b0" providerId="ADAL" clId="{BB883EAD-9659-4952-8517-F1B82EDD93F1}"/>
    <pc:docChg chg="custSel modSld">
      <pc:chgData name="Fiona Fleming" userId="b5097439-94d7-4019-90d8-0c83209e33b0" providerId="ADAL" clId="{BB883EAD-9659-4952-8517-F1B82EDD93F1}" dt="2024-06-14T12:30:50.543" v="94" actId="12"/>
      <pc:docMkLst>
        <pc:docMk/>
      </pc:docMkLst>
      <pc:sldChg chg="addSp delSp modSp mod modClrScheme chgLayout">
        <pc:chgData name="Fiona Fleming" userId="b5097439-94d7-4019-90d8-0c83209e33b0" providerId="ADAL" clId="{BB883EAD-9659-4952-8517-F1B82EDD93F1}" dt="2024-06-14T12:23:00.829" v="9" actId="207"/>
        <pc:sldMkLst>
          <pc:docMk/>
          <pc:sldMk cId="1734846328" sldId="272"/>
        </pc:sldMkLst>
        <pc:spChg chg="mod ord">
          <ac:chgData name="Fiona Fleming" userId="b5097439-94d7-4019-90d8-0c83209e33b0" providerId="ADAL" clId="{BB883EAD-9659-4952-8517-F1B82EDD93F1}" dt="2024-06-14T12:22:19.206" v="0" actId="700"/>
          <ac:spMkLst>
            <pc:docMk/>
            <pc:sldMk cId="1734846328" sldId="272"/>
            <ac:spMk id="2" creationId="{00000000-0000-0000-0000-000000000000}"/>
          </ac:spMkLst>
        </pc:spChg>
        <pc:spChg chg="add del mod ord">
          <ac:chgData name="Fiona Fleming" userId="b5097439-94d7-4019-90d8-0c83209e33b0" providerId="ADAL" clId="{BB883EAD-9659-4952-8517-F1B82EDD93F1}" dt="2024-06-14T12:22:32.700" v="1" actId="478"/>
          <ac:spMkLst>
            <pc:docMk/>
            <pc:sldMk cId="1734846328" sldId="272"/>
            <ac:spMk id="3" creationId="{B2C1751A-D9CD-0108-40B0-21CF6B15825D}"/>
          </ac:spMkLst>
        </pc:spChg>
        <pc:spChg chg="add del mod ord">
          <ac:chgData name="Fiona Fleming" userId="b5097439-94d7-4019-90d8-0c83209e33b0" providerId="ADAL" clId="{BB883EAD-9659-4952-8517-F1B82EDD93F1}" dt="2024-06-14T12:22:33.951" v="2" actId="478"/>
          <ac:spMkLst>
            <pc:docMk/>
            <pc:sldMk cId="1734846328" sldId="272"/>
            <ac:spMk id="4" creationId="{CD22198B-917F-F20A-9B6A-6EBD8C8245DA}"/>
          </ac:spMkLst>
        </pc:spChg>
        <pc:spChg chg="mod">
          <ac:chgData name="Fiona Fleming" userId="b5097439-94d7-4019-90d8-0c83209e33b0" providerId="ADAL" clId="{BB883EAD-9659-4952-8517-F1B82EDD93F1}" dt="2024-06-14T12:23:00.829" v="9" actId="207"/>
          <ac:spMkLst>
            <pc:docMk/>
            <pc:sldMk cId="1734846328" sldId="272"/>
            <ac:spMk id="5" creationId="{D2D3E35D-BF66-4769-9557-D44670FCAE32}"/>
          </ac:spMkLst>
        </pc:spChg>
      </pc:sldChg>
      <pc:sldChg chg="modSp mod">
        <pc:chgData name="Fiona Fleming" userId="b5097439-94d7-4019-90d8-0c83209e33b0" providerId="ADAL" clId="{BB883EAD-9659-4952-8517-F1B82EDD93F1}" dt="2024-06-14T12:24:03.604" v="16" actId="12"/>
        <pc:sldMkLst>
          <pc:docMk/>
          <pc:sldMk cId="612823123" sldId="273"/>
        </pc:sldMkLst>
        <pc:spChg chg="mod">
          <ac:chgData name="Fiona Fleming" userId="b5097439-94d7-4019-90d8-0c83209e33b0" providerId="ADAL" clId="{BB883EAD-9659-4952-8517-F1B82EDD93F1}" dt="2024-06-14T12:23:50.622" v="15" actId="207"/>
          <ac:spMkLst>
            <pc:docMk/>
            <pc:sldMk cId="612823123" sldId="273"/>
            <ac:spMk id="2" creationId="{00000000-0000-0000-0000-000000000000}"/>
          </ac:spMkLst>
        </pc:spChg>
        <pc:spChg chg="mod">
          <ac:chgData name="Fiona Fleming" userId="b5097439-94d7-4019-90d8-0c83209e33b0" providerId="ADAL" clId="{BB883EAD-9659-4952-8517-F1B82EDD93F1}" dt="2024-06-14T12:24:03.604" v="16" actId="12"/>
          <ac:spMkLst>
            <pc:docMk/>
            <pc:sldMk cId="612823123" sldId="273"/>
            <ac:spMk id="5" creationId="{D2D3E35D-BF66-4769-9557-D44670FCAE32}"/>
          </ac:spMkLst>
        </pc:spChg>
      </pc:sldChg>
      <pc:sldChg chg="modSp mod">
        <pc:chgData name="Fiona Fleming" userId="b5097439-94d7-4019-90d8-0c83209e33b0" providerId="ADAL" clId="{BB883EAD-9659-4952-8517-F1B82EDD93F1}" dt="2024-06-14T12:24:22.371" v="26" actId="1036"/>
        <pc:sldMkLst>
          <pc:docMk/>
          <pc:sldMk cId="614728553" sldId="274"/>
        </pc:sldMkLst>
        <pc:spChg chg="mod">
          <ac:chgData name="Fiona Fleming" userId="b5097439-94d7-4019-90d8-0c83209e33b0" providerId="ADAL" clId="{BB883EAD-9659-4952-8517-F1B82EDD93F1}" dt="2024-06-14T12:24:22.371" v="26" actId="1036"/>
          <ac:spMkLst>
            <pc:docMk/>
            <pc:sldMk cId="614728553" sldId="274"/>
            <ac:spMk id="5" creationId="{FBB5B26A-A1FC-427F-8F3A-52B7586009FF}"/>
          </ac:spMkLst>
        </pc:spChg>
      </pc:sldChg>
      <pc:sldChg chg="modSp mod">
        <pc:chgData name="Fiona Fleming" userId="b5097439-94d7-4019-90d8-0c83209e33b0" providerId="ADAL" clId="{BB883EAD-9659-4952-8517-F1B82EDD93F1}" dt="2024-06-14T12:25:03.909" v="31" actId="11"/>
        <pc:sldMkLst>
          <pc:docMk/>
          <pc:sldMk cId="3343842984" sldId="275"/>
        </pc:sldMkLst>
        <pc:spChg chg="mod">
          <ac:chgData name="Fiona Fleming" userId="b5097439-94d7-4019-90d8-0c83209e33b0" providerId="ADAL" clId="{BB883EAD-9659-4952-8517-F1B82EDD93F1}" dt="2024-06-14T12:24:33.464" v="28" actId="207"/>
          <ac:spMkLst>
            <pc:docMk/>
            <pc:sldMk cId="3343842984" sldId="275"/>
            <ac:spMk id="2" creationId="{9A452ACC-BEE7-4866-B807-611AB5081651}"/>
          </ac:spMkLst>
        </pc:spChg>
        <pc:spChg chg="mod">
          <ac:chgData name="Fiona Fleming" userId="b5097439-94d7-4019-90d8-0c83209e33b0" providerId="ADAL" clId="{BB883EAD-9659-4952-8517-F1B82EDD93F1}" dt="2024-06-14T12:25:03.909" v="31" actId="11"/>
          <ac:spMkLst>
            <pc:docMk/>
            <pc:sldMk cId="3343842984" sldId="275"/>
            <ac:spMk id="4" creationId="{2B1C6D10-5EAC-4D7D-8C96-2A4A82A7C140}"/>
          </ac:spMkLst>
        </pc:spChg>
      </pc:sldChg>
      <pc:sldChg chg="modSp mod">
        <pc:chgData name="Fiona Fleming" userId="b5097439-94d7-4019-90d8-0c83209e33b0" providerId="ADAL" clId="{BB883EAD-9659-4952-8517-F1B82EDD93F1}" dt="2024-06-14T12:25:45.005" v="60" actId="14100"/>
        <pc:sldMkLst>
          <pc:docMk/>
          <pc:sldMk cId="957427907" sldId="276"/>
        </pc:sldMkLst>
        <pc:spChg chg="mod">
          <ac:chgData name="Fiona Fleming" userId="b5097439-94d7-4019-90d8-0c83209e33b0" providerId="ADAL" clId="{BB883EAD-9659-4952-8517-F1B82EDD93F1}" dt="2024-06-14T12:25:16.702" v="35" actId="1076"/>
          <ac:spMkLst>
            <pc:docMk/>
            <pc:sldMk cId="957427907" sldId="276"/>
            <ac:spMk id="5" creationId="{41795E33-46DF-7C22-D633-A85D6E637EDB}"/>
          </ac:spMkLst>
        </pc:spChg>
        <pc:spChg chg="mod">
          <ac:chgData name="Fiona Fleming" userId="b5097439-94d7-4019-90d8-0c83209e33b0" providerId="ADAL" clId="{BB883EAD-9659-4952-8517-F1B82EDD93F1}" dt="2024-06-14T12:25:45.005" v="60" actId="14100"/>
          <ac:spMkLst>
            <pc:docMk/>
            <pc:sldMk cId="957427907" sldId="276"/>
            <ac:spMk id="6" creationId="{D2F656F7-6EF2-4283-9705-3BBD6F6097D3}"/>
          </ac:spMkLst>
        </pc:spChg>
        <pc:grpChg chg="mod">
          <ac:chgData name="Fiona Fleming" userId="b5097439-94d7-4019-90d8-0c83209e33b0" providerId="ADAL" clId="{BB883EAD-9659-4952-8517-F1B82EDD93F1}" dt="2024-06-14T12:25:26.203" v="58" actId="1035"/>
          <ac:grpSpMkLst>
            <pc:docMk/>
            <pc:sldMk cId="957427907" sldId="276"/>
            <ac:grpSpMk id="9" creationId="{20E1E7F5-9392-A05C-8DB5-01BC0C4EF353}"/>
          </ac:grpSpMkLst>
        </pc:grpChg>
        <pc:grpChg chg="mod">
          <ac:chgData name="Fiona Fleming" userId="b5097439-94d7-4019-90d8-0c83209e33b0" providerId="ADAL" clId="{BB883EAD-9659-4952-8517-F1B82EDD93F1}" dt="2024-06-14T12:25:26.203" v="58" actId="1035"/>
          <ac:grpSpMkLst>
            <pc:docMk/>
            <pc:sldMk cId="957427907" sldId="276"/>
            <ac:grpSpMk id="12" creationId="{15E642DB-D89B-34E5-B3AC-272B2C1F7189}"/>
          </ac:grpSpMkLst>
        </pc:grpChg>
        <pc:grpChg chg="mod">
          <ac:chgData name="Fiona Fleming" userId="b5097439-94d7-4019-90d8-0c83209e33b0" providerId="ADAL" clId="{BB883EAD-9659-4952-8517-F1B82EDD93F1}" dt="2024-06-14T12:25:26.203" v="58" actId="1035"/>
          <ac:grpSpMkLst>
            <pc:docMk/>
            <pc:sldMk cId="957427907" sldId="276"/>
            <ac:grpSpMk id="13" creationId="{8F37EA16-B659-53EE-EB74-E557FA381BB3}"/>
          </ac:grpSpMkLst>
        </pc:grpChg>
        <pc:picChg chg="mod">
          <ac:chgData name="Fiona Fleming" userId="b5097439-94d7-4019-90d8-0c83209e33b0" providerId="ADAL" clId="{BB883EAD-9659-4952-8517-F1B82EDD93F1}" dt="2024-06-14T12:25:26.203" v="58" actId="1035"/>
          <ac:picMkLst>
            <pc:docMk/>
            <pc:sldMk cId="957427907" sldId="276"/>
            <ac:picMk id="2" creationId="{01AEEAF5-0C24-F4D3-17DA-82C1F02527E8}"/>
          </ac:picMkLst>
        </pc:picChg>
      </pc:sldChg>
      <pc:sldChg chg="modSp mod">
        <pc:chgData name="Fiona Fleming" userId="b5097439-94d7-4019-90d8-0c83209e33b0" providerId="ADAL" clId="{BB883EAD-9659-4952-8517-F1B82EDD93F1}" dt="2024-06-14T12:26:31.444" v="65" actId="11"/>
        <pc:sldMkLst>
          <pc:docMk/>
          <pc:sldMk cId="2990667409" sldId="277"/>
        </pc:sldMkLst>
        <pc:spChg chg="mod">
          <ac:chgData name="Fiona Fleming" userId="b5097439-94d7-4019-90d8-0c83209e33b0" providerId="ADAL" clId="{BB883EAD-9659-4952-8517-F1B82EDD93F1}" dt="2024-06-14T12:25:52.943" v="63" actId="207"/>
          <ac:spMkLst>
            <pc:docMk/>
            <pc:sldMk cId="2990667409" sldId="277"/>
            <ac:spMk id="5" creationId="{41795E33-46DF-7C22-D633-A85D6E637EDB}"/>
          </ac:spMkLst>
        </pc:spChg>
        <pc:spChg chg="mod">
          <ac:chgData name="Fiona Fleming" userId="b5097439-94d7-4019-90d8-0c83209e33b0" providerId="ADAL" clId="{BB883EAD-9659-4952-8517-F1B82EDD93F1}" dt="2024-06-14T12:26:31.444" v="65" actId="11"/>
          <ac:spMkLst>
            <pc:docMk/>
            <pc:sldMk cId="2990667409" sldId="277"/>
            <ac:spMk id="6" creationId="{D2F656F7-6EF2-4283-9705-3BBD6F6097D3}"/>
          </ac:spMkLst>
        </pc:spChg>
      </pc:sldChg>
      <pc:sldChg chg="modSp mod">
        <pc:chgData name="Fiona Fleming" userId="b5097439-94d7-4019-90d8-0c83209e33b0" providerId="ADAL" clId="{BB883EAD-9659-4952-8517-F1B82EDD93F1}" dt="2024-06-14T12:28:15.662" v="76" actId="1076"/>
        <pc:sldMkLst>
          <pc:docMk/>
          <pc:sldMk cId="2753234456" sldId="279"/>
        </pc:sldMkLst>
        <pc:spChg chg="mod">
          <ac:chgData name="Fiona Fleming" userId="b5097439-94d7-4019-90d8-0c83209e33b0" providerId="ADAL" clId="{BB883EAD-9659-4952-8517-F1B82EDD93F1}" dt="2024-06-14T12:27:01.126" v="71" actId="207"/>
          <ac:spMkLst>
            <pc:docMk/>
            <pc:sldMk cId="2753234456" sldId="279"/>
            <ac:spMk id="2" creationId="{3147602E-3DFE-4234-B13D-C905DA7D8E2E}"/>
          </ac:spMkLst>
        </pc:spChg>
        <pc:spChg chg="mod">
          <ac:chgData name="Fiona Fleming" userId="b5097439-94d7-4019-90d8-0c83209e33b0" providerId="ADAL" clId="{BB883EAD-9659-4952-8517-F1B82EDD93F1}" dt="2024-06-14T12:28:15.662" v="76" actId="1076"/>
          <ac:spMkLst>
            <pc:docMk/>
            <pc:sldMk cId="2753234456" sldId="279"/>
            <ac:spMk id="9" creationId="{D98A909D-46D6-48F2-B83A-04E7C80F6D68}"/>
          </ac:spMkLst>
        </pc:spChg>
      </pc:sldChg>
      <pc:sldChg chg="modSp mod">
        <pc:chgData name="Fiona Fleming" userId="b5097439-94d7-4019-90d8-0c83209e33b0" providerId="ADAL" clId="{BB883EAD-9659-4952-8517-F1B82EDD93F1}" dt="2024-06-14T12:28:35.160" v="84" actId="207"/>
        <pc:sldMkLst>
          <pc:docMk/>
          <pc:sldMk cId="2573008241" sldId="280"/>
        </pc:sldMkLst>
        <pc:spChg chg="mod">
          <ac:chgData name="Fiona Fleming" userId="b5097439-94d7-4019-90d8-0c83209e33b0" providerId="ADAL" clId="{BB883EAD-9659-4952-8517-F1B82EDD93F1}" dt="2024-06-14T12:28:35.160" v="84" actId="207"/>
          <ac:spMkLst>
            <pc:docMk/>
            <pc:sldMk cId="2573008241" sldId="280"/>
            <ac:spMk id="2" creationId="{A86ECCAF-F4BC-496B-B948-756355BAF18A}"/>
          </ac:spMkLst>
        </pc:spChg>
      </pc:sldChg>
      <pc:sldChg chg="modSp mod">
        <pc:chgData name="Fiona Fleming" userId="b5097439-94d7-4019-90d8-0c83209e33b0" providerId="ADAL" clId="{BB883EAD-9659-4952-8517-F1B82EDD93F1}" dt="2024-06-14T12:29:37.189" v="90" actId="12"/>
        <pc:sldMkLst>
          <pc:docMk/>
          <pc:sldMk cId="3813333065" sldId="282"/>
        </pc:sldMkLst>
        <pc:spChg chg="mod">
          <ac:chgData name="Fiona Fleming" userId="b5097439-94d7-4019-90d8-0c83209e33b0" providerId="ADAL" clId="{BB883EAD-9659-4952-8517-F1B82EDD93F1}" dt="2024-06-14T12:29:10.845" v="89" actId="403"/>
          <ac:spMkLst>
            <pc:docMk/>
            <pc:sldMk cId="3813333065" sldId="282"/>
            <ac:spMk id="2" creationId="{A86ECCAF-F4BC-496B-B948-756355BAF18A}"/>
          </ac:spMkLst>
        </pc:spChg>
        <pc:spChg chg="mod">
          <ac:chgData name="Fiona Fleming" userId="b5097439-94d7-4019-90d8-0c83209e33b0" providerId="ADAL" clId="{BB883EAD-9659-4952-8517-F1B82EDD93F1}" dt="2024-06-14T12:29:37.189" v="90" actId="12"/>
          <ac:spMkLst>
            <pc:docMk/>
            <pc:sldMk cId="3813333065" sldId="282"/>
            <ac:spMk id="5" creationId="{7874A91A-EB20-4DCA-9D75-00BDE6A394A7}"/>
          </ac:spMkLst>
        </pc:spChg>
      </pc:sldChg>
      <pc:sldChg chg="modSp mod">
        <pc:chgData name="Fiona Fleming" userId="b5097439-94d7-4019-90d8-0c83209e33b0" providerId="ADAL" clId="{BB883EAD-9659-4952-8517-F1B82EDD93F1}" dt="2024-06-14T12:30:50.543" v="94" actId="12"/>
        <pc:sldMkLst>
          <pc:docMk/>
          <pc:sldMk cId="3476460359" sldId="283"/>
        </pc:sldMkLst>
        <pc:spChg chg="mod">
          <ac:chgData name="Fiona Fleming" userId="b5097439-94d7-4019-90d8-0c83209e33b0" providerId="ADAL" clId="{BB883EAD-9659-4952-8517-F1B82EDD93F1}" dt="2024-06-14T12:30:35.658" v="93" actId="207"/>
          <ac:spMkLst>
            <pc:docMk/>
            <pc:sldMk cId="3476460359" sldId="283"/>
            <ac:spMk id="3" creationId="{D2003F84-FCA5-9F7A-0103-D325A8738260}"/>
          </ac:spMkLst>
        </pc:spChg>
        <pc:spChg chg="mod">
          <ac:chgData name="Fiona Fleming" userId="b5097439-94d7-4019-90d8-0c83209e33b0" providerId="ADAL" clId="{BB883EAD-9659-4952-8517-F1B82EDD93F1}" dt="2024-06-14T12:30:50.543" v="94" actId="12"/>
          <ac:spMkLst>
            <pc:docMk/>
            <pc:sldMk cId="3476460359" sldId="283"/>
            <ac:spMk id="5" creationId="{7874A91A-EB20-4DCA-9D75-00BDE6A394A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cs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cs typeface="Calibri" panose="020F0502020204030204" pitchFamily="34" charset="0"/>
              </a:defRPr>
            </a:lvl1pPr>
          </a:lstStyle>
          <a:p>
            <a:fld id="{2107AC16-6865-49A0-AD10-72D2CE8F0676}" type="datetimeFigureOut">
              <a:rPr lang="en-US" smtClean="0"/>
              <a:pPr/>
              <a:t>6/14/2024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cs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cs typeface="Calibri" panose="020F0502020204030204" pitchFamily="34" charset="0"/>
              </a:defRPr>
            </a:lvl1pPr>
          </a:lstStyle>
          <a:p>
            <a:fld id="{A3A28E83-B1CA-4D73-957E-1B6C5AB5B193}" type="slidenum">
              <a:rPr lang="en-US" smtClean="0"/>
              <a:pPr/>
              <a:t>‹#›</a:t>
            </a:fld>
            <a:endParaRPr lang="en-US" dirty="0"/>
          </a:p>
        </p:txBody>
      </p:sp>
    </p:spTree>
    <p:extLst>
      <p:ext uri="{BB962C8B-B14F-4D97-AF65-F5344CB8AC3E}">
        <p14:creationId xmlns:p14="http://schemas.microsoft.com/office/powerpoint/2010/main" val="2769251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Calibri" panose="020F0502020204030204" pitchFamily="34" charset="0"/>
      </a:defRPr>
    </a:lvl1pPr>
    <a:lvl2pPr marL="457200" algn="l" defTabSz="914400" rtl="0" eaLnBrk="1" latinLnBrk="0" hangingPunct="1">
      <a:defRPr sz="1200" kern="1200">
        <a:solidFill>
          <a:schemeClr val="tx1"/>
        </a:solidFill>
        <a:latin typeface="+mn-lt"/>
        <a:ea typeface="+mn-ea"/>
        <a:cs typeface="Calibri" panose="020F0502020204030204" pitchFamily="34" charset="0"/>
      </a:defRPr>
    </a:lvl2pPr>
    <a:lvl3pPr marL="914400" algn="l" defTabSz="914400" rtl="0" eaLnBrk="1" latinLnBrk="0" hangingPunct="1">
      <a:defRPr sz="1200" kern="1200">
        <a:solidFill>
          <a:schemeClr val="tx1"/>
        </a:solidFill>
        <a:latin typeface="+mn-lt"/>
        <a:ea typeface="+mn-ea"/>
        <a:cs typeface="Calibri" panose="020F0502020204030204" pitchFamily="34" charset="0"/>
      </a:defRPr>
    </a:lvl3pPr>
    <a:lvl4pPr marL="1371600" algn="l" defTabSz="914400" rtl="0" eaLnBrk="1" latinLnBrk="0" hangingPunct="1">
      <a:defRPr sz="1200" kern="1200">
        <a:solidFill>
          <a:schemeClr val="tx1"/>
        </a:solidFill>
        <a:latin typeface="+mn-lt"/>
        <a:ea typeface="+mn-ea"/>
        <a:cs typeface="Calibri" panose="020F0502020204030204" pitchFamily="34" charset="0"/>
      </a:defRPr>
    </a:lvl4pPr>
    <a:lvl5pPr marL="1828800" algn="l" defTabSz="914400" rtl="0" eaLnBrk="1" latinLnBrk="0" hangingPunct="1">
      <a:defRPr sz="1200" kern="1200">
        <a:solidFill>
          <a:schemeClr val="tx1"/>
        </a:solidFill>
        <a:latin typeface="+mn-lt"/>
        <a:ea typeface="+mn-ea"/>
        <a:cs typeface="Calibri" panose="020F050202020403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If testing for STH, please add:</a:t>
            </a:r>
          </a:p>
          <a:p>
            <a:pPr marL="0" marR="0" lvl="0" indent="0" defTabSz="914400" eaLnBrk="1" fontAlgn="auto" latinLnBrk="0" hangingPunct="1">
              <a:lnSpc>
                <a:spcPct val="100000"/>
              </a:lnSpc>
              <a:spcBef>
                <a:spcPct val="0"/>
              </a:spcBef>
              <a:spcAft>
                <a:spcPct val="0"/>
              </a:spcAft>
              <a:buClrTx/>
              <a:buSzTx/>
              <a:buFontTx/>
              <a:buNone/>
              <a:defRPr/>
            </a:pPr>
            <a:r>
              <a:rPr lang="en-GB" sz="1200" kern="0" dirty="0"/>
              <a:t>If hookworm is present in the area, the slide should be read within 60 minutes of processing</a:t>
            </a:r>
          </a:p>
          <a:p>
            <a:endParaRPr lang="en-GB" dirty="0"/>
          </a:p>
        </p:txBody>
      </p:sp>
    </p:spTree>
    <p:extLst>
      <p:ext uri="{BB962C8B-B14F-4D97-AF65-F5344CB8AC3E}">
        <p14:creationId xmlns:p14="http://schemas.microsoft.com/office/powerpoint/2010/main" val="4218929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If testing for STH, please add:</a:t>
            </a:r>
          </a:p>
          <a:p>
            <a:pPr marL="0" marR="0" lvl="0" indent="0" defTabSz="914400" eaLnBrk="1" fontAlgn="auto" latinLnBrk="0" hangingPunct="1">
              <a:lnSpc>
                <a:spcPct val="100000"/>
              </a:lnSpc>
              <a:spcBef>
                <a:spcPct val="0"/>
              </a:spcBef>
              <a:spcAft>
                <a:spcPct val="0"/>
              </a:spcAft>
              <a:buClrTx/>
              <a:buSzTx/>
              <a:buFontTx/>
              <a:buNone/>
              <a:defRPr/>
            </a:pPr>
            <a:r>
              <a:rPr lang="en-GB" sz="1200" kern="0" dirty="0"/>
              <a:t>If hookworm is present in the area, the slide should be read within 60 minutes of processing</a:t>
            </a:r>
          </a:p>
          <a:p>
            <a:endParaRPr lang="en-GB" dirty="0"/>
          </a:p>
        </p:txBody>
      </p:sp>
    </p:spTree>
    <p:extLst>
      <p:ext uri="{BB962C8B-B14F-4D97-AF65-F5344CB8AC3E}">
        <p14:creationId xmlns:p14="http://schemas.microsoft.com/office/powerpoint/2010/main" val="1828899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96435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46483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dirty="0"/>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dirty="0"/>
          </a:p>
        </p:txBody>
      </p:sp>
    </p:spTree>
    <p:extLst>
      <p:ext uri="{BB962C8B-B14F-4D97-AF65-F5344CB8AC3E}">
        <p14:creationId xmlns:p14="http://schemas.microsoft.com/office/powerpoint/2010/main" val="3351302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rPr dirty="0"/>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dirty="0"/>
          </a:p>
        </p:txBody>
      </p:sp>
    </p:spTree>
    <p:extLst>
      <p:ext uri="{BB962C8B-B14F-4D97-AF65-F5344CB8AC3E}">
        <p14:creationId xmlns:p14="http://schemas.microsoft.com/office/powerpoint/2010/main" val="155393724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Calibri" panose="020F0502020204030204" pitchFamily="34" charset="0"/>
                <a:ea typeface="Calibri" panose="020F0502020204030204" pitchFamily="34" charset="0"/>
                <a:cs typeface="Calibri" panose="020F0502020204030204" pitchFamily="34" charset="0"/>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dirty="0"/>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Calibri" panose="020F0502020204030204" pitchFamily="34" charset="0"/>
                <a:ea typeface="Calibri" panose="020F0502020204030204" pitchFamily="34" charset="0"/>
                <a:cs typeface="Calibri" panose="020F0502020204030204" pitchFamily="34" charset="0"/>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dirty="0"/>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0113955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2325746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411884654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latin typeface="Calibri" panose="020F0502020204030204" pitchFamily="34" charset="0"/>
                <a:cs typeface="Calibri" panose="020F0502020204030204" pitchFamily="34" charset="0"/>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dirty="0"/>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latin typeface="Calibri" panose="020F0502020204030204" pitchFamily="34" charset="0"/>
                <a:cs typeface="Calibri" panose="020F0502020204030204" pitchFamily="34" charset="0"/>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dirty="0"/>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2134236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9224218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dirty="0"/>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56802071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3627936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dirty="0"/>
          </a:p>
        </p:txBody>
      </p:sp>
    </p:spTree>
    <p:extLst>
      <p:ext uri="{BB962C8B-B14F-4D97-AF65-F5344CB8AC3E}">
        <p14:creationId xmlns:p14="http://schemas.microsoft.com/office/powerpoint/2010/main" val="2267463342"/>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19397526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latin typeface="Calibri" panose="020F0502020204030204" pitchFamily="34" charset="0"/>
                <a:cs typeface="Calibri" panose="020F0502020204030204" pitchFamily="34" charset="0"/>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dirty="0"/>
          </a:p>
        </p:txBody>
      </p:sp>
    </p:spTree>
    <p:extLst>
      <p:ext uri="{BB962C8B-B14F-4D97-AF65-F5344CB8AC3E}">
        <p14:creationId xmlns:p14="http://schemas.microsoft.com/office/powerpoint/2010/main" val="940206859"/>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atin typeface="Calibri" panose="020F0502020204030204" pitchFamily="34" charset="0"/>
                <a:cs typeface="Calibri" panose="020F0502020204030204" pitchFamily="34" charset="0"/>
              </a:defRPr>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dirty="0"/>
          </a:p>
        </p:txBody>
      </p:sp>
    </p:spTree>
    <p:extLst>
      <p:ext uri="{BB962C8B-B14F-4D97-AF65-F5344CB8AC3E}">
        <p14:creationId xmlns:p14="http://schemas.microsoft.com/office/powerpoint/2010/main" val="85628742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dirty="0"/>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dirty="0"/>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CREDITS: This presentation template was created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including icons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and infographics &amp; images by </a:t>
            </a:r>
            <a:r>
              <a:rPr kumimoji="0" lang="en" sz="1200" b="1" i="0" u="none" strike="noStrike" kern="1200" cap="none" spc="0" normalizeH="0" baseline="0" noProof="0" dirty="0">
                <a:ln>
                  <a:noFill/>
                </a:ln>
                <a:solidFill>
                  <a:srgbClr val="FFEDD9"/>
                </a:solidFill>
                <a:effectLst/>
                <a:uLnTx/>
                <a:uFill>
                  <a:noFill/>
                </a:uFill>
                <a:latin typeface="Calibri" panose="020F0502020204030204" pitchFamily="34" charset="0"/>
                <a:ea typeface="Space Mono"/>
                <a:cs typeface="Calibri" panose="020F0502020204030204" pitchFamily="34" charset="0"/>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 </a:t>
            </a:r>
            <a:endParaRPr kumimoji="0" sz="1200" b="0"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p:txBody>
      </p:sp>
    </p:spTree>
    <p:extLst>
      <p:ext uri="{BB962C8B-B14F-4D97-AF65-F5344CB8AC3E}">
        <p14:creationId xmlns:p14="http://schemas.microsoft.com/office/powerpoint/2010/main" val="303176189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6336014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93689777"/>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24095687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3553007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792824926"/>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rPr dirty="0"/>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dirty="0"/>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latin typeface="Calibri" panose="020F0502020204030204" pitchFamily="34" charset="0"/>
                <a:cs typeface="Calibri" panose="020F0502020204030204" pitchFamily="34" charset="0"/>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dirty="0"/>
          </a:p>
        </p:txBody>
      </p:sp>
    </p:spTree>
    <p:extLst>
      <p:ext uri="{BB962C8B-B14F-4D97-AF65-F5344CB8AC3E}">
        <p14:creationId xmlns:p14="http://schemas.microsoft.com/office/powerpoint/2010/main" val="303560054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Tree>
    <p:extLst>
      <p:ext uri="{BB962C8B-B14F-4D97-AF65-F5344CB8AC3E}">
        <p14:creationId xmlns:p14="http://schemas.microsoft.com/office/powerpoint/2010/main" val="31676107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latin typeface="Calibri" panose="020F0502020204030204" pitchFamily="34" charset="0"/>
                <a:cs typeface="Calibri" panose="020F0502020204030204" pitchFamily="34" charset="0"/>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dirty="0"/>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dirty="0"/>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79892141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dirty="0"/>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624481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3099522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0235865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latin typeface="Calibri" panose="020F0502020204030204" pitchFamily="34" charset="0"/>
                <a:cs typeface="Calibri" panose="020F0502020204030204" pitchFamily="34" charset="0"/>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dirty="0"/>
          </a:p>
        </p:txBody>
      </p:sp>
    </p:spTree>
    <p:extLst>
      <p:ext uri="{BB962C8B-B14F-4D97-AF65-F5344CB8AC3E}">
        <p14:creationId xmlns:p14="http://schemas.microsoft.com/office/powerpoint/2010/main" val="212327125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dirty="0"/>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dirty="0"/>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latin typeface="Calibri" panose="020F0502020204030204" pitchFamily="34" charset="0"/>
                <a:cs typeface="Calibri" panose="020F0502020204030204" pitchFamily="34" charset="0"/>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a:spcBef>
                <a:spcPct val="0"/>
              </a:spcBef>
              <a:spcAft>
                <a:spcPct val="0"/>
              </a:spcAft>
              <a:defRPr/>
            </a:pPr>
            <a:fld id="{00000000-1234-1234-1234-123412341234}" type="slidenum">
              <a:rPr lang="en" smtClean="0">
                <a:solidFill>
                  <a:srgbClr val="FFEDD9"/>
                </a:solidFill>
              </a:rPr>
              <a:pPr>
                <a:spcBef>
                  <a:spcPct val="0"/>
                </a:spcBef>
                <a:spcAft>
                  <a:spcPct val="0"/>
                </a:spcAft>
                <a:defRPr/>
              </a:pPr>
              <a:t>‹#›</a:t>
            </a:fld>
            <a:endParaRPr lang="en" dirty="0">
              <a:solidFill>
                <a:srgbClr val="FFEDD9"/>
              </a:solidFill>
            </a:endParaRPr>
          </a:p>
        </p:txBody>
      </p:sp>
    </p:spTree>
    <p:extLst>
      <p:ext uri="{BB962C8B-B14F-4D97-AF65-F5344CB8AC3E}">
        <p14:creationId xmlns:p14="http://schemas.microsoft.com/office/powerpoint/2010/main" val="2722846093"/>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0"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1" name="Google Shape;264;p40"/>
          <p:cNvSpPr txBox="1">
            <a:spLocks noGrp="1"/>
          </p:cNvSpPr>
          <p:nvPr>
            <p:ph type="ctrTitle"/>
          </p:nvPr>
        </p:nvSpPr>
        <p:spPr>
          <a:xfrm>
            <a:off x="0" y="2187305"/>
            <a:ext cx="12192000" cy="1583524"/>
          </a:xfrm>
          <a:prstGeom prst="rect">
            <a:avLst/>
          </a:prstGeom>
        </p:spPr>
        <p:txBody>
          <a:bodyPr spcFirstLastPara="1" wrap="square" lIns="121900" tIns="121900" rIns="121900" bIns="121900" anchor="b" anchorCtr="0">
            <a:noAutofit/>
          </a:bodyPr>
          <a:lstStyle/>
          <a:p>
            <a:pPr>
              <a:defRPr b="0" i="0"/>
            </a:pPr>
            <a:r>
              <a:rPr lang="1036" sz="4800"/>
              <a:t>Évaluations pratiques et de précision de la SCH</a:t>
            </a:r>
            <a:endParaRPr sz="4800"/>
          </a:p>
        </p:txBody>
      </p:sp>
      <p:grpSp>
        <p:nvGrpSpPr>
          <p:cNvPr id="12" name="Google Shape;265;p40"/>
          <p:cNvGrpSpPr/>
          <p:nvPr/>
        </p:nvGrpSpPr>
        <p:grpSpPr>
          <a:xfrm>
            <a:off x="5615502" y="903002"/>
            <a:ext cx="1117732" cy="1151759"/>
            <a:chOff x="-17896149" y="3709300"/>
            <a:chExt cx="305625" cy="305625"/>
          </a:xfrm>
        </p:grpSpPr>
        <p:sp>
          <p:nvSpPr>
            <p:cNvPr id="13"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4"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5"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sp>
          <p:nvSpPr>
            <p:cNvPr id="16"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dirty="0">
                <a:ln>
                  <a:noFill/>
                </a:ln>
                <a:solidFill>
                  <a:srgbClr val="242424"/>
                </a:solidFill>
                <a:effectLst/>
                <a:uLnTx/>
                <a:uFillTx/>
                <a:latin typeface="Calibri" panose="020F0502020204030204" pitchFamily="34" charset="0"/>
                <a:cs typeface="Calibri" panose="020F0502020204030204" pitchFamily="34" charset="0"/>
              </a:endParaRPr>
            </a:p>
          </p:txBody>
        </p:sp>
      </p:grpSp>
      <p:sp>
        <p:nvSpPr>
          <p:cNvPr id="17" name="Google Shape;270;p40"/>
          <p:cNvSpPr txBox="1"/>
          <p:nvPr/>
        </p:nvSpPr>
        <p:spPr>
          <a:xfrm>
            <a:off x="1479497" y="3770829"/>
            <a:ext cx="9795963" cy="1260958"/>
          </a:xfrm>
          <a:prstGeom prst="rect">
            <a:avLst/>
          </a:prstGeom>
          <a:noFill/>
          <a:ln>
            <a:noFill/>
          </a:ln>
        </p:spPr>
        <p:txBody>
          <a:bodyPr spcFirstLastPara="1" wrap="square" lIns="121900" tIns="121900" rIns="121900" bIns="121900" anchor="t" anchorCtr="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3333" b="0" i="1"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rPr>
              <a:t>Une approche des évaluations d’impact des programmes de lutte contre la schistosomiase</a:t>
            </a:r>
            <a:endParaRPr kumimoji="0" sz="3333" b="0" i="1" u="none" strike="noStrike" kern="1200" cap="none" spc="0" normalizeH="0" baseline="0" noProof="0" dirty="0">
              <a:ln>
                <a:noFill/>
              </a:ln>
              <a:solidFill>
                <a:srgbClr val="FFEDD9"/>
              </a:solidFill>
              <a:effectLst/>
              <a:uLnTx/>
              <a:uFillTx/>
              <a:latin typeface="Calibri" panose="020F0502020204030204" pitchFamily="34" charset="0"/>
              <a:ea typeface="Space Mono"/>
              <a:cs typeface="Calibri" panose="020F0502020204030204" pitchFamily="34" charset="0"/>
              <a:sym typeface="Space Mono"/>
            </a:endParaRPr>
          </a:p>
        </p:txBody>
      </p:sp>
      <p:sp>
        <p:nvSpPr>
          <p:cNvPr id="18" name="TextBox 17"/>
          <p:cNvSpPr txBox="1"/>
          <p:nvPr/>
        </p:nvSpPr>
        <p:spPr>
          <a:xfrm>
            <a:off x="2573808" y="5979381"/>
            <a:ext cx="7201136" cy="518678"/>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800" b="0" i="0" u="none" strike="noStrike" kern="1200" cap="none" spc="0" normalizeH="0" baseline="0" noProof="0" dirty="0">
                <a:ln>
                  <a:noFill/>
                </a:ln>
                <a:solidFill>
                  <a:srgbClr val="FFEDD9"/>
                </a:solidFill>
                <a:effectLst/>
                <a:uLnTx/>
                <a:uFillTx/>
                <a:latin typeface="Calibri" panose="020F0502020204030204" pitchFamily="34" charset="0"/>
                <a:cs typeface="Calibri" panose="020F0502020204030204" pitchFamily="34" charset="0"/>
              </a:rPr>
              <a:t>Traitement des selles et diagnostic</a:t>
            </a:r>
            <a:endParaRPr kumimoji="0" lang="en-US" sz="2800" b="0" i="0" u="none" strike="noStrike" kern="1200" cap="none" spc="0" normalizeH="0" baseline="0" noProof="0" dirty="0">
              <a:ln>
                <a:noFill/>
              </a:ln>
              <a:solidFill>
                <a:srgbClr val="FFEDD9"/>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6951688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ECCAF-F4BC-496B-B948-756355BAF18A}"/>
              </a:ext>
            </a:extLst>
          </p:cNvPr>
          <p:cNvSpPr>
            <a:spLocks noGrp="1"/>
          </p:cNvSpPr>
          <p:nvPr>
            <p:ph type="title" idx="4294967295"/>
          </p:nvPr>
        </p:nvSpPr>
        <p:spPr>
          <a:xfrm>
            <a:off x="512762" y="311229"/>
            <a:ext cx="11166475" cy="992187"/>
          </a:xfrm>
        </p:spPr>
        <p:txBody>
          <a:bodyPr>
            <a:normAutofit/>
          </a:bodyPr>
          <a:lstStyle/>
          <a:p>
            <a:pPr>
              <a:defRPr b="0" i="0"/>
            </a:pPr>
            <a:r>
              <a:rPr lang="1036" sz="3600" dirty="0">
                <a:solidFill>
                  <a:schemeClr val="bg2"/>
                </a:solidFill>
                <a:latin typeface="Calibri" panose="020F0502020204030204" pitchFamily="34" charset="0"/>
                <a:cs typeface="Calibri" panose="020F0502020204030204" pitchFamily="34" charset="0"/>
              </a:rPr>
              <a:t>Préparation du champ</a:t>
            </a:r>
          </a:p>
        </p:txBody>
      </p:sp>
      <p:sp>
        <p:nvSpPr>
          <p:cNvPr id="5" name="Rectangle 4">
            <a:extLst>
              <a:ext uri="{FF2B5EF4-FFF2-40B4-BE49-F238E27FC236}">
                <a16:creationId xmlns:a16="http://schemas.microsoft.com/office/drawing/2014/main" id="{7874A91A-EB20-4DCA-9D75-00BDE6A394A7}"/>
              </a:ext>
            </a:extLst>
          </p:cNvPr>
          <p:cNvSpPr/>
          <p:nvPr/>
        </p:nvSpPr>
        <p:spPr>
          <a:xfrm>
            <a:off x="616537" y="1303416"/>
            <a:ext cx="11187729" cy="5447645"/>
          </a:xfrm>
          <a:prstGeom prst="rect">
            <a:avLst/>
          </a:prstGeom>
        </p:spPr>
        <p:txBody>
          <a:bodyPr wrap="square" lIns="0">
            <a:spAutoFit/>
          </a:bodyPr>
          <a:lstStyle/>
          <a:p>
            <a:pPr>
              <a:spcBef>
                <a:spcPts val="1200"/>
              </a:spcBef>
              <a:buClr>
                <a:srgbClr val="00B3C4"/>
              </a:buClr>
              <a:defRPr b="0" i="0"/>
            </a:pPr>
            <a:r>
              <a:rPr lang="1036" sz="2400" dirty="0">
                <a:latin typeface="Calibri" panose="020F0502020204030204" pitchFamily="34" charset="0"/>
                <a:cs typeface="Calibri" panose="020F0502020204030204" pitchFamily="34" charset="0"/>
              </a:rPr>
              <a:t>Avant le début de l’enquête, effectuer une demi-journée de pratique à titre de séance de recyclage sur les diagnostics (ou d’une journée entière si c’est la première fois que l’équipe participe) ET une journée complète de pratique à titre de projet pilote dans une école à proximité.</a:t>
            </a:r>
          </a:p>
          <a:p>
            <a:pPr>
              <a:spcBef>
                <a:spcPts val="1200"/>
              </a:spcBef>
              <a:buClr>
                <a:srgbClr val="00B3C4"/>
              </a:buClr>
            </a:pPr>
            <a:endParaRPr lang="en-GB" sz="2400" dirty="0">
              <a:latin typeface="Calibri" panose="020F0502020204030204" pitchFamily="34" charset="0"/>
              <a:cs typeface="Calibri" panose="020F0502020204030204" pitchFamily="34" charset="0"/>
            </a:endParaRPr>
          </a:p>
          <a:p>
            <a:pPr>
              <a:spcBef>
                <a:spcPts val="1200"/>
              </a:spcBef>
              <a:buClr>
                <a:srgbClr val="00B3C4"/>
              </a:buClr>
              <a:defRPr b="0" i="0"/>
            </a:pPr>
            <a:r>
              <a:rPr lang="1036" sz="2400" b="1" dirty="0">
                <a:latin typeface="Calibri" panose="020F0502020204030204" pitchFamily="34" charset="0"/>
                <a:cs typeface="Calibri" panose="020F0502020204030204" pitchFamily="34" charset="0"/>
              </a:rPr>
              <a:t>Formation de recyclage (demi-journée)</a:t>
            </a:r>
            <a:endParaRPr lang="en-GB" sz="2400" dirty="0">
              <a:latin typeface="Calibri" panose="020F0502020204030204" pitchFamily="34" charset="0"/>
              <a:cs typeface="Calibri" panose="020F0502020204030204" pitchFamily="34" charset="0"/>
            </a:endParaRPr>
          </a:p>
          <a:p>
            <a:pPr marL="285750" indent="-28575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Déterminer qui sont les techniciens de laboratoire les plus anciens et les plus expérimentés. Évaluer les performances en fonction du nombre d’années d’expérience.</a:t>
            </a:r>
          </a:p>
          <a:p>
            <a:pPr marL="285750" indent="-28575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Vérifier le matériel, discuter des procédures opératoires normalisées et du déroulement du travail en laboratoire</a:t>
            </a:r>
          </a:p>
          <a:p>
            <a:pPr marL="285750" indent="-28575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Effectuer un premier cycle de diagnostic avec toutes les étapes en équipe.</a:t>
            </a:r>
          </a:p>
          <a:p>
            <a:pPr>
              <a:spcBef>
                <a:spcPts val="1200"/>
              </a:spcBef>
              <a:buClr>
                <a:srgbClr val="00B3C4"/>
              </a:buClr>
            </a:pPr>
            <a:endParaRPr lang="en-GB"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1333306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74A91A-EB20-4DCA-9D75-00BDE6A394A7}"/>
              </a:ext>
            </a:extLst>
          </p:cNvPr>
          <p:cNvSpPr/>
          <p:nvPr/>
        </p:nvSpPr>
        <p:spPr>
          <a:xfrm>
            <a:off x="616402" y="1387308"/>
            <a:ext cx="11187729" cy="4816703"/>
          </a:xfrm>
          <a:prstGeom prst="rect">
            <a:avLst/>
          </a:prstGeom>
        </p:spPr>
        <p:txBody>
          <a:bodyPr wrap="square" lIns="0" tIns="45720" rIns="91440" bIns="45720" anchor="t">
            <a:spAutoFit/>
          </a:bodyPr>
          <a:lstStyle/>
          <a:p>
            <a:pPr>
              <a:spcBef>
                <a:spcPts val="1200"/>
              </a:spcBef>
              <a:buClr>
                <a:srgbClr val="00B3C4"/>
              </a:buClr>
              <a:defRPr b="0" i="0"/>
            </a:pPr>
            <a:r>
              <a:rPr lang="1036" sz="1900" b="1" dirty="0">
                <a:latin typeface="Calibri" panose="020F0502020204030204" pitchFamily="34" charset="0"/>
                <a:cs typeface="Calibri" panose="020F0502020204030204" pitchFamily="34" charset="0"/>
              </a:rPr>
              <a:t>Journée de pratique (projet pilote) :</a:t>
            </a:r>
            <a:endParaRPr lang="en-GB" sz="1900" b="1" dirty="0">
              <a:latin typeface="Calibri" panose="020F0502020204030204" pitchFamily="34" charset="0"/>
              <a:cs typeface="Calibri" panose="020F0502020204030204" pitchFamily="34" charset="0"/>
            </a:endParaRPr>
          </a:p>
          <a:p>
            <a:pPr marL="285750" indent="-285750">
              <a:spcBef>
                <a:spcPts val="1200"/>
              </a:spcBef>
              <a:buClr>
                <a:schemeClr val="bg2"/>
              </a:buClr>
              <a:buFont typeface="Arial" panose="020B0604020202020204" pitchFamily="34" charset="0"/>
              <a:buChar char="•"/>
              <a:defRPr b="0" i="0"/>
            </a:pPr>
            <a:r>
              <a:rPr lang="1036" sz="1900" dirty="0">
                <a:latin typeface="Calibri" panose="020F0502020204030204" pitchFamily="34" charset="0"/>
                <a:cs typeface="Calibri" panose="020F0502020204030204" pitchFamily="34" charset="0"/>
              </a:rPr>
              <a:t>Affecter des techniciens de lecture et des lecteurs de contrôle qualité. </a:t>
            </a:r>
          </a:p>
          <a:p>
            <a:pPr marL="285750" indent="-285750">
              <a:spcBef>
                <a:spcPts val="1200"/>
              </a:spcBef>
              <a:buClr>
                <a:schemeClr val="bg2"/>
              </a:buClr>
              <a:buFont typeface="Arial" panose="020B0604020202020204" pitchFamily="34" charset="0"/>
              <a:buChar char="•"/>
              <a:defRPr b="0" i="0"/>
            </a:pPr>
            <a:r>
              <a:rPr lang="1036" sz="1900" dirty="0">
                <a:latin typeface="Calibri" panose="020F0502020204030204" pitchFamily="34" charset="0"/>
                <a:cs typeface="Calibri" panose="020F0502020204030204" pitchFamily="34" charset="0"/>
              </a:rPr>
              <a:t>Préparer un nombre suffisant d’échantillons, de manière à ce que chaque lecteur dispose d’au moins 4 lames.</a:t>
            </a:r>
          </a:p>
          <a:p>
            <a:pPr marL="285750" indent="-285750">
              <a:spcBef>
                <a:spcPts val="1200"/>
              </a:spcBef>
              <a:buClr>
                <a:schemeClr val="bg2"/>
              </a:buClr>
              <a:buFont typeface="Arial" panose="020B0604020202020204" pitchFamily="34" charset="0"/>
              <a:buChar char="•"/>
              <a:defRPr b="0" i="0"/>
            </a:pPr>
            <a:r>
              <a:rPr lang="1036" sz="1900" dirty="0">
                <a:latin typeface="Calibri" panose="020F0502020204030204" pitchFamily="34" charset="0"/>
                <a:cs typeface="Calibri" panose="020F0502020204030204" pitchFamily="34" charset="0"/>
              </a:rPr>
              <a:t>Après une première lecture, remettre immédiatement les diapositives au technicien suivant. S’assurer qu’il n’y a pas de copie des résultats.</a:t>
            </a:r>
          </a:p>
          <a:p>
            <a:pPr marL="285750" indent="-285750">
              <a:spcBef>
                <a:spcPts val="1200"/>
              </a:spcBef>
              <a:buClr>
                <a:schemeClr val="bg2"/>
              </a:buClr>
              <a:buFont typeface="Arial" panose="020B0604020202020204" pitchFamily="34" charset="0"/>
              <a:buChar char="•"/>
              <a:defRPr b="0" i="0"/>
            </a:pPr>
            <a:r>
              <a:rPr lang="1036" sz="1900" dirty="0">
                <a:latin typeface="Calibri" panose="020F0502020204030204" pitchFamily="34" charset="0"/>
                <a:cs typeface="Calibri" panose="020F0502020204030204" pitchFamily="34" charset="0"/>
              </a:rPr>
              <a:t>Comparer les résultats selon les critères de contrôle qualité (diapositive 18).</a:t>
            </a:r>
          </a:p>
          <a:p>
            <a:pPr marL="285750" indent="-285750">
              <a:spcBef>
                <a:spcPts val="1200"/>
              </a:spcBef>
              <a:buClr>
                <a:schemeClr val="bg2"/>
              </a:buClr>
              <a:buFont typeface="Arial" panose="020B0604020202020204" pitchFamily="34" charset="0"/>
              <a:buChar char="•"/>
              <a:defRPr b="0" i="0"/>
            </a:pPr>
            <a:r>
              <a:rPr lang="1036" sz="1900" dirty="0">
                <a:latin typeface="Calibri" panose="020F0502020204030204" pitchFamily="34" charset="0"/>
                <a:cs typeface="Calibri" panose="020F0502020204030204" pitchFamily="34" charset="0"/>
              </a:rPr>
              <a:t>Toutes les diapositives pour lesquelles les critères de contrôle qualité ne sont </a:t>
            </a:r>
            <a:r>
              <a:rPr lang="1036" sz="1900" b="1" dirty="0">
                <a:latin typeface="Calibri" panose="020F0502020204030204" pitchFamily="34" charset="0"/>
                <a:cs typeface="Calibri" panose="020F0502020204030204" pitchFamily="34" charset="0"/>
              </a:rPr>
              <a:t>pas remplis</a:t>
            </a:r>
            <a:r>
              <a:rPr lang="1036" sz="1900" dirty="0">
                <a:latin typeface="Calibri" panose="020F0502020204030204" pitchFamily="34" charset="0"/>
                <a:cs typeface="Calibri" panose="020F0502020204030204" pitchFamily="34" charset="0"/>
              </a:rPr>
              <a:t> doivent être relues par le(s) lecteur(s) de contrôle qualité et les résultats doivent être discutés avec les lecteurs d’origine. Une fois le consensus atteint, discuter des résultats avec l’ensemble de l’équipe présente.</a:t>
            </a:r>
          </a:p>
          <a:p>
            <a:pPr>
              <a:spcBef>
                <a:spcPts val="1200"/>
              </a:spcBef>
              <a:buClr>
                <a:srgbClr val="00B3C4"/>
              </a:buClr>
              <a:defRPr b="0" i="0"/>
            </a:pPr>
            <a:r>
              <a:rPr lang="1036" sz="1900" dirty="0">
                <a:latin typeface="Calibri" panose="020F0502020204030204" pitchFamily="34" charset="0"/>
                <a:cs typeface="Calibri" panose="020F0502020204030204" pitchFamily="34" charset="0"/>
              </a:rPr>
              <a:t>Après le lancement des activités sur le terrain, vérifier chaque jour le contrôle qualité afin de repérer les membres de l’équipe dont les performances sont systématiquement insuffisantes. Répéter les étapes de la formation si possible. Si l’insuffisance des performances persiste au bout d’une à deux semaines, discuter avec les responsables du remplacement éventuel du personnel.</a:t>
            </a:r>
            <a:endParaRPr lang="en-GB" sz="1900" dirty="0">
              <a:latin typeface="Calibri" panose="020F0502020204030204" pitchFamily="34" charset="0"/>
              <a:ea typeface="Calibri"/>
              <a:cs typeface="Calibri"/>
            </a:endParaRPr>
          </a:p>
        </p:txBody>
      </p:sp>
      <p:sp>
        <p:nvSpPr>
          <p:cNvPr id="3" name="Title 1">
            <a:extLst>
              <a:ext uri="{FF2B5EF4-FFF2-40B4-BE49-F238E27FC236}">
                <a16:creationId xmlns:a16="http://schemas.microsoft.com/office/drawing/2014/main" id="{D2003F84-FCA5-9F7A-0103-D325A8738260}"/>
              </a:ext>
            </a:extLst>
          </p:cNvPr>
          <p:cNvSpPr txBox="1"/>
          <p:nvPr/>
        </p:nvSpPr>
        <p:spPr>
          <a:xfrm>
            <a:off x="615449" y="385450"/>
            <a:ext cx="11166475" cy="99262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defRPr b="0" i="0"/>
            </a:pPr>
            <a:r>
              <a:rPr lang="1036" sz="3600" dirty="0">
                <a:solidFill>
                  <a:schemeClr val="bg2"/>
                </a:solidFill>
                <a:latin typeface="Calibri" panose="020F0502020204030204" pitchFamily="34" charset="0"/>
                <a:cs typeface="Calibri" panose="020F0502020204030204" pitchFamily="34" charset="0"/>
              </a:rPr>
              <a:t>Préparation du champ</a:t>
            </a:r>
            <a:endParaRPr lang="en-GB" sz="3600" dirty="0">
              <a:solidFill>
                <a:schemeClr val="bg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7646035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b="0" i="0"/>
            </a:pPr>
            <a:r>
              <a:rPr lang="1036" dirty="0"/>
              <a:t>Des questions ?</a:t>
            </a:r>
            <a:endParaRPr lang="en-US" dirty="0"/>
          </a:p>
        </p:txBody>
      </p:sp>
    </p:spTree>
    <p:extLst>
      <p:ext uri="{BB962C8B-B14F-4D97-AF65-F5344CB8AC3E}">
        <p14:creationId xmlns:p14="http://schemas.microsoft.com/office/powerpoint/2010/main" val="4051739558"/>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b="0" i="0"/>
            </a:pPr>
            <a:r>
              <a:rPr lang="1036" dirty="0"/>
              <a:t>Objectifs de formation</a:t>
            </a:r>
          </a:p>
        </p:txBody>
      </p:sp>
      <p:sp>
        <p:nvSpPr>
          <p:cNvPr id="5" name="TextBox 4">
            <a:extLst>
              <a:ext uri="{FF2B5EF4-FFF2-40B4-BE49-F238E27FC236}">
                <a16:creationId xmlns:a16="http://schemas.microsoft.com/office/drawing/2014/main" id="{D2D3E35D-BF66-4769-9557-D44670FCAE32}"/>
              </a:ext>
            </a:extLst>
          </p:cNvPr>
          <p:cNvSpPr txBox="1"/>
          <p:nvPr/>
        </p:nvSpPr>
        <p:spPr>
          <a:xfrm>
            <a:off x="1064029" y="2858434"/>
            <a:ext cx="10357658" cy="2400657"/>
          </a:xfrm>
          <a:prstGeom prst="rect">
            <a:avLst/>
          </a:prstGeom>
          <a:noFill/>
        </p:spPr>
        <p:txBody>
          <a:bodyPr wrap="square" rtlCol="0">
            <a:spAutoFit/>
          </a:bodyPr>
          <a:lstStyle/>
          <a:p>
            <a:pPr>
              <a:defRPr b="0" i="0"/>
            </a:pPr>
            <a:r>
              <a:rPr lang="1036" sz="2800" dirty="0">
                <a:solidFill>
                  <a:schemeClr val="bg2"/>
                </a:solidFill>
                <a:latin typeface="Calibri" panose="020F0502020204030204" pitchFamily="34" charset="0"/>
                <a:cs typeface="Calibri" panose="020F0502020204030204" pitchFamily="34" charset="0"/>
              </a:rPr>
              <a:t>Dans ce module, vous découvrirez les différentes étapes qui composent les méthodes de laboratoire : </a:t>
            </a:r>
          </a:p>
          <a:p>
            <a:endParaRPr lang="en-US" sz="2800" dirty="0">
              <a:solidFill>
                <a:schemeClr val="bg2"/>
              </a:solidFill>
              <a:latin typeface="Calibri" panose="020F0502020204030204" pitchFamily="34" charset="0"/>
              <a:cs typeface="Calibri" panose="020F0502020204030204" pitchFamily="34" charset="0"/>
            </a:endParaRPr>
          </a:p>
          <a:p>
            <a:pPr marL="457200" indent="-457200">
              <a:spcBef>
                <a:spcPts val="1200"/>
              </a:spcBef>
              <a:buClr>
                <a:schemeClr val="accent5"/>
              </a:buClr>
              <a:buFontTx/>
              <a:buAutoNum type="arabicPeriod"/>
              <a:defRPr b="0" i="0"/>
            </a:pPr>
            <a:r>
              <a:rPr lang="1036" sz="2800" dirty="0">
                <a:solidFill>
                  <a:schemeClr val="bg2"/>
                </a:solidFill>
                <a:latin typeface="Calibri" panose="020F0502020204030204" pitchFamily="34" charset="0"/>
                <a:cs typeface="Calibri" panose="020F0502020204030204" pitchFamily="34" charset="0"/>
              </a:rPr>
              <a:t>Frottis épais de Kato-Katz</a:t>
            </a:r>
          </a:p>
          <a:p>
            <a:endParaRPr lang="en-US" sz="2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34846328"/>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06366" y="482568"/>
            <a:ext cx="9826625" cy="1122362"/>
          </a:xfrm>
        </p:spPr>
        <p:txBody>
          <a:bodyPr/>
          <a:lstStyle/>
          <a:p>
            <a:pPr>
              <a:defRPr b="0" i="0"/>
            </a:pPr>
            <a:r>
              <a:rPr lang="1036" sz="3600" dirty="0">
                <a:solidFill>
                  <a:schemeClr val="bg2"/>
                </a:solidFill>
                <a:latin typeface="Calibri" panose="020F0502020204030204" pitchFamily="34" charset="0"/>
                <a:cs typeface="Calibri" panose="020F0502020204030204" pitchFamily="34" charset="0"/>
              </a:rPr>
              <a:t>Précautions de sécurité</a:t>
            </a:r>
          </a:p>
        </p:txBody>
      </p:sp>
      <p:sp>
        <p:nvSpPr>
          <p:cNvPr id="5" name="TextBox 4">
            <a:extLst>
              <a:ext uri="{FF2B5EF4-FFF2-40B4-BE49-F238E27FC236}">
                <a16:creationId xmlns:a16="http://schemas.microsoft.com/office/drawing/2014/main" id="{D2D3E35D-BF66-4769-9557-D44670FCAE32}"/>
              </a:ext>
            </a:extLst>
          </p:cNvPr>
          <p:cNvSpPr txBox="1"/>
          <p:nvPr/>
        </p:nvSpPr>
        <p:spPr>
          <a:xfrm>
            <a:off x="618836" y="1264083"/>
            <a:ext cx="9798024" cy="5078313"/>
          </a:xfrm>
          <a:prstGeom prst="rect">
            <a:avLst/>
          </a:prstGeom>
          <a:noFill/>
        </p:spPr>
        <p:txBody>
          <a:bodyPr wrap="square" rtlCol="0">
            <a:spAutoFit/>
          </a:bodyPr>
          <a:lstStyle/>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Les selles doivent être considérées comme potentiellement infectieuses.</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Porter des gants et une blouse de laboratoire à chaque manipulation des échantillons de selles.</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Les plans de travail, instruments et équipements doivent être nettoyés à l’aide de désinfectants après chaque utilisation.</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Les matières contaminées par des déchets infectieux doivent être désinfectées avant d’être éliminées.</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Il est interdit de boire ou de manger pendant les procédures de laboratoire.</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Il convient d’utiliser un ou plusieurs désinfectant(s) avant d’éliminer les matières contaminées, les spatules en bois et les récipients des échantillons, et pour nettoyer les plans de travail</a:t>
            </a:r>
          </a:p>
          <a:p>
            <a:pPr marL="342900" indent="-342900">
              <a:spcAft>
                <a:spcPts val="1200"/>
              </a:spcAft>
              <a:buClr>
                <a:schemeClr val="bg2"/>
              </a:buClr>
              <a:buFont typeface="Arial" panose="020B0604020202020204" pitchFamily="34" charset="0"/>
              <a:buChar char="•"/>
              <a:defRPr b="0" i="0"/>
            </a:pPr>
            <a:r>
              <a:rPr lang="1036" sz="2200" dirty="0">
                <a:latin typeface="Calibri" panose="020F0502020204030204" pitchFamily="34" charset="0"/>
                <a:cs typeface="Calibri" panose="020F0502020204030204" pitchFamily="34" charset="0"/>
              </a:rPr>
              <a:t>Les récipients d’échantillons utilisés doivent être désinfectés avant le lavage</a:t>
            </a:r>
          </a:p>
        </p:txBody>
      </p:sp>
    </p:spTree>
    <p:extLst>
      <p:ext uri="{BB962C8B-B14F-4D97-AF65-F5344CB8AC3E}">
        <p14:creationId xmlns:p14="http://schemas.microsoft.com/office/powerpoint/2010/main" val="61282312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BB5B26A-A1FC-427F-8F3A-52B7586009FF}"/>
              </a:ext>
            </a:extLst>
          </p:cNvPr>
          <p:cNvSpPr>
            <a:spLocks noGrp="1"/>
          </p:cNvSpPr>
          <p:nvPr>
            <p:ph type="title" idx="4294967295"/>
          </p:nvPr>
        </p:nvSpPr>
        <p:spPr>
          <a:xfrm>
            <a:off x="619008" y="223189"/>
            <a:ext cx="9826625" cy="1122362"/>
          </a:xfrm>
        </p:spPr>
        <p:txBody>
          <a:bodyPr/>
          <a:lstStyle/>
          <a:p>
            <a:pPr>
              <a:defRPr b="0" i="0"/>
            </a:pPr>
            <a:r>
              <a:rPr lang="1036" sz="3600" dirty="0">
                <a:solidFill>
                  <a:schemeClr val="bg2"/>
                </a:solidFill>
                <a:latin typeface="Calibri" panose="020F0502020204030204" pitchFamily="34" charset="0"/>
                <a:cs typeface="Calibri" panose="020F0502020204030204" pitchFamily="34" charset="0"/>
              </a:rPr>
              <a:t>Matériel nécessaire</a:t>
            </a:r>
          </a:p>
        </p:txBody>
      </p:sp>
      <p:sp>
        <p:nvSpPr>
          <p:cNvPr id="7" name="TextBox 6">
            <a:extLst>
              <a:ext uri="{FF2B5EF4-FFF2-40B4-BE49-F238E27FC236}">
                <a16:creationId xmlns:a16="http://schemas.microsoft.com/office/drawing/2014/main" id="{DD5F034C-D501-440B-BF64-65C7D137F228}"/>
              </a:ext>
            </a:extLst>
          </p:cNvPr>
          <p:cNvSpPr txBox="1"/>
          <p:nvPr/>
        </p:nvSpPr>
        <p:spPr>
          <a:xfrm>
            <a:off x="619008" y="963663"/>
            <a:ext cx="10352674" cy="5754273"/>
          </a:xfrm>
          <a:prstGeom prst="rect">
            <a:avLst/>
          </a:prstGeom>
          <a:noFill/>
        </p:spPr>
        <p:txBody>
          <a:bodyPr wrap="square" numCol="2">
            <a:spAutoFit/>
          </a:bodyPr>
          <a:lstStyle/>
          <a:p>
            <a:pPr>
              <a:lnSpc>
                <a:spcPct val="120000"/>
              </a:lnSpc>
              <a:defRPr b="0" i="0"/>
            </a:pPr>
            <a:r>
              <a:rPr lang="1036" sz="1600" i="1" dirty="0">
                <a:effectLst/>
                <a:latin typeface="Calibri" panose="020F0502020204030204" pitchFamily="34" charset="0"/>
                <a:ea typeface="Calibri" panose="020F0502020204030204" pitchFamily="34" charset="0"/>
                <a:cs typeface="Calibri" panose="020F0502020204030204" pitchFamily="34" charset="0"/>
              </a:rPr>
              <a:t>Vêtement de protection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Gants</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Blouse de laboratoire</a:t>
            </a:r>
          </a:p>
          <a:p>
            <a:pPr marL="342900" lvl="0" indent="-342900">
              <a:lnSpc>
                <a:spcPct val="120000"/>
              </a:lnSpc>
              <a:buFont typeface="Arial" panose="020B0604020202020204" pitchFamily="34" charset="0"/>
              <a:buChar char="•"/>
              <a:defRPr b="0" i="0"/>
            </a:pPr>
            <a:r>
              <a:rPr lang="1036" sz="1600" spc="-10" dirty="0">
                <a:latin typeface="Calibri" panose="020F0502020204030204" pitchFamily="34" charset="0"/>
                <a:ea typeface="Calibri" panose="020F0502020204030204" pitchFamily="34" charset="0"/>
                <a:cs typeface="Calibri" panose="020F0502020204030204" pitchFamily="34" charset="0"/>
              </a:rPr>
              <a:t>Chaussures à bout fermé</a:t>
            </a:r>
          </a:p>
          <a:p>
            <a:pPr marL="342900" lvl="0" indent="-342900">
              <a:lnSpc>
                <a:spcPct val="120000"/>
              </a:lnSpc>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lvl="0">
              <a:lnSpc>
                <a:spcPct val="120000"/>
              </a:lnSpc>
              <a:defRPr b="0" i="0"/>
            </a:pPr>
            <a:r>
              <a:rPr lang="1036" sz="1600" i="1" spc="-10" dirty="0">
                <a:effectLst/>
                <a:latin typeface="Calibri" panose="020F0502020204030204" pitchFamily="34" charset="0"/>
                <a:ea typeface="Calibri" panose="020F0502020204030204" pitchFamily="34" charset="0"/>
                <a:cs typeface="Calibri" panose="020F0502020204030204" pitchFamily="34" charset="0"/>
              </a:rPr>
              <a:t>Kato-Katz :</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Échantillon de selles dans un récipient </a:t>
            </a:r>
          </a:p>
          <a:p>
            <a:pPr marL="285750" indent="-285750">
              <a:lnSpc>
                <a:spcPct val="120000"/>
              </a:lnSpc>
              <a:buFont typeface="Arial" panose="020B0604020202020204" pitchFamily="34" charset="0"/>
              <a:buChar char="•"/>
              <a:defRPr b="0" i="0"/>
            </a:pPr>
            <a:r>
              <a:rPr lang="1036" sz="1400" spc="-10" dirty="0">
                <a:effectLst/>
                <a:latin typeface="Calibri" panose="020F0502020204030204" pitchFamily="34" charset="0"/>
                <a:ea typeface="Calibri" panose="020F0502020204030204" pitchFamily="34" charset="0"/>
                <a:cs typeface="Calibri" panose="020F0502020204030204" pitchFamily="34" charset="0"/>
              </a:rPr>
              <a:t>Feuilles de cellophane (hydrophiles, 30 - 50 µm d’épaisseur)</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Vert de malachite (ou bleu de méthylène)</a:t>
            </a:r>
          </a:p>
          <a:p>
            <a:pPr marL="285750" indent="-285750">
              <a:lnSpc>
                <a:spcPct val="120000"/>
              </a:lnSpc>
              <a:buFont typeface="Arial" panose="020B0604020202020204" pitchFamily="34" charset="0"/>
              <a:buChar char="•"/>
              <a:defRPr b="0" i="0"/>
            </a:pPr>
            <a:r>
              <a:rPr lang="1036" sz="1400" spc="-10" dirty="0">
                <a:effectLst/>
                <a:latin typeface="Calibri" panose="020F0502020204030204" pitchFamily="34" charset="0"/>
                <a:ea typeface="Calibri" panose="020F0502020204030204" pitchFamily="34" charset="0"/>
                <a:cs typeface="Calibri" panose="020F0502020204030204" pitchFamily="34" charset="0"/>
              </a:rPr>
              <a:t>Tamis métallique (tamis d’Endecott) avec un maillage de 200 à 250 µm OU filet en nylon avec un maillage allant jusqu’à 300 µm </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Lamelles de verre pour microscope</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Glycérol </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Étuis pour lamelles</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Journaux</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Spatules/Applicateurs en bois ou en plastique</a:t>
            </a:r>
          </a:p>
          <a:p>
            <a:pPr marL="285750" indent="-28575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Forceps</a:t>
            </a:r>
          </a:p>
          <a:p>
            <a:pPr marL="285750" indent="-285750">
              <a:lnSpc>
                <a:spcPct val="120000"/>
              </a:lnSpc>
              <a:buFont typeface="Arial" panose="020B0604020202020204" pitchFamily="34" charset="0"/>
              <a:buChar char="•"/>
              <a:defRPr b="0" i="0"/>
            </a:pPr>
            <a:r>
              <a:rPr lang="1036" sz="1450" spc="-10" dirty="0">
                <a:effectLst/>
                <a:latin typeface="Calibri" panose="020F0502020204030204" pitchFamily="34" charset="0"/>
                <a:ea typeface="Calibri" panose="020F0502020204030204" pitchFamily="34" charset="0"/>
                <a:cs typeface="Calibri" panose="020F0502020204030204" pitchFamily="34" charset="0"/>
              </a:rPr>
              <a:t>Patron en plastique Kato-Katz avec un trou de 6 mm sur un patron d’une épaisseur de 1,5 mm (produisant 41,7 mg de selles). </a:t>
            </a:r>
          </a:p>
          <a:p>
            <a:pPr marL="285750" indent="-285750">
              <a:lnSpc>
                <a:spcPct val="120000"/>
              </a:lnSpc>
              <a:buFont typeface="Arial" panose="020B0604020202020204" pitchFamily="34" charset="0"/>
              <a:buChar char="•"/>
              <a:defRPr b="0" i="0"/>
            </a:pPr>
            <a:r>
              <a:rPr lang="1036" sz="1600" i="1" dirty="0">
                <a:effectLst/>
                <a:latin typeface="Calibri" panose="020F0502020204030204" pitchFamily="34" charset="0"/>
                <a:ea typeface="Calibri" panose="020F0502020204030204" pitchFamily="34" charset="0"/>
                <a:cs typeface="Calibri" panose="020F0502020204030204" pitchFamily="34" charset="0"/>
              </a:rPr>
              <a:t>Examen microscopique :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Microscope</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Compteur à main</a:t>
            </a:r>
          </a:p>
          <a:p>
            <a:pPr marL="342900" lvl="0" indent="-342900">
              <a:lnSpc>
                <a:spcPct val="120000"/>
              </a:lnSpc>
              <a:buFont typeface="Arial" panose="020B0604020202020204" pitchFamily="34" charset="0"/>
              <a:buChar char="•"/>
            </a:pP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defRPr b="0" i="0"/>
            </a:pPr>
            <a:r>
              <a:rPr lang="1036" sz="1600" i="1" dirty="0">
                <a:effectLst/>
                <a:latin typeface="Calibri" panose="020F0502020204030204" pitchFamily="34" charset="0"/>
                <a:ea typeface="Calibri" panose="020F0502020204030204" pitchFamily="34" charset="0"/>
                <a:cs typeface="Calibri" panose="020F0502020204030204" pitchFamily="34" charset="0"/>
              </a:rPr>
              <a:t>Désinfectants et élimination des déchets :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Seau (pour jeter les selles dans la fosse)</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1 % de solution hypochlorite (eau de Javel) </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Alcool à brûler</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Savon médicinal</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Gants de lavage en caoutchouc</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Lingettes désinfectantes</a:t>
            </a:r>
            <a:endParaRPr lang="en-GB" sz="16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nSpc>
                <a:spcPct val="120000"/>
              </a:lnSpc>
              <a:buFont typeface="Arial" panose="020B0604020202020204" pitchFamily="34" charset="0"/>
              <a:buChar char="•"/>
              <a:defRPr b="0" i="0"/>
            </a:pPr>
            <a:r>
              <a:rPr lang="1036" sz="1600" spc="-10" dirty="0">
                <a:effectLst/>
                <a:latin typeface="Calibri" panose="020F0502020204030204" pitchFamily="34" charset="0"/>
                <a:ea typeface="Calibri" panose="020F0502020204030204" pitchFamily="34" charset="0"/>
                <a:cs typeface="Calibri" panose="020F0502020204030204" pitchFamily="34" charset="0"/>
              </a:rPr>
              <a:t>Poubelle (contenant du désinfectant)</a:t>
            </a:r>
          </a:p>
          <a:p>
            <a:pPr marL="342900" lvl="0" indent="-342900">
              <a:lnSpc>
                <a:spcPct val="120000"/>
              </a:lnSpc>
              <a:buFont typeface="Arial" panose="020B0604020202020204" pitchFamily="34" charset="0"/>
              <a:buChar char="•"/>
            </a:pPr>
            <a:endParaRPr lang="en-GB" sz="1600" spc="-10" dirty="0">
              <a:latin typeface="Calibri" panose="020F0502020204030204" pitchFamily="34" charset="0"/>
              <a:ea typeface="Calibri" panose="020F0502020204030204" pitchFamily="34" charset="0"/>
              <a:cs typeface="Calibri" panose="020F0502020204030204" pitchFamily="34" charset="0"/>
            </a:endParaRPr>
          </a:p>
          <a:p>
            <a:pPr>
              <a:defRPr b="0" i="0"/>
            </a:pPr>
            <a:r>
              <a:rPr lang="1036" sz="1600" i="1" dirty="0">
                <a:latin typeface="Calibri" panose="020F0502020204030204" pitchFamily="34" charset="0"/>
                <a:cs typeface="Calibri" panose="020F0502020204030204" pitchFamily="34" charset="0"/>
              </a:rPr>
              <a:t>Étiquetage des échantillons et saisie des données :</a:t>
            </a:r>
          </a:p>
          <a:p>
            <a:pPr marL="342900" indent="-342900">
              <a:buFont typeface="Arial" panose="020B0604020202020204" pitchFamily="34" charset="0"/>
              <a:buChar char="•"/>
              <a:defRPr b="0" i="0"/>
            </a:pPr>
            <a:r>
              <a:rPr lang="1036" sz="1600" dirty="0">
                <a:latin typeface="Calibri" panose="020F0502020204030204" pitchFamily="34" charset="0"/>
                <a:cs typeface="Calibri" panose="020F0502020204030204" pitchFamily="34" charset="0"/>
              </a:rPr>
              <a:t>Codes-barres (le cas échéant)</a:t>
            </a:r>
          </a:p>
          <a:p>
            <a:pPr marL="342900" indent="-342900">
              <a:buFont typeface="Arial" panose="020B0604020202020204" pitchFamily="34" charset="0"/>
              <a:buChar char="•"/>
              <a:defRPr b="0" i="0"/>
            </a:pPr>
            <a:r>
              <a:rPr lang="1036" sz="1600" dirty="0">
                <a:latin typeface="Calibri" panose="020F0502020204030204" pitchFamily="34" charset="0"/>
                <a:cs typeface="Calibri" panose="020F0502020204030204" pitchFamily="34" charset="0"/>
              </a:rPr>
              <a:t>Téléphone avec formulaire de résultats ou de dossier préinstallé</a:t>
            </a:r>
          </a:p>
        </p:txBody>
      </p:sp>
    </p:spTree>
    <p:extLst>
      <p:ext uri="{BB962C8B-B14F-4D97-AF65-F5344CB8AC3E}">
        <p14:creationId xmlns:p14="http://schemas.microsoft.com/office/powerpoint/2010/main" val="6147285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52ACC-BEE7-4866-B807-611AB5081651}"/>
              </a:ext>
            </a:extLst>
          </p:cNvPr>
          <p:cNvSpPr>
            <a:spLocks noGrp="1"/>
          </p:cNvSpPr>
          <p:nvPr>
            <p:ph type="title" idx="4294967295"/>
          </p:nvPr>
        </p:nvSpPr>
        <p:spPr>
          <a:xfrm>
            <a:off x="512762" y="499776"/>
            <a:ext cx="11166475" cy="468312"/>
          </a:xfrm>
        </p:spPr>
        <p:txBody>
          <a:bodyPr>
            <a:noAutofit/>
          </a:bodyPr>
          <a:lstStyle/>
          <a:p>
            <a:pPr>
              <a:defRPr b="0" i="0"/>
            </a:pPr>
            <a:r>
              <a:rPr lang="1036" sz="3600" dirty="0">
                <a:solidFill>
                  <a:schemeClr val="bg2"/>
                </a:solidFill>
                <a:latin typeface="Calibri" panose="020F0502020204030204" pitchFamily="34" charset="0"/>
                <a:cs typeface="Calibri" panose="020F0502020204030204" pitchFamily="34" charset="0"/>
              </a:rPr>
              <a:t>Préparation du frottis épais de Kato-Katz : </a:t>
            </a:r>
            <a:r>
              <a:rPr lang="1036" sz="3600" i="1" dirty="0">
                <a:solidFill>
                  <a:schemeClr val="bg2"/>
                </a:solidFill>
                <a:latin typeface="Calibri" panose="020F0502020204030204" pitchFamily="34" charset="0"/>
                <a:cs typeface="Calibri" panose="020F0502020204030204" pitchFamily="34" charset="0"/>
              </a:rPr>
              <a:t>Avant l’enquête</a:t>
            </a:r>
          </a:p>
        </p:txBody>
      </p:sp>
      <p:sp>
        <p:nvSpPr>
          <p:cNvPr id="4" name="Rectangle 3">
            <a:extLst>
              <a:ext uri="{FF2B5EF4-FFF2-40B4-BE49-F238E27FC236}">
                <a16:creationId xmlns:a16="http://schemas.microsoft.com/office/drawing/2014/main" id="{2B1C6D10-5EAC-4D7D-8C96-2A4A82A7C140}"/>
              </a:ext>
            </a:extLst>
          </p:cNvPr>
          <p:cNvSpPr/>
          <p:nvPr/>
        </p:nvSpPr>
        <p:spPr>
          <a:xfrm>
            <a:off x="512762" y="1265112"/>
            <a:ext cx="8580410" cy="5034230"/>
          </a:xfrm>
          <a:prstGeom prst="rect">
            <a:avLst/>
          </a:prstGeom>
        </p:spPr>
        <p:txBody>
          <a:bodyPr wrap="square">
            <a:spAutoFit/>
          </a:bodyPr>
          <a:lstStyle/>
          <a:p>
            <a:pPr>
              <a:spcBef>
                <a:spcPts val="1200"/>
              </a:spcBef>
              <a:buClr>
                <a:srgbClr val="00B3C4"/>
              </a:buClr>
              <a:defRPr b="0" i="0"/>
            </a:pPr>
            <a:r>
              <a:rPr lang="1036" sz="2400" b="1" dirty="0">
                <a:latin typeface="Calibri" panose="020F0502020204030204" pitchFamily="34" charset="0"/>
                <a:cs typeface="Calibri" panose="020F0502020204030204" pitchFamily="34" charset="0"/>
              </a:rPr>
              <a:t>Préparation avant l’enquête :</a:t>
            </a:r>
          </a:p>
          <a:p>
            <a:pPr marL="457200" indent="-457200">
              <a:spcBef>
                <a:spcPts val="1200"/>
              </a:spcBef>
              <a:buClr>
                <a:schemeClr val="bg2"/>
              </a:buClr>
              <a:buFont typeface="+mj-lt"/>
              <a:buAutoNum type="arabicPeriod"/>
              <a:defRPr b="0" i="0"/>
            </a:pPr>
            <a:r>
              <a:rPr lang="1036" sz="2400" dirty="0">
                <a:latin typeface="Calibri" panose="020F0502020204030204" pitchFamily="34" charset="0"/>
                <a:cs typeface="Calibri" panose="020F0502020204030204" pitchFamily="34" charset="0"/>
              </a:rPr>
              <a:t>Création du réactif</a:t>
            </a:r>
          </a:p>
          <a:p>
            <a:pPr marL="914400" lvl="1" indent="-45720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Diluer 100 ml d’eau distillée dans 3 g de vert de malachite/bleu de méthylène (« solution mère »).</a:t>
            </a:r>
          </a:p>
          <a:p>
            <a:pPr marL="914400" lvl="1" indent="-45720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Diluer 60 ml de glycérine dans 40 ml d’eau distillée, créant ainsi une solution de glycérol à 60 %.</a:t>
            </a:r>
          </a:p>
          <a:p>
            <a:pPr marL="914400" lvl="1" indent="-457200">
              <a:spcBef>
                <a:spcPts val="1200"/>
              </a:spcBef>
              <a:buClr>
                <a:schemeClr val="bg2"/>
              </a:buClr>
              <a:buFont typeface="Arial" panose="020B0604020202020204" pitchFamily="34" charset="0"/>
              <a:buChar char="•"/>
              <a:defRPr b="0" i="0"/>
            </a:pPr>
            <a:r>
              <a:rPr lang="1036" sz="2400" dirty="0">
                <a:latin typeface="Calibri" panose="020F0502020204030204" pitchFamily="34" charset="0"/>
                <a:cs typeface="Calibri" panose="020F0502020204030204" pitchFamily="34" charset="0"/>
              </a:rPr>
              <a:t>Prélever 1 ml de la « solution de base » et l’ajouter à 60 % de glycérol, créant ainsi la « solution de travail ». </a:t>
            </a:r>
          </a:p>
          <a:p>
            <a:pPr marL="457200" indent="-457200">
              <a:spcBef>
                <a:spcPts val="1200"/>
              </a:spcBef>
              <a:buClr>
                <a:schemeClr val="bg2"/>
              </a:buClr>
              <a:buFont typeface="+mj-lt"/>
              <a:buAutoNum type="arabicPeriod"/>
              <a:defRPr b="0" i="0"/>
            </a:pPr>
            <a:r>
              <a:rPr lang="1036" sz="2400" dirty="0">
                <a:latin typeface="Calibri" panose="020F0502020204030204" pitchFamily="34" charset="0"/>
                <a:cs typeface="Calibri" panose="020F0502020204030204" pitchFamily="34" charset="0"/>
              </a:rPr>
              <a:t>Couper la cellophane en morceaux de 25 mm x 30 mm.</a:t>
            </a:r>
          </a:p>
          <a:p>
            <a:pPr marL="457200" indent="-457200">
              <a:spcBef>
                <a:spcPts val="1200"/>
              </a:spcBef>
              <a:buClr>
                <a:schemeClr val="bg2"/>
              </a:buClr>
              <a:buFont typeface="+mj-lt"/>
              <a:buAutoNum type="arabicPeriod"/>
              <a:defRPr b="0" i="0"/>
            </a:pPr>
            <a:r>
              <a:rPr lang="1036" sz="2400" dirty="0">
                <a:latin typeface="Calibri" panose="020F0502020204030204" pitchFamily="34" charset="0"/>
                <a:cs typeface="Calibri" panose="020F0502020204030204" pitchFamily="34" charset="0"/>
              </a:rPr>
              <a:t>Tremper les pièces dans la « solution de travail » pendant au moins 24 heures.</a:t>
            </a:r>
          </a:p>
        </p:txBody>
      </p:sp>
      <p:pic>
        <p:nvPicPr>
          <p:cNvPr id="5" name="Content Placeholder 4">
            <a:extLst>
              <a:ext uri="{FF2B5EF4-FFF2-40B4-BE49-F238E27FC236}">
                <a16:creationId xmlns:a16="http://schemas.microsoft.com/office/drawing/2014/main" id="{EBB04057-B67B-4C16-A2EA-0B23DB3B99C9}"/>
              </a:ext>
            </a:extLst>
          </p:cNvPr>
          <p:cNvPicPr>
            <a:picLocks noChangeAspect="1"/>
          </p:cNvPicPr>
          <p:nvPr/>
        </p:nvPicPr>
        <p:blipFill>
          <a:blip r:embed="rId2">
            <a:extLst>
              <a:ext uri="{28A0092B-C50C-407E-A947-70E740481C1C}">
                <a14:useLocalDpi xmlns:a14="http://schemas.microsoft.com/office/drawing/2010/main"/>
              </a:ext>
            </a:extLst>
          </a:blip>
          <a:srcRect t="-479"/>
          <a:stretch>
            <a:fillRect/>
          </a:stretch>
        </p:blipFill>
        <p:spPr>
          <a:xfrm rot="5400000">
            <a:off x="8236838" y="2742053"/>
            <a:ext cx="4540620" cy="1755098"/>
          </a:xfrm>
          <a:prstGeom prst="rect">
            <a:avLst/>
          </a:prstGeom>
        </p:spPr>
      </p:pic>
    </p:spTree>
    <p:extLst>
      <p:ext uri="{BB962C8B-B14F-4D97-AF65-F5344CB8AC3E}">
        <p14:creationId xmlns:p14="http://schemas.microsoft.com/office/powerpoint/2010/main" val="334384298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2F656F7-6EF2-4283-9705-3BBD6F6097D3}"/>
              </a:ext>
            </a:extLst>
          </p:cNvPr>
          <p:cNvSpPr/>
          <p:nvPr/>
        </p:nvSpPr>
        <p:spPr>
          <a:xfrm>
            <a:off x="586409" y="1343391"/>
            <a:ext cx="7925386" cy="4616648"/>
          </a:xfrm>
          <a:prstGeom prst="rect">
            <a:avLst/>
          </a:prstGeom>
        </p:spPr>
        <p:txBody>
          <a:bodyPr wrap="square">
            <a:spAutoFit/>
          </a:bodyPr>
          <a:lstStyle/>
          <a:p>
            <a:pPr marL="457200" indent="-457200">
              <a:spcBef>
                <a:spcPts val="2400"/>
              </a:spcBef>
              <a:buClr>
                <a:schemeClr val="bg2"/>
              </a:buClr>
              <a:buFont typeface="+mj-lt"/>
              <a:buAutoNum type="arabicPeriod"/>
              <a:defRPr b="0" i="0"/>
            </a:pPr>
            <a:r>
              <a:rPr lang="1036" sz="2600" dirty="0">
                <a:latin typeface="Calibri" panose="020F0502020204030204" pitchFamily="34" charset="0"/>
                <a:cs typeface="Calibri" panose="020F0502020204030204" pitchFamily="34" charset="0"/>
              </a:rPr>
              <a:t>Placer deux lames de verre l’une à côté de l’autre et étiquetez-les avec le numéro de l’échantillon, puis placer un patron en plastique sur chacune d’elles.</a:t>
            </a:r>
            <a:endParaRPr lang="en-GB" sz="2600" dirty="0">
              <a:latin typeface="Calibri" panose="020F0502020204030204" pitchFamily="34" charset="0"/>
              <a:cs typeface="Calibri" panose="020F0502020204030204" pitchFamily="34" charset="0"/>
            </a:endParaRPr>
          </a:p>
          <a:p>
            <a:pPr marL="457200" indent="-457200">
              <a:spcBef>
                <a:spcPts val="2400"/>
              </a:spcBef>
              <a:buClr>
                <a:schemeClr val="bg2"/>
              </a:buClr>
              <a:buFont typeface="+mj-lt"/>
              <a:buAutoNum type="arabicPeriod"/>
              <a:defRPr b="0" i="0"/>
            </a:pPr>
            <a:r>
              <a:rPr lang="1036" sz="2600" dirty="0">
                <a:latin typeface="Calibri" panose="020F0502020204030204" pitchFamily="34" charset="0"/>
                <a:cs typeface="Calibri" panose="020F0502020204030204" pitchFamily="34" charset="0"/>
              </a:rPr>
              <a:t>Placer une petite quantité de matières fécales et les presser à travers le tamis métallique.</a:t>
            </a:r>
          </a:p>
          <a:p>
            <a:pPr marL="457200" indent="-457200">
              <a:spcBef>
                <a:spcPts val="2400"/>
              </a:spcBef>
              <a:buClr>
                <a:schemeClr val="bg2"/>
              </a:buClr>
              <a:buFont typeface="+mj-lt"/>
              <a:buAutoNum type="arabicPeriod"/>
              <a:defRPr b="0" i="0"/>
            </a:pPr>
            <a:r>
              <a:rPr lang="1036" sz="2600" dirty="0">
                <a:latin typeface="Calibri" panose="020F0502020204030204" pitchFamily="34" charset="0"/>
                <a:cs typeface="Calibri" panose="020F0502020204030204" pitchFamily="34" charset="0"/>
              </a:rPr>
              <a:t>Gratter l’échantillon fécal sur la face inférieure du tamis métallique.</a:t>
            </a:r>
          </a:p>
          <a:p>
            <a:pPr marL="457200" indent="-457200">
              <a:spcBef>
                <a:spcPts val="2400"/>
              </a:spcBef>
              <a:buClr>
                <a:schemeClr val="bg2"/>
              </a:buClr>
              <a:buFont typeface="+mj-lt"/>
              <a:buAutoNum type="arabicPeriod"/>
              <a:defRPr b="0" i="0"/>
            </a:pPr>
            <a:r>
              <a:rPr lang="1036" sz="2600" dirty="0">
                <a:latin typeface="Calibri" panose="020F0502020204030204" pitchFamily="34" charset="0"/>
                <a:cs typeface="Calibri" panose="020F0502020204030204" pitchFamily="34" charset="0"/>
              </a:rPr>
              <a:t>En plaçant le patron au-dessus de la lame de verre, remplir le trou et niveler les selles.</a:t>
            </a:r>
          </a:p>
        </p:txBody>
      </p:sp>
      <p:sp>
        <p:nvSpPr>
          <p:cNvPr id="5" name="Title 1">
            <a:extLst>
              <a:ext uri="{FF2B5EF4-FFF2-40B4-BE49-F238E27FC236}">
                <a16:creationId xmlns:a16="http://schemas.microsoft.com/office/drawing/2014/main" id="{41795E33-46DF-7C22-D633-A85D6E637EDB}"/>
              </a:ext>
            </a:extLst>
          </p:cNvPr>
          <p:cNvSpPr>
            <a:spLocks noGrp="1"/>
          </p:cNvSpPr>
          <p:nvPr>
            <p:ph type="title" idx="4294967295"/>
          </p:nvPr>
        </p:nvSpPr>
        <p:spPr>
          <a:xfrm>
            <a:off x="586409" y="415947"/>
            <a:ext cx="10580066" cy="468312"/>
          </a:xfrm>
        </p:spPr>
        <p:txBody>
          <a:bodyPr>
            <a:noAutofit/>
          </a:bodyPr>
          <a:lstStyle/>
          <a:p>
            <a:pPr>
              <a:defRPr b="0" i="0"/>
            </a:pPr>
            <a:r>
              <a:rPr lang="1036" sz="3600" dirty="0">
                <a:solidFill>
                  <a:schemeClr val="bg2"/>
                </a:solidFill>
                <a:latin typeface="Calibri" panose="020F0502020204030204" pitchFamily="34" charset="0"/>
                <a:cs typeface="Calibri" panose="020F0502020204030204" pitchFamily="34" charset="0"/>
              </a:rPr>
              <a:t>Traitement du frottis épais de Kato-Katz</a:t>
            </a:r>
          </a:p>
        </p:txBody>
      </p:sp>
      <p:pic>
        <p:nvPicPr>
          <p:cNvPr id="2" name="Picture 1">
            <a:extLst>
              <a:ext uri="{FF2B5EF4-FFF2-40B4-BE49-F238E27FC236}">
                <a16:creationId xmlns:a16="http://schemas.microsoft.com/office/drawing/2014/main" id="{01AEEAF5-0C24-F4D3-17DA-82C1F02527E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82233" y="1532646"/>
            <a:ext cx="1835003" cy="1590998"/>
          </a:xfrm>
          <a:prstGeom prst="rect">
            <a:avLst/>
          </a:prstGeom>
        </p:spPr>
      </p:pic>
      <p:grpSp>
        <p:nvGrpSpPr>
          <p:cNvPr id="9" name="Group 8">
            <a:extLst>
              <a:ext uri="{FF2B5EF4-FFF2-40B4-BE49-F238E27FC236}">
                <a16:creationId xmlns:a16="http://schemas.microsoft.com/office/drawing/2014/main" id="{20E1E7F5-9392-A05C-8DB5-01BC0C4EF353}"/>
              </a:ext>
            </a:extLst>
          </p:cNvPr>
          <p:cNvGrpSpPr/>
          <p:nvPr/>
        </p:nvGrpSpPr>
        <p:grpSpPr>
          <a:xfrm>
            <a:off x="10704945" y="2873396"/>
            <a:ext cx="1396819" cy="1719155"/>
            <a:chOff x="9182808" y="3206987"/>
            <a:chExt cx="1709678" cy="2253673"/>
          </a:xfrm>
        </p:grpSpPr>
        <p:pic>
          <p:nvPicPr>
            <p:cNvPr id="7" name="Picture 6" descr=" picture containing text&#10;&#10;Description automatically generated">
              <a:extLst>
                <a:ext uri="{FF2B5EF4-FFF2-40B4-BE49-F238E27FC236}">
                  <a16:creationId xmlns:a16="http://schemas.microsoft.com/office/drawing/2014/main" id="{0001FCA9-0773-7324-B289-84A5D8EFC8B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182808" y="3206987"/>
              <a:ext cx="1709678" cy="2253673"/>
            </a:xfrm>
            <a:prstGeom prst="rect">
              <a:avLst/>
            </a:prstGeom>
          </p:spPr>
        </p:pic>
        <p:sp>
          <p:nvSpPr>
            <p:cNvPr id="8" name="Rectangle 7">
              <a:extLst>
                <a:ext uri="{FF2B5EF4-FFF2-40B4-BE49-F238E27FC236}">
                  <a16:creationId xmlns:a16="http://schemas.microsoft.com/office/drawing/2014/main" id="{5E09D9B3-2CFD-455F-E4BD-FB88C132E1C4}"/>
                </a:ext>
              </a:extLst>
            </p:cNvPr>
            <p:cNvSpPr/>
            <p:nvPr/>
          </p:nvSpPr>
          <p:spPr>
            <a:xfrm>
              <a:off x="10520218" y="3297382"/>
              <a:ext cx="240146" cy="443345"/>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b="0" i="0"/>
              </a:pPr>
              <a:r>
                <a:rPr lang="1036" sz="2400" dirty="0">
                  <a:solidFill>
                    <a:schemeClr val="accent4"/>
                  </a:solidFill>
                  <a:latin typeface="Calibri" panose="020F0502020204030204" pitchFamily="34" charset="0"/>
                  <a:cs typeface="Calibri" panose="020F0502020204030204" pitchFamily="34" charset="0"/>
                </a:rPr>
                <a:t>2</a:t>
              </a:r>
            </a:p>
          </p:txBody>
        </p:sp>
      </p:grpSp>
      <p:grpSp>
        <p:nvGrpSpPr>
          <p:cNvPr id="13" name="Group 12">
            <a:extLst>
              <a:ext uri="{FF2B5EF4-FFF2-40B4-BE49-F238E27FC236}">
                <a16:creationId xmlns:a16="http://schemas.microsoft.com/office/drawing/2014/main" id="{8F37EA16-B659-53EE-EB74-E557FA381BB3}"/>
              </a:ext>
            </a:extLst>
          </p:cNvPr>
          <p:cNvGrpSpPr/>
          <p:nvPr/>
        </p:nvGrpSpPr>
        <p:grpSpPr>
          <a:xfrm>
            <a:off x="10704944" y="4661506"/>
            <a:ext cx="1396819" cy="1883651"/>
            <a:chOff x="8866072" y="4086357"/>
            <a:chExt cx="1709678" cy="2253673"/>
          </a:xfrm>
        </p:grpSpPr>
        <p:pic>
          <p:nvPicPr>
            <p:cNvPr id="3" name="Picture 2" descr=" picture containing text&#10;&#10;Description automatically generated">
              <a:extLst>
                <a:ext uri="{FF2B5EF4-FFF2-40B4-BE49-F238E27FC236}">
                  <a16:creationId xmlns:a16="http://schemas.microsoft.com/office/drawing/2014/main" id="{E93AC616-7CD7-4CAD-8285-99510350164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866072" y="4086357"/>
              <a:ext cx="1709678" cy="2253673"/>
            </a:xfrm>
            <a:prstGeom prst="rect">
              <a:avLst/>
            </a:prstGeom>
          </p:spPr>
        </p:pic>
        <p:sp>
          <p:nvSpPr>
            <p:cNvPr id="10" name="Rectangle 9">
              <a:extLst>
                <a:ext uri="{FF2B5EF4-FFF2-40B4-BE49-F238E27FC236}">
                  <a16:creationId xmlns:a16="http://schemas.microsoft.com/office/drawing/2014/main" id="{AC9331B3-04BC-9B26-39A8-8BCFAED28DE0}"/>
                </a:ext>
              </a:extLst>
            </p:cNvPr>
            <p:cNvSpPr/>
            <p:nvPr/>
          </p:nvSpPr>
          <p:spPr>
            <a:xfrm>
              <a:off x="10206663" y="4170693"/>
              <a:ext cx="297211" cy="45672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b="0" i="0"/>
              </a:pPr>
              <a:r>
                <a:rPr lang="1036" sz="2400" dirty="0">
                  <a:solidFill>
                    <a:schemeClr val="accent4"/>
                  </a:solidFill>
                  <a:latin typeface="Calibri" panose="020F0502020204030204" pitchFamily="34" charset="0"/>
                  <a:cs typeface="Calibri" panose="020F0502020204030204" pitchFamily="34" charset="0"/>
                </a:rPr>
                <a:t>4</a:t>
              </a:r>
            </a:p>
          </p:txBody>
        </p:sp>
      </p:grpSp>
      <p:grpSp>
        <p:nvGrpSpPr>
          <p:cNvPr id="12" name="Group 11">
            <a:extLst>
              <a:ext uri="{FF2B5EF4-FFF2-40B4-BE49-F238E27FC236}">
                <a16:creationId xmlns:a16="http://schemas.microsoft.com/office/drawing/2014/main" id="{15E642DB-D89B-34E5-B3AC-272B2C1F7189}"/>
              </a:ext>
            </a:extLst>
          </p:cNvPr>
          <p:cNvGrpSpPr/>
          <p:nvPr/>
        </p:nvGrpSpPr>
        <p:grpSpPr>
          <a:xfrm>
            <a:off x="8988735" y="3559823"/>
            <a:ext cx="1540792" cy="1993074"/>
            <a:chOff x="11582989" y="2567671"/>
            <a:chExt cx="1694068" cy="2189018"/>
          </a:xfrm>
        </p:grpSpPr>
        <p:pic>
          <p:nvPicPr>
            <p:cNvPr id="4" name="Picture 3" descr=" picture containing text&#10;&#10;Description automatically generated">
              <a:extLst>
                <a:ext uri="{FF2B5EF4-FFF2-40B4-BE49-F238E27FC236}">
                  <a16:creationId xmlns:a16="http://schemas.microsoft.com/office/drawing/2014/main" id="{DEB46DF4-C98C-650F-6E46-9E6144A1C2C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1582989" y="2567671"/>
              <a:ext cx="1694068" cy="2189018"/>
            </a:xfrm>
            <a:prstGeom prst="rect">
              <a:avLst/>
            </a:prstGeom>
          </p:spPr>
        </p:pic>
        <p:sp>
          <p:nvSpPr>
            <p:cNvPr id="11" name="Rectangle 10">
              <a:extLst>
                <a:ext uri="{FF2B5EF4-FFF2-40B4-BE49-F238E27FC236}">
                  <a16:creationId xmlns:a16="http://schemas.microsoft.com/office/drawing/2014/main" id="{F8C6BE00-2448-5965-5ED2-3BB2ED3448EB}"/>
                </a:ext>
              </a:extLst>
            </p:cNvPr>
            <p:cNvSpPr/>
            <p:nvPr/>
          </p:nvSpPr>
          <p:spPr>
            <a:xfrm>
              <a:off x="12921671" y="2644070"/>
              <a:ext cx="267855" cy="490588"/>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b="0" i="0"/>
              </a:pPr>
              <a:r>
                <a:rPr lang="1036" sz="2400" dirty="0">
                  <a:solidFill>
                    <a:schemeClr val="accent4"/>
                  </a:solidFill>
                  <a:latin typeface="Calibri" panose="020F0502020204030204" pitchFamily="34" charset="0"/>
                  <a:cs typeface="Calibri" panose="020F0502020204030204" pitchFamily="34" charset="0"/>
                </a:rPr>
                <a:t>3</a:t>
              </a:r>
            </a:p>
          </p:txBody>
        </p:sp>
      </p:grpSp>
    </p:spTree>
    <p:extLst>
      <p:ext uri="{BB962C8B-B14F-4D97-AF65-F5344CB8AC3E}">
        <p14:creationId xmlns:p14="http://schemas.microsoft.com/office/powerpoint/2010/main" val="95742790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2F656F7-6EF2-4283-9705-3BBD6F6097D3}"/>
              </a:ext>
            </a:extLst>
          </p:cNvPr>
          <p:cNvSpPr/>
          <p:nvPr/>
        </p:nvSpPr>
        <p:spPr>
          <a:xfrm>
            <a:off x="413477" y="1228397"/>
            <a:ext cx="8931470" cy="4770537"/>
          </a:xfrm>
          <a:prstGeom prst="rect">
            <a:avLst/>
          </a:prstGeom>
        </p:spPr>
        <p:txBody>
          <a:bodyPr wrap="square">
            <a:spAutoFit/>
          </a:bodyPr>
          <a:lstStyle/>
          <a:p>
            <a:pPr marL="457200" indent="-457200">
              <a:spcBef>
                <a:spcPts val="2400"/>
              </a:spcBef>
              <a:buClr>
                <a:schemeClr val="bg2"/>
              </a:buClr>
              <a:buFont typeface="+mj-lt"/>
              <a:buAutoNum type="arabicPeriod" startAt="5"/>
              <a:defRPr b="0" i="0"/>
            </a:pPr>
            <a:r>
              <a:rPr lang="1036" sz="2400" dirty="0">
                <a:latin typeface="Calibri" panose="020F0502020204030204" pitchFamily="34" charset="0"/>
                <a:cs typeface="Calibri" panose="020F0502020204030204" pitchFamily="34" charset="0"/>
              </a:rPr>
              <a:t>Placer un morceau de cellophane imbibé de solution de glycérol sur l’échantillon fécal. Retourner la lame et l’appuyer sur une surface ferme pour répartir uniformément les matières fécales en cercle. Glisser latéralement avec précaution tout en levant pour éviter la séparation de la cellophane.</a:t>
            </a:r>
          </a:p>
          <a:p>
            <a:pPr marL="457200" indent="-457200">
              <a:spcBef>
                <a:spcPts val="2400"/>
              </a:spcBef>
              <a:buClr>
                <a:schemeClr val="bg2"/>
              </a:buClr>
              <a:buFont typeface="+mj-lt"/>
              <a:buAutoNum type="arabicPeriod" startAt="6"/>
              <a:defRPr b="0" i="0"/>
            </a:pPr>
            <a:r>
              <a:rPr lang="fr-FR" sz="2400" dirty="0">
                <a:latin typeface="Calibri" panose="020F0502020204030204" pitchFamily="34" charset="0"/>
                <a:cs typeface="Calibri" panose="020F0502020204030204" pitchFamily="34" charset="0"/>
              </a:rPr>
              <a:t>Laisser la lame sécher avec le cellophane face vers le haut pendant 30 minutes (moins si elle est exposée à la lumière du soleil).</a:t>
            </a:r>
            <a:r>
              <a:rPr lang="1036" sz="2400" dirty="0">
                <a:latin typeface="Calibri" panose="020F0502020204030204" pitchFamily="34" charset="0"/>
                <a:cs typeface="Calibri" panose="020F0502020204030204" pitchFamily="34" charset="0"/>
              </a:rPr>
              <a:t> Si l'ankylostomiase est présente dans la zone, la lamelle doit être lue dans les 60 minutes qui suivent le traitement.</a:t>
            </a:r>
            <a:endParaRPr lang="en-GB" sz="2400" dirty="0">
              <a:latin typeface="Calibri" panose="020F0502020204030204" pitchFamily="34" charset="0"/>
              <a:cs typeface="Calibri" panose="020F0502020204030204" pitchFamily="34" charset="0"/>
            </a:endParaRPr>
          </a:p>
          <a:p>
            <a:pPr marL="457200" indent="-457200">
              <a:spcBef>
                <a:spcPts val="2400"/>
              </a:spcBef>
              <a:buClr>
                <a:schemeClr val="bg2"/>
              </a:buClr>
              <a:buFont typeface="+mj-lt"/>
              <a:buAutoNum type="arabicPeriod" startAt="6"/>
              <a:defRPr b="0" i="0"/>
            </a:pPr>
            <a:r>
              <a:rPr lang="1036" sz="2400" dirty="0">
                <a:latin typeface="Calibri" panose="020F0502020204030204" pitchFamily="34" charset="0"/>
                <a:cs typeface="Calibri" panose="020F0502020204030204" pitchFamily="34" charset="0"/>
              </a:rPr>
              <a:t>Pour un échantillon de selles (lames A et B), chaque lame doit être examinée par des techniciens différents, si possible. </a:t>
            </a:r>
          </a:p>
        </p:txBody>
      </p:sp>
      <p:sp>
        <p:nvSpPr>
          <p:cNvPr id="5" name="Title 1">
            <a:extLst>
              <a:ext uri="{FF2B5EF4-FFF2-40B4-BE49-F238E27FC236}">
                <a16:creationId xmlns:a16="http://schemas.microsoft.com/office/drawing/2014/main" id="{41795E33-46DF-7C22-D633-A85D6E637EDB}"/>
              </a:ext>
            </a:extLst>
          </p:cNvPr>
          <p:cNvSpPr>
            <a:spLocks noGrp="1"/>
          </p:cNvSpPr>
          <p:nvPr>
            <p:ph type="title" idx="4294967295"/>
          </p:nvPr>
        </p:nvSpPr>
        <p:spPr>
          <a:xfrm>
            <a:off x="413015" y="390753"/>
            <a:ext cx="11166475" cy="468313"/>
          </a:xfrm>
        </p:spPr>
        <p:txBody>
          <a:bodyPr>
            <a:noAutofit/>
          </a:bodyPr>
          <a:lstStyle/>
          <a:p>
            <a:pPr>
              <a:defRPr b="0" i="0"/>
            </a:pPr>
            <a:r>
              <a:rPr lang="1036" sz="4000" dirty="0">
                <a:solidFill>
                  <a:schemeClr val="bg2"/>
                </a:solidFill>
                <a:latin typeface="Calibri" panose="020F0502020204030204" pitchFamily="34" charset="0"/>
                <a:cs typeface="Calibri" panose="020F0502020204030204" pitchFamily="34" charset="0"/>
              </a:rPr>
              <a:t>Traitement du frottis épais de Kato-Katz</a:t>
            </a:r>
          </a:p>
        </p:txBody>
      </p:sp>
      <p:grpSp>
        <p:nvGrpSpPr>
          <p:cNvPr id="8" name="Group 7">
            <a:extLst>
              <a:ext uri="{FF2B5EF4-FFF2-40B4-BE49-F238E27FC236}">
                <a16:creationId xmlns:a16="http://schemas.microsoft.com/office/drawing/2014/main" id="{3A2C0704-3F18-7197-9689-F6277F62415C}"/>
              </a:ext>
            </a:extLst>
          </p:cNvPr>
          <p:cNvGrpSpPr/>
          <p:nvPr/>
        </p:nvGrpSpPr>
        <p:grpSpPr>
          <a:xfrm>
            <a:off x="9623460" y="1228397"/>
            <a:ext cx="2385660" cy="2950337"/>
            <a:chOff x="10455564" y="3203575"/>
            <a:chExt cx="1736436" cy="2243860"/>
          </a:xfrm>
        </p:grpSpPr>
        <p:pic>
          <p:nvPicPr>
            <p:cNvPr id="20" name="Picture 19" descr=" picture containing text&#10;&#10;Description automatically generated">
              <a:extLst>
                <a:ext uri="{FF2B5EF4-FFF2-40B4-BE49-F238E27FC236}">
                  <a16:creationId xmlns:a16="http://schemas.microsoft.com/office/drawing/2014/main" id="{333AAE9F-C8FC-6113-8B7E-7E4AEB4E977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455564" y="3203575"/>
              <a:ext cx="1736436" cy="2243860"/>
            </a:xfrm>
            <a:prstGeom prst="rect">
              <a:avLst/>
            </a:prstGeom>
          </p:spPr>
        </p:pic>
        <p:sp>
          <p:nvSpPr>
            <p:cNvPr id="7" name="Rectangle 6">
              <a:extLst>
                <a:ext uri="{FF2B5EF4-FFF2-40B4-BE49-F238E27FC236}">
                  <a16:creationId xmlns:a16="http://schemas.microsoft.com/office/drawing/2014/main" id="{939C5261-18DE-3A8D-B0E7-5301BEDD465D}"/>
                </a:ext>
              </a:extLst>
            </p:cNvPr>
            <p:cNvSpPr/>
            <p:nvPr/>
          </p:nvSpPr>
          <p:spPr>
            <a:xfrm>
              <a:off x="11680187" y="3222625"/>
              <a:ext cx="398202" cy="553847"/>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b="0" i="0"/>
              </a:pPr>
              <a:r>
                <a:rPr lang="1036" sz="2800" dirty="0">
                  <a:solidFill>
                    <a:schemeClr val="accent4"/>
                  </a:solidFill>
                  <a:latin typeface="Calibri" panose="020F0502020204030204" pitchFamily="34" charset="0"/>
                  <a:cs typeface="Calibri" panose="020F0502020204030204" pitchFamily="34" charset="0"/>
                </a:rPr>
                <a:t>5</a:t>
              </a:r>
            </a:p>
          </p:txBody>
        </p:sp>
      </p:grpSp>
    </p:spTree>
    <p:extLst>
      <p:ext uri="{BB962C8B-B14F-4D97-AF65-F5344CB8AC3E}">
        <p14:creationId xmlns:p14="http://schemas.microsoft.com/office/powerpoint/2010/main" val="299066740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7602E-3DFE-4234-B13D-C905DA7D8E2E}"/>
              </a:ext>
            </a:extLst>
          </p:cNvPr>
          <p:cNvSpPr>
            <a:spLocks noGrp="1"/>
          </p:cNvSpPr>
          <p:nvPr>
            <p:ph type="title" idx="4294967295"/>
          </p:nvPr>
        </p:nvSpPr>
        <p:spPr>
          <a:xfrm>
            <a:off x="643139" y="318907"/>
            <a:ext cx="11166475" cy="468313"/>
          </a:xfrm>
        </p:spPr>
        <p:txBody>
          <a:bodyPr>
            <a:noAutofit/>
          </a:bodyPr>
          <a:lstStyle/>
          <a:p>
            <a:pPr>
              <a:defRPr b="0" i="0"/>
            </a:pPr>
            <a:r>
              <a:rPr lang="1036" sz="3600" dirty="0">
                <a:solidFill>
                  <a:schemeClr val="bg2"/>
                </a:solidFill>
                <a:latin typeface="Calibri" panose="020F0502020204030204" pitchFamily="34" charset="0"/>
                <a:cs typeface="Calibri" panose="020F0502020204030204" pitchFamily="34" charset="0"/>
              </a:rPr>
              <a:t>Microscopie : Kato-Katz</a:t>
            </a:r>
            <a:endParaRPr lang="en-GB" sz="3600" dirty="0">
              <a:solidFill>
                <a:schemeClr val="bg2"/>
              </a:solidFill>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D98A909D-46D6-48F2-B83A-04E7C80F6D68}"/>
              </a:ext>
            </a:extLst>
          </p:cNvPr>
          <p:cNvSpPr/>
          <p:nvPr/>
        </p:nvSpPr>
        <p:spPr>
          <a:xfrm>
            <a:off x="514799" y="1212912"/>
            <a:ext cx="6828448" cy="5309146"/>
          </a:xfrm>
          <a:prstGeom prst="rect">
            <a:avLst/>
          </a:prstGeom>
        </p:spPr>
        <p:txBody>
          <a:bodyPr wrap="square" lIns="0">
            <a:spAutoFit/>
          </a:bodyPr>
          <a:lstStyle/>
          <a:p>
            <a:pPr marL="457200" indent="-457200">
              <a:spcBef>
                <a:spcPts val="1800"/>
              </a:spcBef>
              <a:buClr>
                <a:schemeClr val="bg2"/>
              </a:buClr>
              <a:buFont typeface="+mj-lt"/>
              <a:buAutoNum type="arabicPeriod"/>
              <a:defRPr b="0" i="0"/>
            </a:pPr>
            <a:r>
              <a:rPr lang="1036" sz="2100" dirty="0">
                <a:latin typeface="Calibri" panose="020F0502020204030204" pitchFamily="34" charset="0"/>
                <a:cs typeface="Calibri" panose="020F0502020204030204" pitchFamily="34" charset="0"/>
              </a:rPr>
              <a:t>Utiliser un objectif x10 pour analyser la lame; utiliser éventuellement un grossissement plus important pour vérifier les œufs individuels (par exemple 40x).</a:t>
            </a:r>
          </a:p>
          <a:p>
            <a:pPr marL="457200" indent="-457200">
              <a:spcBef>
                <a:spcPts val="1800"/>
              </a:spcBef>
              <a:buClr>
                <a:schemeClr val="bg2"/>
              </a:buClr>
              <a:buFont typeface="+mj-lt"/>
              <a:buAutoNum type="arabicPeriod"/>
              <a:defRPr b="0" i="0"/>
            </a:pPr>
            <a:r>
              <a:rPr lang="1036" sz="2100" dirty="0">
                <a:latin typeface="Calibri" panose="020F0502020204030204" pitchFamily="34" charset="0"/>
                <a:cs typeface="Calibri" panose="020F0502020204030204" pitchFamily="34" charset="0"/>
              </a:rPr>
              <a:t>En commençant dans un coin de l’échantillon, balayer systématiquement l’échantillon EN TOTALITÉ en effectuant un « zig zag ».</a:t>
            </a:r>
          </a:p>
          <a:p>
            <a:pPr marL="457200" indent="-457200">
              <a:spcBef>
                <a:spcPts val="1800"/>
              </a:spcBef>
              <a:buClr>
                <a:schemeClr val="bg2"/>
              </a:buClr>
              <a:buFont typeface="+mj-lt"/>
              <a:buAutoNum type="arabicPeriod"/>
              <a:defRPr b="0" i="0"/>
            </a:pPr>
            <a:r>
              <a:rPr lang="1036" sz="2100" dirty="0">
                <a:latin typeface="Calibri" panose="020F0502020204030204" pitchFamily="34" charset="0"/>
                <a:cs typeface="Calibri" panose="020F0502020204030204" pitchFamily="34" charset="0"/>
              </a:rPr>
              <a:t>Pour chaque nouvelle nouvelle rangée, maintenir un petit chevauchement microscopique du champ : un objet situé dans le coin du champ est choisi et est amené vers le côté opposé de la surface. Le deuxième champ est ensuite examiné.</a:t>
            </a:r>
          </a:p>
          <a:p>
            <a:pPr marL="457200" indent="-457200">
              <a:spcBef>
                <a:spcPts val="1800"/>
              </a:spcBef>
              <a:buClr>
                <a:schemeClr val="bg2"/>
              </a:buClr>
              <a:buFont typeface="+mj-lt"/>
              <a:buAutoNum type="arabicPeriod"/>
              <a:defRPr b="0" i="0"/>
            </a:pPr>
            <a:r>
              <a:rPr lang="1036" sz="2100" dirty="0">
                <a:latin typeface="Calibri" panose="020F0502020204030204" pitchFamily="34" charset="0"/>
                <a:cs typeface="Calibri" panose="020F0502020204030204" pitchFamily="34" charset="0"/>
              </a:rPr>
              <a:t>Compter TOUS les œufs présents à l’aide d’un compteur à main. Veiller à ne pas confondre les compteurs des différentes espèces.</a:t>
            </a:r>
          </a:p>
        </p:txBody>
      </p:sp>
      <p:pic>
        <p:nvPicPr>
          <p:cNvPr id="14" name="Picture 13">
            <a:extLst>
              <a:ext uri="{FF2B5EF4-FFF2-40B4-BE49-F238E27FC236}">
                <a16:creationId xmlns:a16="http://schemas.microsoft.com/office/drawing/2014/main" id="{05FE42A0-3FD9-3125-2EE6-F3A99921A9E9}"/>
              </a:ext>
            </a:extLst>
          </p:cNvPr>
          <p:cNvPicPr>
            <a:picLocks noChangeAspect="1"/>
          </p:cNvPicPr>
          <p:nvPr/>
        </p:nvPicPr>
        <p:blipFill>
          <a:blip r:embed="rId2"/>
          <a:stretch>
            <a:fillRect/>
          </a:stretch>
        </p:blipFill>
        <p:spPr>
          <a:xfrm>
            <a:off x="7645248" y="1212912"/>
            <a:ext cx="3705225" cy="1847850"/>
          </a:xfrm>
          <a:prstGeom prst="rect">
            <a:avLst/>
          </a:prstGeom>
        </p:spPr>
      </p:pic>
      <p:sp>
        <p:nvSpPr>
          <p:cNvPr id="15" name="TextBox 14">
            <a:extLst>
              <a:ext uri="{FF2B5EF4-FFF2-40B4-BE49-F238E27FC236}">
                <a16:creationId xmlns:a16="http://schemas.microsoft.com/office/drawing/2014/main" id="{0D79252E-46D4-0D60-9E49-0063D9D6B426}"/>
              </a:ext>
            </a:extLst>
          </p:cNvPr>
          <p:cNvSpPr txBox="1"/>
          <p:nvPr/>
        </p:nvSpPr>
        <p:spPr>
          <a:xfrm>
            <a:off x="7444872" y="1292447"/>
            <a:ext cx="182742" cy="4308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ct val="0"/>
              </a:spcBef>
              <a:spcAft>
                <a:spcPct val="0"/>
              </a:spcAft>
              <a:buClrTx/>
              <a:buSzTx/>
              <a:buFontTx/>
              <a:buNone/>
              <a:defRPr b="0" i="0"/>
            </a:pPr>
            <a:r>
              <a:rPr kumimoji="0" lang="1036" sz="2800" b="0" i="0" u="none" strike="noStrike" cap="none" spc="0" normalizeH="0" baseline="0" dirty="0">
                <a:ln>
                  <a:noFill/>
                </a:ln>
                <a:solidFill>
                  <a:srgbClr val="004479"/>
                </a:solidFill>
                <a:effectLst/>
                <a:uFillTx/>
                <a:latin typeface="Calibri" panose="020F0502020204030204" pitchFamily="34" charset="0"/>
                <a:cs typeface="Calibri" panose="020F0502020204030204" pitchFamily="34" charset="0"/>
                <a:sym typeface="Calibri"/>
              </a:rPr>
              <a:t>2</a:t>
            </a:r>
            <a:endParaRPr kumimoji="0" lang="en-GB" sz="2800" b="0" i="0" u="none" strike="noStrike" cap="none" spc="0" normalizeH="0" baseline="0" dirty="0">
              <a:ln>
                <a:noFill/>
              </a:ln>
              <a:solidFill>
                <a:srgbClr val="004479"/>
              </a:solidFill>
              <a:effectLst/>
              <a:uFillTx/>
              <a:latin typeface="Calibri" panose="020F0502020204030204" pitchFamily="34" charset="0"/>
              <a:cs typeface="Calibri" panose="020F0502020204030204" pitchFamily="34" charset="0"/>
              <a:sym typeface="Calibri"/>
            </a:endParaRPr>
          </a:p>
        </p:txBody>
      </p:sp>
      <p:pic>
        <p:nvPicPr>
          <p:cNvPr id="17" name="Picture 16">
            <a:extLst>
              <a:ext uri="{FF2B5EF4-FFF2-40B4-BE49-F238E27FC236}">
                <a16:creationId xmlns:a16="http://schemas.microsoft.com/office/drawing/2014/main" id="{35FCDF4D-C3C9-26B1-7F51-9DC190C9EC17}"/>
              </a:ext>
            </a:extLst>
          </p:cNvPr>
          <p:cNvPicPr>
            <a:picLocks noChangeAspect="1"/>
          </p:cNvPicPr>
          <p:nvPr/>
        </p:nvPicPr>
        <p:blipFill>
          <a:blip r:embed="rId3"/>
          <a:stretch>
            <a:fillRect/>
          </a:stretch>
        </p:blipFill>
        <p:spPr>
          <a:xfrm>
            <a:off x="7729239" y="3316314"/>
            <a:ext cx="3143250" cy="2085975"/>
          </a:xfrm>
          <a:prstGeom prst="rect">
            <a:avLst/>
          </a:prstGeom>
        </p:spPr>
      </p:pic>
      <p:sp>
        <p:nvSpPr>
          <p:cNvPr id="18" name="TextBox 17">
            <a:extLst>
              <a:ext uri="{FF2B5EF4-FFF2-40B4-BE49-F238E27FC236}">
                <a16:creationId xmlns:a16="http://schemas.microsoft.com/office/drawing/2014/main" id="{F381EFB7-6BC7-DD49-333D-B7D5ECE653B1}"/>
              </a:ext>
            </a:extLst>
          </p:cNvPr>
          <p:cNvSpPr txBox="1"/>
          <p:nvPr/>
        </p:nvSpPr>
        <p:spPr>
          <a:xfrm>
            <a:off x="7444872" y="3383220"/>
            <a:ext cx="182742" cy="43088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0" tIns="0" rIns="0" bIns="0" numCol="1" spcCol="38100" rtlCol="0" anchor="t">
            <a:spAutoFit/>
          </a:bodyPr>
          <a:lstStyle/>
          <a:p>
            <a:pPr marL="0" marR="0" indent="0" algn="l" defTabSz="457200" rtl="0" fontAlgn="auto" latinLnBrk="0" hangingPunct="0">
              <a:lnSpc>
                <a:spcPct val="100000"/>
              </a:lnSpc>
              <a:spcBef>
                <a:spcPct val="0"/>
              </a:spcBef>
              <a:spcAft>
                <a:spcPct val="0"/>
              </a:spcAft>
              <a:buClrTx/>
              <a:buSzTx/>
              <a:buFontTx/>
              <a:buNone/>
              <a:defRPr b="0" i="0"/>
            </a:pPr>
            <a:r>
              <a:rPr kumimoji="0" lang="1036" sz="2800" b="0" i="0" u="none" strike="noStrike" cap="none" spc="0" normalizeH="0" baseline="0" dirty="0">
                <a:ln>
                  <a:noFill/>
                </a:ln>
                <a:solidFill>
                  <a:srgbClr val="004479"/>
                </a:solidFill>
                <a:effectLst/>
                <a:uFillTx/>
                <a:latin typeface="Calibri" panose="020F0502020204030204" pitchFamily="34" charset="0"/>
                <a:cs typeface="Calibri" panose="020F0502020204030204" pitchFamily="34" charset="0"/>
                <a:sym typeface="Calibri"/>
              </a:rPr>
              <a:t>3</a:t>
            </a:r>
            <a:endParaRPr kumimoji="0" lang="en-GB" sz="2800" b="0" i="0" u="none" strike="noStrike" cap="none" spc="0" normalizeH="0" baseline="0" dirty="0">
              <a:ln>
                <a:noFill/>
              </a:ln>
              <a:solidFill>
                <a:srgbClr val="004479"/>
              </a:solidFill>
              <a:effectLst/>
              <a:uFillTx/>
              <a:latin typeface="Calibri" panose="020F0502020204030204" pitchFamily="34" charset="0"/>
              <a:cs typeface="Calibri" panose="020F0502020204030204" pitchFamily="34" charset="0"/>
              <a:sym typeface="Calibri"/>
            </a:endParaRPr>
          </a:p>
        </p:txBody>
      </p:sp>
    </p:spTree>
    <p:extLst>
      <p:ext uri="{BB962C8B-B14F-4D97-AF65-F5344CB8AC3E}">
        <p14:creationId xmlns:p14="http://schemas.microsoft.com/office/powerpoint/2010/main" val="275323445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ECCAF-F4BC-496B-B948-756355BAF18A}"/>
              </a:ext>
            </a:extLst>
          </p:cNvPr>
          <p:cNvSpPr>
            <a:spLocks noGrp="1"/>
          </p:cNvSpPr>
          <p:nvPr>
            <p:ph type="title" idx="4294967295"/>
          </p:nvPr>
        </p:nvSpPr>
        <p:spPr>
          <a:xfrm>
            <a:off x="512762" y="382624"/>
            <a:ext cx="11166475" cy="468312"/>
          </a:xfrm>
        </p:spPr>
        <p:txBody>
          <a:bodyPr>
            <a:noAutofit/>
          </a:bodyPr>
          <a:lstStyle/>
          <a:p>
            <a:pPr>
              <a:defRPr b="0" i="0"/>
            </a:pPr>
            <a:r>
              <a:rPr lang="1036" sz="3600" dirty="0">
                <a:solidFill>
                  <a:schemeClr val="bg2"/>
                </a:solidFill>
                <a:latin typeface="Calibri" panose="020F0502020204030204" pitchFamily="34" charset="0"/>
                <a:cs typeface="Calibri" panose="020F0502020204030204" pitchFamily="34" charset="0"/>
              </a:rPr>
              <a:t>Contrôle de la qualité : Kato-Katz</a:t>
            </a:r>
          </a:p>
        </p:txBody>
      </p:sp>
      <p:sp>
        <p:nvSpPr>
          <p:cNvPr id="5" name="Rectangle 4">
            <a:extLst>
              <a:ext uri="{FF2B5EF4-FFF2-40B4-BE49-F238E27FC236}">
                <a16:creationId xmlns:a16="http://schemas.microsoft.com/office/drawing/2014/main" id="{7874A91A-EB20-4DCA-9D75-00BDE6A394A7}"/>
              </a:ext>
            </a:extLst>
          </p:cNvPr>
          <p:cNvSpPr/>
          <p:nvPr/>
        </p:nvSpPr>
        <p:spPr>
          <a:xfrm>
            <a:off x="228601" y="1054800"/>
            <a:ext cx="9006694" cy="5370701"/>
          </a:xfrm>
          <a:prstGeom prst="rect">
            <a:avLst/>
          </a:prstGeom>
        </p:spPr>
        <p:txBody>
          <a:bodyPr wrap="square">
            <a:spAutoFit/>
          </a:bodyPr>
          <a:lstStyle/>
          <a:p>
            <a:pPr marL="457200" indent="-457200">
              <a:spcBef>
                <a:spcPts val="1200"/>
              </a:spcBef>
              <a:buFont typeface="+mj-lt"/>
              <a:buAutoNum type="arabicPeriod"/>
              <a:defRPr b="0" i="0"/>
            </a:pPr>
            <a:r>
              <a:rPr lang="1036" sz="1950" dirty="0">
                <a:latin typeface="Calibri" panose="020F0502020204030204" pitchFamily="34" charset="0"/>
                <a:cs typeface="Calibri" panose="020F0502020204030204" pitchFamily="34" charset="0"/>
              </a:rPr>
              <a:t>10 % de toutes les lames (en comptant les lames A et B) sont sélectionnées de manière aléatoire et réexaminées par un technicien plus expérimenté.</a:t>
            </a:r>
          </a:p>
          <a:p>
            <a:pPr marL="457200" indent="-457200">
              <a:spcBef>
                <a:spcPts val="1200"/>
              </a:spcBef>
              <a:buFont typeface="+mj-lt"/>
              <a:buAutoNum type="arabicPeriod"/>
              <a:defRPr b="0" i="0"/>
            </a:pPr>
            <a:r>
              <a:rPr lang="1036" sz="1950" dirty="0">
                <a:latin typeface="Calibri" panose="020F0502020204030204" pitchFamily="34" charset="0"/>
                <a:cs typeface="Calibri" panose="020F0502020204030204" pitchFamily="34" charset="0"/>
              </a:rPr>
              <a:t>Les résultats sont considérés comme discordants si les différences de nombre d’œufs sont comme indiqué :</a:t>
            </a:r>
          </a:p>
          <a:p>
            <a:pPr>
              <a:spcBef>
                <a:spcPts val="1200"/>
              </a:spcBef>
              <a:buClr>
                <a:srgbClr val="00B3C4"/>
              </a:buClr>
              <a:defRPr b="0" i="0"/>
            </a:pPr>
            <a:r>
              <a:rPr lang="1036" sz="1950" dirty="0">
                <a:latin typeface="Calibri" panose="020F0502020204030204" pitchFamily="34" charset="0"/>
                <a:cs typeface="Calibri" panose="020F0502020204030204" pitchFamily="34" charset="0"/>
              </a:rPr>
              <a:t>	Pour les décomptes inférieurs à 100 œufs : plus de ±10 œufs</a:t>
            </a:r>
          </a:p>
          <a:p>
            <a:pPr>
              <a:spcBef>
                <a:spcPts val="1200"/>
              </a:spcBef>
              <a:buClr>
                <a:srgbClr val="00B3C4"/>
              </a:buClr>
              <a:defRPr b="0" i="0"/>
            </a:pPr>
            <a:r>
              <a:rPr lang="1036" sz="1950" dirty="0">
                <a:latin typeface="Calibri" panose="020F0502020204030204" pitchFamily="34" charset="0"/>
                <a:cs typeface="Calibri" panose="020F0502020204030204" pitchFamily="34" charset="0"/>
              </a:rPr>
              <a:t>	Pour les décomptes &gt;100 œufs : plus de ±20 %</a:t>
            </a:r>
          </a:p>
          <a:p>
            <a:pPr>
              <a:spcBef>
                <a:spcPts val="1200"/>
              </a:spcBef>
              <a:buClr>
                <a:srgbClr val="00B3C4"/>
              </a:buClr>
              <a:defRPr b="0" i="0"/>
            </a:pPr>
            <a:r>
              <a:rPr lang="1036" sz="1950" dirty="0">
                <a:latin typeface="Calibri" panose="020F0502020204030204" pitchFamily="34" charset="0"/>
                <a:cs typeface="Calibri" panose="020F0502020204030204" pitchFamily="34" charset="0"/>
              </a:rPr>
              <a:t>	Différence entre les œufs positifs et les œufs négatifs</a:t>
            </a:r>
          </a:p>
          <a:p>
            <a:pPr marL="457200" indent="-457200">
              <a:spcBef>
                <a:spcPts val="1200"/>
              </a:spcBef>
              <a:buFont typeface="+mj-lt"/>
              <a:buAutoNum type="arabicPeriod" startAt="3"/>
              <a:defRPr b="0" i="0"/>
            </a:pPr>
            <a:r>
              <a:rPr lang="1036" sz="1950" dirty="0">
                <a:latin typeface="Calibri" panose="020F0502020204030204" pitchFamily="34" charset="0"/>
                <a:cs typeface="Calibri" panose="020F0502020204030204" pitchFamily="34" charset="0"/>
              </a:rPr>
              <a:t>Les lames discordantes sont relues par un troisième technicien et la décision finale quant aux résultats est prise sur la base des trois lectures.</a:t>
            </a:r>
          </a:p>
          <a:p>
            <a:pPr marL="457200" indent="-457200">
              <a:spcBef>
                <a:spcPts val="1200"/>
              </a:spcBef>
              <a:buFont typeface="+mj-lt"/>
              <a:buAutoNum type="arabicPeriod" startAt="3"/>
              <a:defRPr b="0" i="0"/>
            </a:pPr>
            <a:r>
              <a:rPr lang="1036" sz="1950" dirty="0">
                <a:latin typeface="Calibri" panose="020F0502020204030204" pitchFamily="34" charset="0"/>
                <a:cs typeface="Calibri" panose="020F0502020204030204" pitchFamily="34" charset="0"/>
              </a:rPr>
              <a:t>Si plus de 50 % des lames de contrôle qualité sont discordantes sur plusieurs jours, le technicien principal doit procéder à une nouvelle formation et discuter avec le responsable de l’équipe d’évaluation des conséquences appropriées.</a:t>
            </a:r>
          </a:p>
          <a:p>
            <a:pPr>
              <a:spcBef>
                <a:spcPts val="1200"/>
              </a:spcBef>
              <a:buClr>
                <a:srgbClr val="00B3C4"/>
              </a:buClr>
              <a:defRPr b="0" i="0"/>
            </a:pPr>
            <a:r>
              <a:rPr lang="1036" sz="1950" dirty="0">
                <a:latin typeface="Calibri" panose="020F0502020204030204" pitchFamily="34" charset="0"/>
                <a:cs typeface="Calibri" panose="020F0502020204030204" pitchFamily="34" charset="0"/>
              </a:rPr>
              <a:t>REMARQUE : Les œufs d’ankylostomes ne seront pas pris en compte, car ils sont connus pour devenir transparents avec le temps.</a:t>
            </a:r>
          </a:p>
        </p:txBody>
      </p:sp>
      <p:pic>
        <p:nvPicPr>
          <p:cNvPr id="17" name="Picture Placeholder 6">
            <a:extLst>
              <a:ext uri="{FF2B5EF4-FFF2-40B4-BE49-F238E27FC236}">
                <a16:creationId xmlns:a16="http://schemas.microsoft.com/office/drawing/2014/main" id="{5B0AB7C8-9D11-41C5-A097-3DC62B3E7C8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365718" y="1292544"/>
            <a:ext cx="2649810" cy="3645216"/>
          </a:xfrm>
          <a:prstGeom prst="rect">
            <a:avLst/>
          </a:prstGeom>
        </p:spPr>
      </p:pic>
    </p:spTree>
    <p:extLst>
      <p:ext uri="{BB962C8B-B14F-4D97-AF65-F5344CB8AC3E}">
        <p14:creationId xmlns:p14="http://schemas.microsoft.com/office/powerpoint/2010/main" val="2573008241"/>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1320</Words>
  <Application>Microsoft Office PowerPoint</Application>
  <PresentationFormat>Widescreen</PresentationFormat>
  <Paragraphs>106</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Anton</vt:lpstr>
      <vt:lpstr>Arial</vt:lpstr>
      <vt:lpstr>Calibri</vt:lpstr>
      <vt:lpstr>Space Mono</vt:lpstr>
      <vt:lpstr>VINTAGE DISEASE</vt:lpstr>
      <vt:lpstr>Évaluations pratiques et de précision de la SCH</vt:lpstr>
      <vt:lpstr>Objectifs de formation</vt:lpstr>
      <vt:lpstr>Précautions de sécurité</vt:lpstr>
      <vt:lpstr>Matériel nécessaire</vt:lpstr>
      <vt:lpstr>Préparation du frottis épais de Kato-Katz : Avant l’enquête</vt:lpstr>
      <vt:lpstr>Traitement du frottis épais de Kato-Katz</vt:lpstr>
      <vt:lpstr>Traitement du frottis épais de Kato-Katz</vt:lpstr>
      <vt:lpstr>Microscopie : Kato-Katz</vt:lpstr>
      <vt:lpstr>Contrôle de la qualité : Kato-Katz</vt:lpstr>
      <vt:lpstr>Préparation du champ</vt:lpstr>
      <vt:lpstr>PowerPoint Presentation</vt:lpstr>
      <vt:lpstr>Des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Practical &amp; Precision Assessments</dc:title>
  <dc:creator>Katherine Gass</dc:creator>
  <cp:lastModifiedBy>Fiona Fleming</cp:lastModifiedBy>
  <cp:revision>6</cp:revision>
  <dcterms:created xsi:type="dcterms:W3CDTF">2023-09-15T15:00:28Z</dcterms:created>
  <dcterms:modified xsi:type="dcterms:W3CDTF">2024-06-14T12:30:51Z</dcterms:modified>
</cp:coreProperties>
</file>