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7" r:id="rId2"/>
    <p:sldId id="258" r:id="rId3"/>
    <p:sldId id="259" r:id="rId4"/>
    <p:sldId id="260" r:id="rId5"/>
    <p:sldId id="261"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62"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EBE1C5-AFE3-4290-BBF2-607E0E930E77}" type="datetimeFigureOut">
              <a:rPr lang="en-US" smtClean="0"/>
              <a:t>4/25/2024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02A3C-ED2B-4820-80FA-A08DCF013573}" type="slidenum">
              <a:rPr lang="en-US" smtClean="0"/>
              <a:t>‹#›</a:t>
            </a:fld>
            <a:endParaRPr lang="en-US"/>
          </a:p>
        </p:txBody>
      </p:sp>
    </p:spTree>
    <p:extLst>
      <p:ext uri="{BB962C8B-B14F-4D97-AF65-F5344CB8AC3E}">
        <p14:creationId xmlns:p14="http://schemas.microsoft.com/office/powerpoint/2010/main" val="4120992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extLst>
      <p:ext uri="{BB962C8B-B14F-4D97-AF65-F5344CB8AC3E}">
        <p14:creationId xmlns:p14="http://schemas.microsoft.com/office/powerpoint/2010/main" val="3863312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17951096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14</a:t>
            </a:fld>
            <a:endParaRPr lang="en-US"/>
          </a:p>
        </p:txBody>
      </p:sp>
    </p:spTree>
    <p:extLst>
      <p:ext uri="{BB962C8B-B14F-4D97-AF65-F5344CB8AC3E}">
        <p14:creationId xmlns:p14="http://schemas.microsoft.com/office/powerpoint/2010/main" val="501180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3820444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4480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ct val="0"/>
              </a:spcBef>
              <a:spcAft>
                <a:spcPct val="0"/>
              </a:spcAft>
              <a:buClrTx/>
              <a:buSzTx/>
              <a:buFontTx/>
              <a:buNone/>
              <a:defRPr/>
            </a:pPr>
            <a:fld id="{29DB49F9-0F78-401A-80A3-A08A8354A116}"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61483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2709750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2500152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786373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1716386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904969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12</a:t>
            </a:fld>
            <a:endParaRPr lang="en-US"/>
          </a:p>
        </p:txBody>
      </p:sp>
    </p:spTree>
    <p:extLst>
      <p:ext uri="{BB962C8B-B14F-4D97-AF65-F5344CB8AC3E}">
        <p14:creationId xmlns:p14="http://schemas.microsoft.com/office/powerpoint/2010/main" val="2753433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Anton"/>
                <a:ea typeface="Anton"/>
                <a:cs typeface="Anton"/>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91873504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5492046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89785282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196736082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30195339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09126217"/>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24460061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57900575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5046083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0027391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151378008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35055003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17553938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17663379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a:p>
        </p:txBody>
      </p:sp>
    </p:spTree>
    <p:extLst>
      <p:ext uri="{BB962C8B-B14F-4D97-AF65-F5344CB8AC3E}">
        <p14:creationId xmlns:p14="http://schemas.microsoft.com/office/powerpoint/2010/main" val="346375593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marR="0" lvl="0" indent="0" algn="ctr" defTabSz="914400" rtl="0" eaLnBrk="1" fontAlgn="auto" latinLnBrk="0" hangingPunct="1">
              <a:lnSpc>
                <a:spcPct val="100000"/>
              </a:lnSpc>
              <a:spcBef>
                <a:spcPts val="400"/>
              </a:spcBef>
              <a:spcAft>
                <a:spcPct val="0"/>
              </a:spcAft>
              <a:buClrTx/>
              <a:buSzTx/>
              <a:buFontTx/>
              <a:buNone/>
              <a:defRPr/>
            </a:pP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CREDITS: This presentation template was created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including icons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and infographics &amp; images by </a:t>
            </a:r>
            <a:r>
              <a:rPr kumimoji="0" lang="en" sz="1200" b="1" i="0" u="none" strike="noStrike" kern="1200" cap="none" spc="0" normalizeH="0" baseline="0" noProof="0">
                <a:ln>
                  <a:noFill/>
                </a:ln>
                <a:solidFill>
                  <a:srgbClr val="FFEDD9"/>
                </a:solidFill>
                <a:effectLst/>
                <a:uLnTx/>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kumimoji="0" lang="en" sz="1200" b="0" i="0" u="none" strike="noStrike" kern="1200" cap="none" spc="0" normalizeH="0" baseline="0" noProof="0">
                <a:ln>
                  <a:noFill/>
                </a:ln>
                <a:solidFill>
                  <a:srgbClr val="FFEDD9"/>
                </a:solidFill>
                <a:effectLst/>
                <a:uLnTx/>
                <a:uFillTx/>
                <a:latin typeface="Space Mono"/>
                <a:ea typeface="Space Mono"/>
                <a:cs typeface="Space Mono"/>
                <a:sym typeface="Space Mono"/>
              </a:rPr>
              <a:t>. </a:t>
            </a:r>
            <a:endParaRPr kumimoji="0" sz="1200" b="0" i="0" u="none" strike="noStrike" kern="1200" cap="none" spc="0" normalizeH="0" baseline="0" noProof="0">
              <a:ln>
                <a:noFill/>
              </a:ln>
              <a:solidFill>
                <a:srgbClr val="FFEDD9"/>
              </a:solidFill>
              <a:effectLst/>
              <a:uLnTx/>
              <a:uFillTx/>
              <a:latin typeface="Space Mono"/>
              <a:ea typeface="Space Mono"/>
              <a:cs typeface="Space Mono"/>
              <a:sym typeface="Space Mono"/>
            </a:endParaRPr>
          </a:p>
          <a:p>
            <a:pPr marL="0" marR="0" lvl="0" indent="0" algn="ctr" defTabSz="914400" rtl="0" eaLnBrk="1" fontAlgn="auto" latinLnBrk="0" hangingPunct="1">
              <a:lnSpc>
                <a:spcPct val="100000"/>
              </a:lnSpc>
              <a:spcBef>
                <a:spcPts val="400"/>
              </a:spcBef>
              <a:spcAft>
                <a:spcPct val="0"/>
              </a:spcAft>
              <a:buClrTx/>
              <a:buSzTx/>
              <a:buFontTx/>
              <a:buNone/>
              <a:defRPr/>
            </a:pPr>
            <a:endParaRPr kumimoji="0" sz="1200" b="1" i="0" u="none" strike="noStrike" kern="1200" cap="none" spc="0" normalizeH="0" baseline="0" noProof="0">
              <a:ln>
                <a:noFill/>
              </a:ln>
              <a:solidFill>
                <a:srgbClr val="FFEDD9"/>
              </a:solidFill>
              <a:effectLst/>
              <a:uLnTx/>
              <a:uFillTx/>
              <a:latin typeface="Space Mono"/>
              <a:ea typeface="Space Mono"/>
              <a:cs typeface="Space Mono"/>
              <a:sym typeface="Space Mono"/>
            </a:endParaRPr>
          </a:p>
        </p:txBody>
      </p:sp>
    </p:spTree>
    <p:extLst>
      <p:ext uri="{BB962C8B-B14F-4D97-AF65-F5344CB8AC3E}">
        <p14:creationId xmlns:p14="http://schemas.microsoft.com/office/powerpoint/2010/main" val="139977784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97689422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405683241"/>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90303480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428776816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301580973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255059539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319433399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ct val="0"/>
              </a:spcBef>
              <a:spcAft>
                <a:spcPct val="0"/>
              </a:spcAft>
              <a:buClr>
                <a:schemeClr val="dk2"/>
              </a:buClr>
              <a:buSzPts val="3600"/>
              <a:buNone/>
              <a:defRPr sz="4800">
                <a:solidFill>
                  <a:schemeClr val="dk2"/>
                </a:solidFill>
              </a:defRPr>
            </a:lvl1pPr>
            <a:lvl2pPr lvl="1" algn="r" rtl="0">
              <a:spcBef>
                <a:spcPct val="0"/>
              </a:spcBef>
              <a:spcAft>
                <a:spcPct val="0"/>
              </a:spcAft>
              <a:buClr>
                <a:schemeClr val="dk2"/>
              </a:buClr>
              <a:buSzPts val="2400"/>
              <a:buNone/>
              <a:defRPr sz="3200">
                <a:solidFill>
                  <a:schemeClr val="dk2"/>
                </a:solidFill>
              </a:defRPr>
            </a:lvl2pPr>
            <a:lvl3pPr lvl="2" algn="r" rtl="0">
              <a:spcBef>
                <a:spcPct val="0"/>
              </a:spcBef>
              <a:spcAft>
                <a:spcPct val="0"/>
              </a:spcAft>
              <a:buClr>
                <a:schemeClr val="dk2"/>
              </a:buClr>
              <a:buSzPts val="2400"/>
              <a:buNone/>
              <a:defRPr sz="3200">
                <a:solidFill>
                  <a:schemeClr val="dk2"/>
                </a:solidFill>
              </a:defRPr>
            </a:lvl3pPr>
            <a:lvl4pPr lvl="3" algn="r" rtl="0">
              <a:spcBef>
                <a:spcPct val="0"/>
              </a:spcBef>
              <a:spcAft>
                <a:spcPct val="0"/>
              </a:spcAft>
              <a:buClr>
                <a:schemeClr val="dk2"/>
              </a:buClr>
              <a:buSzPts val="2400"/>
              <a:buNone/>
              <a:defRPr sz="3200">
                <a:solidFill>
                  <a:schemeClr val="dk2"/>
                </a:solidFill>
              </a:defRPr>
            </a:lvl4pPr>
            <a:lvl5pPr lvl="4" algn="r" rtl="0">
              <a:spcBef>
                <a:spcPct val="0"/>
              </a:spcBef>
              <a:spcAft>
                <a:spcPct val="0"/>
              </a:spcAft>
              <a:buClr>
                <a:schemeClr val="dk2"/>
              </a:buClr>
              <a:buSzPts val="2400"/>
              <a:buNone/>
              <a:defRPr sz="3200">
                <a:solidFill>
                  <a:schemeClr val="dk2"/>
                </a:solidFill>
              </a:defRPr>
            </a:lvl5pPr>
            <a:lvl6pPr lvl="5" algn="r" rtl="0">
              <a:spcBef>
                <a:spcPct val="0"/>
              </a:spcBef>
              <a:spcAft>
                <a:spcPct val="0"/>
              </a:spcAft>
              <a:buClr>
                <a:schemeClr val="dk2"/>
              </a:buClr>
              <a:buSzPts val="2400"/>
              <a:buNone/>
              <a:defRPr sz="3200">
                <a:solidFill>
                  <a:schemeClr val="dk2"/>
                </a:solidFill>
              </a:defRPr>
            </a:lvl6pPr>
            <a:lvl7pPr lvl="6" algn="r" rtl="0">
              <a:spcBef>
                <a:spcPct val="0"/>
              </a:spcBef>
              <a:spcAft>
                <a:spcPct val="0"/>
              </a:spcAft>
              <a:buClr>
                <a:schemeClr val="dk2"/>
              </a:buClr>
              <a:buSzPts val="2400"/>
              <a:buNone/>
              <a:defRPr sz="3200">
                <a:solidFill>
                  <a:schemeClr val="dk2"/>
                </a:solidFill>
              </a:defRPr>
            </a:lvl7pPr>
            <a:lvl8pPr lvl="7" algn="r" rtl="0">
              <a:spcBef>
                <a:spcPct val="0"/>
              </a:spcBef>
              <a:spcAft>
                <a:spcPct val="0"/>
              </a:spcAft>
              <a:buClr>
                <a:schemeClr val="dk2"/>
              </a:buClr>
              <a:buSzPts val="2400"/>
              <a:buNone/>
              <a:defRPr sz="3200">
                <a:solidFill>
                  <a:schemeClr val="dk2"/>
                </a:solidFill>
              </a:defRPr>
            </a:lvl8pPr>
            <a:lvl9pPr lvl="8" algn="r" rtl="0">
              <a:spcBef>
                <a:spcPct val="0"/>
              </a:spcBef>
              <a:spcAft>
                <a:spcPct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ct val="0"/>
              </a:spcBef>
              <a:spcAft>
                <a:spcPct val="0"/>
              </a:spcAft>
              <a:buClr>
                <a:schemeClr val="dk2"/>
              </a:buClr>
              <a:buSzPts val="1100"/>
              <a:buNone/>
              <a:defRPr sz="1467">
                <a:solidFill>
                  <a:schemeClr val="dk2"/>
                </a:solidFill>
              </a:defRPr>
            </a:lvl1pPr>
            <a:lvl2pPr lvl="1" algn="r" rtl="0">
              <a:lnSpc>
                <a:spcPct val="100000"/>
              </a:lnSpc>
              <a:spcBef>
                <a:spcPct val="0"/>
              </a:spcBef>
              <a:spcAft>
                <a:spcPct val="0"/>
              </a:spcAft>
              <a:buClr>
                <a:schemeClr val="dk2"/>
              </a:buClr>
              <a:buSzPts val="1100"/>
              <a:buNone/>
              <a:defRPr sz="1467">
                <a:solidFill>
                  <a:schemeClr val="dk2"/>
                </a:solidFill>
              </a:defRPr>
            </a:lvl2pPr>
            <a:lvl3pPr lvl="2" algn="r" rtl="0">
              <a:lnSpc>
                <a:spcPct val="100000"/>
              </a:lnSpc>
              <a:spcBef>
                <a:spcPct val="0"/>
              </a:spcBef>
              <a:spcAft>
                <a:spcPct val="0"/>
              </a:spcAft>
              <a:buClr>
                <a:schemeClr val="dk2"/>
              </a:buClr>
              <a:buSzPts val="1100"/>
              <a:buNone/>
              <a:defRPr sz="1467">
                <a:solidFill>
                  <a:schemeClr val="dk2"/>
                </a:solidFill>
              </a:defRPr>
            </a:lvl3pPr>
            <a:lvl4pPr lvl="3" algn="r" rtl="0">
              <a:lnSpc>
                <a:spcPct val="100000"/>
              </a:lnSpc>
              <a:spcBef>
                <a:spcPct val="0"/>
              </a:spcBef>
              <a:spcAft>
                <a:spcPct val="0"/>
              </a:spcAft>
              <a:buClr>
                <a:schemeClr val="dk2"/>
              </a:buClr>
              <a:buSzPts val="1100"/>
              <a:buNone/>
              <a:defRPr sz="1467">
                <a:solidFill>
                  <a:schemeClr val="dk2"/>
                </a:solidFill>
              </a:defRPr>
            </a:lvl4pPr>
            <a:lvl5pPr lvl="4" algn="r" rtl="0">
              <a:lnSpc>
                <a:spcPct val="100000"/>
              </a:lnSpc>
              <a:spcBef>
                <a:spcPct val="0"/>
              </a:spcBef>
              <a:spcAft>
                <a:spcPct val="0"/>
              </a:spcAft>
              <a:buClr>
                <a:schemeClr val="dk2"/>
              </a:buClr>
              <a:buSzPts val="1100"/>
              <a:buNone/>
              <a:defRPr sz="1467">
                <a:solidFill>
                  <a:schemeClr val="dk2"/>
                </a:solidFill>
              </a:defRPr>
            </a:lvl5pPr>
            <a:lvl6pPr lvl="5" algn="r" rtl="0">
              <a:lnSpc>
                <a:spcPct val="100000"/>
              </a:lnSpc>
              <a:spcBef>
                <a:spcPct val="0"/>
              </a:spcBef>
              <a:spcAft>
                <a:spcPct val="0"/>
              </a:spcAft>
              <a:buClr>
                <a:schemeClr val="dk2"/>
              </a:buClr>
              <a:buSzPts val="1100"/>
              <a:buNone/>
              <a:defRPr sz="1467">
                <a:solidFill>
                  <a:schemeClr val="dk2"/>
                </a:solidFill>
              </a:defRPr>
            </a:lvl6pPr>
            <a:lvl7pPr lvl="6" algn="r" rtl="0">
              <a:lnSpc>
                <a:spcPct val="100000"/>
              </a:lnSpc>
              <a:spcBef>
                <a:spcPct val="0"/>
              </a:spcBef>
              <a:spcAft>
                <a:spcPct val="0"/>
              </a:spcAft>
              <a:buClr>
                <a:schemeClr val="dk2"/>
              </a:buClr>
              <a:buSzPts val="1100"/>
              <a:buNone/>
              <a:defRPr sz="1467">
                <a:solidFill>
                  <a:schemeClr val="dk2"/>
                </a:solidFill>
              </a:defRPr>
            </a:lvl7pPr>
            <a:lvl8pPr lvl="7" algn="r" rtl="0">
              <a:lnSpc>
                <a:spcPct val="100000"/>
              </a:lnSpc>
              <a:spcBef>
                <a:spcPct val="0"/>
              </a:spcBef>
              <a:spcAft>
                <a:spcPct val="0"/>
              </a:spcAft>
              <a:buClr>
                <a:schemeClr val="dk2"/>
              </a:buClr>
              <a:buSzPts val="1100"/>
              <a:buNone/>
              <a:defRPr sz="1467">
                <a:solidFill>
                  <a:schemeClr val="dk2"/>
                </a:solidFill>
              </a:defRPr>
            </a:lvl8pPr>
            <a:lvl9pPr lvl="8" algn="r"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6000"/>
              <a:buNone/>
              <a:defRPr sz="8000">
                <a:solidFill>
                  <a:schemeClr val="dk2"/>
                </a:solidFill>
              </a:defRPr>
            </a:lvl1pPr>
            <a:lvl2pPr lvl="1" algn="ctr" rtl="0">
              <a:spcBef>
                <a:spcPct val="0"/>
              </a:spcBef>
              <a:spcAft>
                <a:spcPct val="0"/>
              </a:spcAft>
              <a:buClr>
                <a:schemeClr val="dk2"/>
              </a:buClr>
              <a:buSzPts val="6000"/>
              <a:buNone/>
              <a:defRPr sz="8000">
                <a:solidFill>
                  <a:schemeClr val="dk2"/>
                </a:solidFill>
              </a:defRPr>
            </a:lvl2pPr>
            <a:lvl3pPr lvl="2" algn="ctr" rtl="0">
              <a:spcBef>
                <a:spcPct val="0"/>
              </a:spcBef>
              <a:spcAft>
                <a:spcPct val="0"/>
              </a:spcAft>
              <a:buClr>
                <a:schemeClr val="dk2"/>
              </a:buClr>
              <a:buSzPts val="6000"/>
              <a:buNone/>
              <a:defRPr sz="8000">
                <a:solidFill>
                  <a:schemeClr val="dk2"/>
                </a:solidFill>
              </a:defRPr>
            </a:lvl3pPr>
            <a:lvl4pPr lvl="3" algn="ctr" rtl="0">
              <a:spcBef>
                <a:spcPct val="0"/>
              </a:spcBef>
              <a:spcAft>
                <a:spcPct val="0"/>
              </a:spcAft>
              <a:buClr>
                <a:schemeClr val="dk2"/>
              </a:buClr>
              <a:buSzPts val="6000"/>
              <a:buNone/>
              <a:defRPr sz="8000">
                <a:solidFill>
                  <a:schemeClr val="dk2"/>
                </a:solidFill>
              </a:defRPr>
            </a:lvl4pPr>
            <a:lvl5pPr lvl="4" algn="ctr" rtl="0">
              <a:spcBef>
                <a:spcPct val="0"/>
              </a:spcBef>
              <a:spcAft>
                <a:spcPct val="0"/>
              </a:spcAft>
              <a:buClr>
                <a:schemeClr val="dk2"/>
              </a:buClr>
              <a:buSzPts val="6000"/>
              <a:buNone/>
              <a:defRPr sz="8000">
                <a:solidFill>
                  <a:schemeClr val="dk2"/>
                </a:solidFill>
              </a:defRPr>
            </a:lvl5pPr>
            <a:lvl6pPr lvl="5" algn="ctr" rtl="0">
              <a:spcBef>
                <a:spcPct val="0"/>
              </a:spcBef>
              <a:spcAft>
                <a:spcPct val="0"/>
              </a:spcAft>
              <a:buClr>
                <a:schemeClr val="dk2"/>
              </a:buClr>
              <a:buSzPts val="6000"/>
              <a:buNone/>
              <a:defRPr sz="8000">
                <a:solidFill>
                  <a:schemeClr val="dk2"/>
                </a:solidFill>
              </a:defRPr>
            </a:lvl6pPr>
            <a:lvl7pPr lvl="6" algn="ctr" rtl="0">
              <a:spcBef>
                <a:spcPct val="0"/>
              </a:spcBef>
              <a:spcAft>
                <a:spcPct val="0"/>
              </a:spcAft>
              <a:buClr>
                <a:schemeClr val="dk2"/>
              </a:buClr>
              <a:buSzPts val="6000"/>
              <a:buNone/>
              <a:defRPr sz="8000">
                <a:solidFill>
                  <a:schemeClr val="dk2"/>
                </a:solidFill>
              </a:defRPr>
            </a:lvl7pPr>
            <a:lvl8pPr lvl="7" algn="ctr" rtl="0">
              <a:spcBef>
                <a:spcPct val="0"/>
              </a:spcBef>
              <a:spcAft>
                <a:spcPct val="0"/>
              </a:spcAft>
              <a:buClr>
                <a:schemeClr val="dk2"/>
              </a:buClr>
              <a:buSzPts val="6000"/>
              <a:buNone/>
              <a:defRPr sz="8000">
                <a:solidFill>
                  <a:schemeClr val="dk2"/>
                </a:solidFill>
              </a:defRPr>
            </a:lvl8pPr>
            <a:lvl9pPr lvl="8" algn="ctr" rtl="0">
              <a:spcBef>
                <a:spcPct val="0"/>
              </a:spcBef>
              <a:spcAft>
                <a:spcPct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flipH="1">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87298961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259329493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842302325"/>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4178599067"/>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1827221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09307761"/>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pPr marL="0" marR="0" lvl="0" indent="0" algn="r" defTabSz="914400" rtl="0" eaLnBrk="1" fontAlgn="auto" latinLnBrk="0" hangingPunct="1">
              <a:lnSpc>
                <a:spcPct val="100000"/>
              </a:lnSpc>
              <a:spcBef>
                <a:spcPct val="0"/>
              </a:spcBef>
              <a:spcAft>
                <a:spcPct val="0"/>
              </a:spcAft>
              <a:buClrTx/>
              <a:buSzTx/>
              <a:buFontTx/>
              <a:buNone/>
              <a:defRPr/>
            </a:pPr>
            <a:fld id="{00000000-1234-1234-1234-123412341234}" type="slidenum">
              <a:rPr kumimoji="0" lang="en" sz="1333" b="0" i="0" u="none" strike="noStrike" kern="1200" cap="none" spc="0" normalizeH="0" baseline="0" noProof="0" smtClean="0">
                <a:ln>
                  <a:noFill/>
                </a:ln>
                <a:solidFill>
                  <a:srgbClr val="FFEDD9"/>
                </a:solidFill>
                <a:effectLst/>
                <a:uLnTx/>
                <a:uFillTx/>
                <a:latin typeface="Arial"/>
                <a:ea typeface="+mn-ea"/>
                <a:cs typeface="+mn-cs"/>
              </a:rPr>
              <a:pPr marL="0" marR="0" lvl="0" indent="0" algn="r" defTabSz="914400" rtl="0" eaLnBrk="1" fontAlgn="auto" latinLnBrk="0" hangingPunct="1">
                <a:lnSpc>
                  <a:spcPct val="100000"/>
                </a:lnSpc>
                <a:spcBef>
                  <a:spcPct val="0"/>
                </a:spcBef>
                <a:spcAft>
                  <a:spcPct val="0"/>
                </a:spcAft>
                <a:buClrTx/>
                <a:buSzTx/>
                <a:buFontTx/>
                <a:buNone/>
                <a:defRPr/>
              </a:pPr>
              <a:t>‹#›</a:t>
            </a:fld>
            <a:endParaRPr kumimoji="0" lang="en" sz="1333"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4248605338"/>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6.wdp"/><Relationship Id="rId12" Type="http://schemas.microsoft.com/office/2007/relationships/hdphoto" Target="../media/hdphoto8.wdp"/><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5.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7.wdp"/><Relationship Id="rId14" Type="http://schemas.microsoft.com/office/2007/relationships/hdphoto" Target="../media/hdphoto9.wdp"/></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6.wdp"/><Relationship Id="rId12" Type="http://schemas.microsoft.com/office/2007/relationships/hdphoto" Target="../media/hdphoto8.wdp"/><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5.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7.wdp"/><Relationship Id="rId14" Type="http://schemas.microsoft.com/office/2007/relationships/hdphoto" Target="../media/hdphoto9.wdp"/></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7.png"/><Relationship Id="rId3" Type="http://schemas.openxmlformats.org/officeDocument/2006/relationships/image" Target="../media/image6.png"/><Relationship Id="rId7" Type="http://schemas.microsoft.com/office/2007/relationships/hdphoto" Target="../media/hdphoto5.wdp"/><Relationship Id="rId12" Type="http://schemas.openxmlformats.org/officeDocument/2006/relationships/image" Target="../media/image13.png"/><Relationship Id="rId2" Type="http://schemas.openxmlformats.org/officeDocument/2006/relationships/notesSlide" Target="../notesSlides/notesSlide12.xml"/><Relationship Id="rId16" Type="http://schemas.microsoft.com/office/2007/relationships/hdphoto" Target="../media/hdphoto9.wdp"/><Relationship Id="rId1" Type="http://schemas.openxmlformats.org/officeDocument/2006/relationships/slideLayout" Target="../slideLayouts/slideLayout4.xml"/><Relationship Id="rId6" Type="http://schemas.openxmlformats.org/officeDocument/2006/relationships/image" Target="../media/image14.png"/><Relationship Id="rId11" Type="http://schemas.microsoft.com/office/2007/relationships/hdphoto" Target="../media/hdphoto7.wdp"/><Relationship Id="rId5" Type="http://schemas.microsoft.com/office/2007/relationships/hdphoto" Target="../media/hdphoto10.wdp"/><Relationship Id="rId1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19.png"/><Relationship Id="rId9" Type="http://schemas.microsoft.com/office/2007/relationships/hdphoto" Target="../media/hdphoto6.wdp"/><Relationship Id="rId14" Type="http://schemas.microsoft.com/office/2007/relationships/hdphoto" Target="../media/hdphoto8.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10.png"/><Relationship Id="rId4" Type="http://schemas.openxmlformats.org/officeDocument/2006/relationships/image" Target="../media/image7.png"/><Relationship Id="rId9"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4" name="Google Shape;264;p40"/>
          <p:cNvSpPr txBox="1">
            <a:spLocks noGrp="1"/>
          </p:cNvSpPr>
          <p:nvPr>
            <p:ph type="ctrTitle"/>
          </p:nvPr>
        </p:nvSpPr>
        <p:spPr>
          <a:xfrm>
            <a:off x="358657" y="3214855"/>
            <a:ext cx="11430001" cy="1757200"/>
          </a:xfrm>
          <a:prstGeom prst="rect">
            <a:avLst/>
          </a:prstGeom>
        </p:spPr>
        <p:txBody>
          <a:bodyPr spcFirstLastPara="1" wrap="square" lIns="121900" tIns="121900" rIns="121900" bIns="121900" anchor="b" anchorCtr="0">
            <a:noAutofit/>
          </a:bodyPr>
          <a:lstStyle/>
          <a:p>
            <a:pPr>
              <a:defRPr b="0" i="0"/>
            </a:pPr>
            <a:r>
              <a:rPr lang="1036" sz="5400"/>
              <a:t>Méthode d’échantillonnage pour les évaluations de précision</a:t>
            </a:r>
            <a:endParaRPr sz="5400"/>
          </a:p>
        </p:txBody>
      </p:sp>
      <p:grpSp>
        <p:nvGrpSpPr>
          <p:cNvPr id="265" name="Google Shape;265;p40"/>
          <p:cNvGrpSpPr/>
          <p:nvPr/>
        </p:nvGrpSpPr>
        <p:grpSpPr>
          <a:xfrm>
            <a:off x="5615502" y="903002"/>
            <a:ext cx="1117732" cy="1151759"/>
            <a:chOff x="-17896149" y="3709300"/>
            <a:chExt cx="305625" cy="305625"/>
          </a:xfrm>
        </p:grpSpPr>
        <p:sp>
          <p:nvSpPr>
            <p:cNvPr id="266"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8"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sz="2400" b="0" i="0" u="none" strike="noStrike" kern="1200" cap="none" spc="0" normalizeH="0" baseline="0" noProof="0">
                <a:ln>
                  <a:noFill/>
                </a:ln>
                <a:solidFill>
                  <a:srgbClr val="242424"/>
                </a:solidFill>
                <a:effectLst/>
                <a:uLnTx/>
                <a:uFillTx/>
                <a:latin typeface="Arial"/>
                <a:ea typeface="+mn-ea"/>
                <a:cs typeface="+mn-cs"/>
              </a:endParaRPr>
            </a:p>
          </p:txBody>
        </p:sp>
      </p:grpSp>
      <p:sp>
        <p:nvSpPr>
          <p:cNvPr id="17" name="Freeform 16"/>
          <p:cNvSpPr/>
          <p:nvPr/>
        </p:nvSpPr>
        <p:spPr>
          <a:xfrm>
            <a:off x="5154819" y="5074945"/>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243596" y="5830464"/>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5572070" y="6132305"/>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Freeform 19"/>
          <p:cNvSpPr/>
          <p:nvPr/>
        </p:nvSpPr>
        <p:spPr>
          <a:xfrm>
            <a:off x="5225841" y="5462285"/>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5181453" y="5226782"/>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5359006" y="5377703"/>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643091" y="5857097"/>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6726167" y="5093617"/>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5625336" y="5368825"/>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5829523" y="5129128"/>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5794012" y="5546379"/>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6193507" y="5093617"/>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6530858" y="5288926"/>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6149119" y="5599045"/>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flipH="1">
            <a:off x="6149119" y="5741687"/>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811077" y="5672431"/>
            <a:ext cx="1045298" cy="64072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1036" sz="1800" b="1" i="0" u="none" strike="noStrike" kern="1200" cap="none" spc="0" normalizeH="0" baseline="0" noProof="0">
                <a:ln>
                  <a:noFill/>
                </a:ln>
                <a:effectLst/>
                <a:uLnTx/>
                <a:uFillTx/>
                <a:latin typeface="Arial"/>
                <a:ea typeface="+mn-ea"/>
                <a:cs typeface="+mn-cs"/>
              </a:rPr>
              <a:t>Sous-UMO</a:t>
            </a:r>
            <a:endParaRPr kumimoji="0" lang="en-US" sz="1800" b="1" i="0" u="none" strike="noStrike" kern="1200" cap="none" spc="0" normalizeH="0" baseline="0" noProof="0">
              <a:ln>
                <a:noFill/>
              </a:ln>
              <a:effectLst/>
              <a:uLnTx/>
              <a:uFillTx/>
              <a:latin typeface="Arial"/>
              <a:ea typeface="+mn-ea"/>
              <a:cs typeface="+mn-cs"/>
            </a:endParaRPr>
          </a:p>
        </p:txBody>
      </p:sp>
      <p:cxnSp>
        <p:nvCxnSpPr>
          <p:cNvPr id="7" name="Straight Arrow Connector 6"/>
          <p:cNvCxnSpPr>
            <a:stCxn id="13" idx="3"/>
            <a:endCxn id="17" idx="4"/>
          </p:cNvCxnSpPr>
          <p:nvPr/>
        </p:nvCxnSpPr>
        <p:spPr>
          <a:xfrm flipV="1">
            <a:off x="4856375" y="5518829"/>
            <a:ext cx="351710" cy="47396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Straight Arrow Connector 34"/>
          <p:cNvCxnSpPr>
            <a:stCxn id="13" idx="3"/>
          </p:cNvCxnSpPr>
          <p:nvPr/>
        </p:nvCxnSpPr>
        <p:spPr>
          <a:xfrm flipV="1">
            <a:off x="4856375" y="5806923"/>
            <a:ext cx="506197" cy="1858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6" name="Straight Arrow Connector 35"/>
          <p:cNvCxnSpPr>
            <a:stCxn id="13" idx="3"/>
          </p:cNvCxnSpPr>
          <p:nvPr/>
        </p:nvCxnSpPr>
        <p:spPr>
          <a:xfrm flipV="1">
            <a:off x="4856375" y="5959323"/>
            <a:ext cx="658597" cy="3346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p:cNvCxnSpPr>
            <a:stCxn id="13" idx="3"/>
          </p:cNvCxnSpPr>
          <p:nvPr/>
        </p:nvCxnSpPr>
        <p:spPr>
          <a:xfrm>
            <a:off x="4856375" y="5992791"/>
            <a:ext cx="810997" cy="1189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Straight Arrow Connector 37"/>
          <p:cNvCxnSpPr>
            <a:stCxn id="13" idx="3"/>
          </p:cNvCxnSpPr>
          <p:nvPr/>
        </p:nvCxnSpPr>
        <p:spPr>
          <a:xfrm>
            <a:off x="4856375" y="5992791"/>
            <a:ext cx="963397" cy="2713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64782272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a:solidFill>
                  <a:schemeClr val="bg2"/>
                </a:solidFill>
              </a:rPr>
              <a:t>Les étapes ci-dessous doivent être suivies pour sélectionner de manière aléatoire 11 garçons et 11 filles par UEP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7196758" cy="1739098"/>
          </a:xfrm>
          <a:prstGeom prst="rect">
            <a:avLst/>
          </a:prstGeom>
        </p:spPr>
        <p:txBody>
          <a:bodyPr wrap="square">
            <a:spAutoFit/>
          </a:bodyPr>
          <a:lstStyle/>
          <a:p>
            <a:pPr lvl="0">
              <a:defRPr b="0" i="0"/>
            </a:pPr>
            <a:r>
              <a:rPr lang="1036">
                <a:solidFill>
                  <a:schemeClr val="accent5"/>
                </a:solidFill>
              </a:rPr>
              <a:t>2. Rassembler tous les élèves de ces classes</a:t>
            </a:r>
            <a:r>
              <a:rPr lang="1036">
                <a:solidFill>
                  <a:schemeClr val="bg2"/>
                </a:solidFill>
              </a:rPr>
              <a:t>. Tous les élèves de ces classes doivent être séparés en groupes et rassemblés en files distinctes, une file de garçons et une file de filles pour chaque âge.</a:t>
            </a:r>
          </a:p>
          <a:p>
            <a:pPr lvl="0"/>
            <a:endParaRPr lang="en-US">
              <a:solidFill>
                <a:schemeClr val="bg2"/>
              </a:solidFill>
            </a:endParaRPr>
          </a:p>
          <a:p>
            <a:pPr lvl="0">
              <a:defRPr b="0" i="0"/>
            </a:pPr>
            <a:r>
              <a:rPr lang="1036">
                <a:solidFill>
                  <a:schemeClr val="accent5"/>
                </a:solidFill>
              </a:rPr>
              <a:t>3. Compter le nombre total d’élèves dans ces files de groupes de classe et de genre.</a:t>
            </a:r>
            <a:endParaRPr lang="en-US">
              <a:solidFill>
                <a:schemeClr val="accent5"/>
              </a:solidFill>
            </a:endParaRPr>
          </a:p>
        </p:txBody>
      </p:sp>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4301" cy="335615"/>
          </a:xfrm>
          <a:prstGeom prst="rect">
            <a:avLst/>
          </a:prstGeom>
          <a:noFill/>
        </p:spPr>
        <p:txBody>
          <a:bodyPr wrap="square" rtlCol="0">
            <a:spAutoFit/>
          </a:bodyPr>
          <a:lstStyle/>
          <a:p>
            <a:pPr>
              <a:defRPr b="0" i="0"/>
            </a:pPr>
            <a:r>
              <a:rPr lang="1036" sz="1600" u="sng">
                <a:solidFill>
                  <a:schemeClr val="bg2"/>
                </a:solidFill>
              </a:rPr>
              <a:t>Classe 3</a:t>
            </a:r>
            <a:endParaRPr lang="en-US" sz="1600" u="sng">
              <a:solidFill>
                <a:schemeClr val="bg2"/>
              </a:solidFill>
            </a:endParaRPr>
          </a:p>
        </p:txBody>
      </p:sp>
      <p:sp>
        <p:nvSpPr>
          <p:cNvPr id="39" name="TextBox 38"/>
          <p:cNvSpPr txBox="1"/>
          <p:nvPr/>
        </p:nvSpPr>
        <p:spPr>
          <a:xfrm>
            <a:off x="10887004" y="2273329"/>
            <a:ext cx="974301" cy="335615"/>
          </a:xfrm>
          <a:prstGeom prst="rect">
            <a:avLst/>
          </a:prstGeom>
          <a:noFill/>
        </p:spPr>
        <p:txBody>
          <a:bodyPr wrap="square" rtlCol="0">
            <a:spAutoFit/>
          </a:bodyPr>
          <a:lstStyle/>
          <a:p>
            <a:pPr>
              <a:defRPr b="0" i="0"/>
            </a:pPr>
            <a:r>
              <a:rPr lang="1036" sz="1600" u="sng">
                <a:solidFill>
                  <a:schemeClr val="bg2"/>
                </a:solidFill>
              </a:rPr>
              <a:t>Classe 4</a:t>
            </a:r>
            <a:endParaRPr lang="en-US" sz="1600" u="sng">
              <a:solidFill>
                <a:schemeClr val="bg2"/>
              </a:solidFill>
            </a:endParaRPr>
          </a:p>
        </p:txBody>
      </p:sp>
      <p:sp>
        <p:nvSpPr>
          <p:cNvPr id="40" name="TextBox 39"/>
          <p:cNvSpPr txBox="1"/>
          <p:nvPr/>
        </p:nvSpPr>
        <p:spPr>
          <a:xfrm>
            <a:off x="8975493" y="4596034"/>
            <a:ext cx="974301" cy="335615"/>
          </a:xfrm>
          <a:prstGeom prst="rect">
            <a:avLst/>
          </a:prstGeom>
          <a:noFill/>
        </p:spPr>
        <p:txBody>
          <a:bodyPr wrap="square" rtlCol="0">
            <a:spAutoFit/>
          </a:bodyPr>
          <a:lstStyle/>
          <a:p>
            <a:pPr>
              <a:defRPr b="0" i="0"/>
            </a:pPr>
            <a:r>
              <a:rPr lang="1036" sz="1600" u="sng">
                <a:solidFill>
                  <a:schemeClr val="bg2"/>
                </a:solidFill>
              </a:rPr>
              <a:t>Classe 5</a:t>
            </a:r>
            <a:endParaRPr lang="en-US" sz="1600" u="sng">
              <a:solidFill>
                <a:schemeClr val="bg2"/>
              </a:solidFill>
            </a:endParaRPr>
          </a:p>
        </p:txBody>
      </p:sp>
      <p:sp>
        <p:nvSpPr>
          <p:cNvPr id="41" name="TextBox 40"/>
          <p:cNvSpPr txBox="1"/>
          <p:nvPr/>
        </p:nvSpPr>
        <p:spPr>
          <a:xfrm>
            <a:off x="10839669" y="4645257"/>
            <a:ext cx="974301" cy="335615"/>
          </a:xfrm>
          <a:prstGeom prst="rect">
            <a:avLst/>
          </a:prstGeom>
          <a:noFill/>
        </p:spPr>
        <p:txBody>
          <a:bodyPr wrap="square" rtlCol="0">
            <a:spAutoFit/>
          </a:bodyPr>
          <a:lstStyle/>
          <a:p>
            <a:pPr>
              <a:defRPr b="0" i="0"/>
            </a:pPr>
            <a:r>
              <a:rPr lang="1036" sz="1600" u="sng">
                <a:solidFill>
                  <a:schemeClr val="bg2"/>
                </a:solidFill>
              </a:rPr>
              <a:t>Classe 6</a:t>
            </a:r>
            <a:endParaRPr lang="en-US" sz="1600" u="sng">
              <a:solidFill>
                <a:schemeClr val="bg2"/>
              </a:solidFill>
            </a:endParaRPr>
          </a:p>
        </p:txBody>
      </p:sp>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11 G          13 F</a:t>
            </a:r>
            <a:endParaRPr lang="en-US" sz="1100">
              <a:solidFill>
                <a:schemeClr val="bg2"/>
              </a:solidFill>
            </a:endParaRPr>
          </a:p>
        </p:txBody>
      </p:sp>
      <p:sp>
        <p:nvSpPr>
          <p:cNvPr id="43" name="TextBox 42"/>
          <p:cNvSpPr txBox="1"/>
          <p:nvPr/>
        </p:nvSpPr>
        <p:spPr>
          <a:xfrm>
            <a:off x="10754075" y="4327266"/>
            <a:ext cx="1283572" cy="259339"/>
          </a:xfrm>
          <a:prstGeom prst="rect">
            <a:avLst/>
          </a:prstGeom>
          <a:noFill/>
        </p:spPr>
        <p:txBody>
          <a:bodyPr wrap="square" rtlCol="0">
            <a:spAutoFit/>
          </a:bodyPr>
          <a:lstStyle/>
          <a:p>
            <a:pPr>
              <a:defRPr b="0" i="0"/>
            </a:pPr>
            <a:r>
              <a:rPr lang="1036" sz="1100">
                <a:solidFill>
                  <a:schemeClr val="bg2"/>
                </a:solidFill>
              </a:rPr>
              <a:t>13 G          13 F</a:t>
            </a:r>
            <a:endParaRPr lang="en-US" sz="1100">
              <a:solidFill>
                <a:schemeClr val="bg2"/>
              </a:solidFill>
            </a:endParaRPr>
          </a:p>
        </p:txBody>
      </p:sp>
      <p:sp>
        <p:nvSpPr>
          <p:cNvPr id="44" name="TextBox 43"/>
          <p:cNvSpPr txBox="1"/>
          <p:nvPr/>
        </p:nvSpPr>
        <p:spPr>
          <a:xfrm>
            <a:off x="8872702" y="6596390"/>
            <a:ext cx="1283572" cy="259339"/>
          </a:xfrm>
          <a:prstGeom prst="rect">
            <a:avLst/>
          </a:prstGeom>
          <a:noFill/>
        </p:spPr>
        <p:txBody>
          <a:bodyPr wrap="square" rtlCol="0">
            <a:spAutoFit/>
          </a:bodyPr>
          <a:lstStyle/>
          <a:p>
            <a:pPr>
              <a:defRPr b="0" i="0"/>
            </a:pPr>
            <a:r>
              <a:rPr lang="1036" sz="1100">
                <a:solidFill>
                  <a:schemeClr val="bg2"/>
                </a:solidFill>
              </a:rPr>
              <a:t>13 G          12 F</a:t>
            </a:r>
            <a:endParaRPr lang="en-US" sz="1100">
              <a:solidFill>
                <a:schemeClr val="bg2"/>
              </a:solidFill>
            </a:endParaRPr>
          </a:p>
        </p:txBody>
      </p:sp>
      <p:sp>
        <p:nvSpPr>
          <p:cNvPr id="45" name="TextBox 44"/>
          <p:cNvSpPr txBox="1"/>
          <p:nvPr/>
        </p:nvSpPr>
        <p:spPr>
          <a:xfrm>
            <a:off x="10811525" y="6609604"/>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Tree>
    <p:extLst>
      <p:ext uri="{BB962C8B-B14F-4D97-AF65-F5344CB8AC3E}">
        <p14:creationId xmlns:p14="http://schemas.microsoft.com/office/powerpoint/2010/main" val="370021538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a:solidFill>
                  <a:schemeClr val="bg2"/>
                </a:solidFill>
              </a:rPr>
              <a:t>Les étapes ci-dessous doivent être suivies pour sélectionner de manière aléatoire 11 garçons et 11 filles par UEP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4301" cy="335615"/>
          </a:xfrm>
          <a:prstGeom prst="rect">
            <a:avLst/>
          </a:prstGeom>
          <a:noFill/>
        </p:spPr>
        <p:txBody>
          <a:bodyPr wrap="square" rtlCol="0">
            <a:spAutoFit/>
          </a:bodyPr>
          <a:lstStyle/>
          <a:p>
            <a:pPr>
              <a:defRPr b="0" i="0"/>
            </a:pPr>
            <a:r>
              <a:rPr lang="1036" sz="1600" u="sng">
                <a:solidFill>
                  <a:schemeClr val="bg2"/>
                </a:solidFill>
              </a:rPr>
              <a:t>Classe 3</a:t>
            </a:r>
            <a:endParaRPr lang="en-US" sz="1600" u="sng">
              <a:solidFill>
                <a:schemeClr val="bg2"/>
              </a:solidFill>
            </a:endParaRPr>
          </a:p>
        </p:txBody>
      </p:sp>
      <p:sp>
        <p:nvSpPr>
          <p:cNvPr id="39" name="TextBox 38"/>
          <p:cNvSpPr txBox="1"/>
          <p:nvPr/>
        </p:nvSpPr>
        <p:spPr>
          <a:xfrm>
            <a:off x="10887004" y="2273329"/>
            <a:ext cx="974301" cy="335615"/>
          </a:xfrm>
          <a:prstGeom prst="rect">
            <a:avLst/>
          </a:prstGeom>
          <a:noFill/>
        </p:spPr>
        <p:txBody>
          <a:bodyPr wrap="square" rtlCol="0">
            <a:spAutoFit/>
          </a:bodyPr>
          <a:lstStyle/>
          <a:p>
            <a:pPr>
              <a:defRPr b="0" i="0"/>
            </a:pPr>
            <a:r>
              <a:rPr lang="1036" sz="1600" u="sng">
                <a:solidFill>
                  <a:schemeClr val="bg2"/>
                </a:solidFill>
              </a:rPr>
              <a:t>Classe 4</a:t>
            </a:r>
            <a:endParaRPr lang="en-US" sz="1600" u="sng">
              <a:solidFill>
                <a:schemeClr val="bg2"/>
              </a:solidFill>
            </a:endParaRPr>
          </a:p>
        </p:txBody>
      </p:sp>
      <p:sp>
        <p:nvSpPr>
          <p:cNvPr id="40" name="TextBox 39"/>
          <p:cNvSpPr txBox="1"/>
          <p:nvPr/>
        </p:nvSpPr>
        <p:spPr>
          <a:xfrm>
            <a:off x="8975493" y="4596034"/>
            <a:ext cx="974301" cy="335615"/>
          </a:xfrm>
          <a:prstGeom prst="rect">
            <a:avLst/>
          </a:prstGeom>
          <a:noFill/>
        </p:spPr>
        <p:txBody>
          <a:bodyPr wrap="square" rtlCol="0">
            <a:spAutoFit/>
          </a:bodyPr>
          <a:lstStyle/>
          <a:p>
            <a:pPr>
              <a:defRPr b="0" i="0"/>
            </a:pPr>
            <a:r>
              <a:rPr lang="1036" sz="1600" u="sng">
                <a:solidFill>
                  <a:schemeClr val="bg2"/>
                </a:solidFill>
              </a:rPr>
              <a:t>Classe 5</a:t>
            </a:r>
            <a:endParaRPr lang="en-US" sz="1600" u="sng">
              <a:solidFill>
                <a:schemeClr val="bg2"/>
              </a:solidFill>
            </a:endParaRPr>
          </a:p>
        </p:txBody>
      </p:sp>
      <p:sp>
        <p:nvSpPr>
          <p:cNvPr id="41" name="TextBox 40"/>
          <p:cNvSpPr txBox="1"/>
          <p:nvPr/>
        </p:nvSpPr>
        <p:spPr>
          <a:xfrm>
            <a:off x="10839669" y="4645257"/>
            <a:ext cx="974301" cy="335615"/>
          </a:xfrm>
          <a:prstGeom prst="rect">
            <a:avLst/>
          </a:prstGeom>
          <a:noFill/>
        </p:spPr>
        <p:txBody>
          <a:bodyPr wrap="square" rtlCol="0">
            <a:spAutoFit/>
          </a:bodyPr>
          <a:lstStyle/>
          <a:p>
            <a:pPr>
              <a:defRPr b="0" i="0"/>
            </a:pPr>
            <a:r>
              <a:rPr lang="1036" sz="1600" u="sng">
                <a:solidFill>
                  <a:schemeClr val="bg2"/>
                </a:solidFill>
              </a:rPr>
              <a:t>Classe 6</a:t>
            </a:r>
            <a:endParaRPr lang="en-US" sz="1600" u="sng">
              <a:solidFill>
                <a:schemeClr val="bg2"/>
              </a:solidFill>
            </a:endParaRPr>
          </a:p>
        </p:txBody>
      </p:sp>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11 G          13 F</a:t>
            </a:r>
            <a:endParaRPr lang="en-US" sz="1100">
              <a:solidFill>
                <a:schemeClr val="bg2"/>
              </a:solidFill>
            </a:endParaRPr>
          </a:p>
        </p:txBody>
      </p:sp>
      <p:sp>
        <p:nvSpPr>
          <p:cNvPr id="43" name="TextBox 42"/>
          <p:cNvSpPr txBox="1"/>
          <p:nvPr/>
        </p:nvSpPr>
        <p:spPr>
          <a:xfrm>
            <a:off x="10754075" y="4327266"/>
            <a:ext cx="1283572" cy="259339"/>
          </a:xfrm>
          <a:prstGeom prst="rect">
            <a:avLst/>
          </a:prstGeom>
          <a:noFill/>
        </p:spPr>
        <p:txBody>
          <a:bodyPr wrap="square" rtlCol="0">
            <a:spAutoFit/>
          </a:bodyPr>
          <a:lstStyle/>
          <a:p>
            <a:pPr>
              <a:defRPr b="0" i="0"/>
            </a:pPr>
            <a:r>
              <a:rPr lang="1036" sz="1100">
                <a:solidFill>
                  <a:schemeClr val="bg2"/>
                </a:solidFill>
              </a:rPr>
              <a:t>13 G          13 F</a:t>
            </a:r>
            <a:endParaRPr lang="en-US" sz="1100">
              <a:solidFill>
                <a:schemeClr val="bg2"/>
              </a:solidFill>
            </a:endParaRPr>
          </a:p>
        </p:txBody>
      </p:sp>
      <p:sp>
        <p:nvSpPr>
          <p:cNvPr id="44" name="TextBox 43"/>
          <p:cNvSpPr txBox="1"/>
          <p:nvPr/>
        </p:nvSpPr>
        <p:spPr>
          <a:xfrm>
            <a:off x="8872702" y="6596390"/>
            <a:ext cx="1283572" cy="259339"/>
          </a:xfrm>
          <a:prstGeom prst="rect">
            <a:avLst/>
          </a:prstGeom>
          <a:noFill/>
        </p:spPr>
        <p:txBody>
          <a:bodyPr wrap="square" rtlCol="0">
            <a:spAutoFit/>
          </a:bodyPr>
          <a:lstStyle/>
          <a:p>
            <a:pPr>
              <a:defRPr b="0" i="0"/>
            </a:pPr>
            <a:r>
              <a:rPr lang="1036" sz="1100">
                <a:solidFill>
                  <a:schemeClr val="bg2"/>
                </a:solidFill>
              </a:rPr>
              <a:t>13 G          12 F</a:t>
            </a:r>
            <a:endParaRPr lang="en-US" sz="1100">
              <a:solidFill>
                <a:schemeClr val="bg2"/>
              </a:solidFill>
            </a:endParaRPr>
          </a:p>
        </p:txBody>
      </p:sp>
      <p:sp>
        <p:nvSpPr>
          <p:cNvPr id="45" name="TextBox 44"/>
          <p:cNvSpPr txBox="1"/>
          <p:nvPr/>
        </p:nvSpPr>
        <p:spPr>
          <a:xfrm>
            <a:off x="10811525" y="6609604"/>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18" name="Rectangle 17"/>
          <p:cNvSpPr/>
          <p:nvPr/>
        </p:nvSpPr>
        <p:spPr>
          <a:xfrm>
            <a:off x="1092290" y="3017738"/>
            <a:ext cx="6661214" cy="830997"/>
          </a:xfrm>
          <a:prstGeom prst="rect">
            <a:avLst/>
          </a:prstGeom>
        </p:spPr>
        <p:txBody>
          <a:bodyPr wrap="square">
            <a:spAutoFit/>
          </a:bodyPr>
          <a:lstStyle/>
          <a:p>
            <a:pPr lvl="0">
              <a:defRPr b="0" i="0"/>
            </a:pPr>
            <a:r>
              <a:rPr lang="1036" sz="1600" dirty="0">
                <a:solidFill>
                  <a:schemeClr val="accent5"/>
                </a:solidFill>
              </a:rPr>
              <a:t>4. Calculer l’intervalle d’échantillonnage (</a:t>
            </a:r>
            <a:r>
              <a:rPr lang="1036" sz="1600" i="1" dirty="0">
                <a:solidFill>
                  <a:schemeClr val="accent5"/>
                </a:solidFill>
              </a:rPr>
              <a:t>h</a:t>
            </a:r>
            <a:r>
              <a:rPr lang="1036" sz="1600" dirty="0">
                <a:solidFill>
                  <a:schemeClr val="accent5"/>
                </a:solidFill>
              </a:rPr>
              <a:t>) pour chaque classe en divisant le nombre total de filles/garçons par la taille de l’échantillon cible par classe (de l’étape 1). </a:t>
            </a:r>
            <a:r>
              <a:rPr lang="1036" sz="1600" dirty="0">
                <a:solidFill>
                  <a:schemeClr val="bg2"/>
                </a:solidFill>
              </a:rPr>
              <a:t>Arrondir au nombre entier le plus proche.</a:t>
            </a:r>
            <a:endParaRPr lang="en-US" sz="1600" dirty="0">
              <a:solidFill>
                <a:schemeClr val="bg2"/>
              </a:solidFill>
            </a:endParaRPr>
          </a:p>
        </p:txBody>
      </p:sp>
      <p:sp>
        <p:nvSpPr>
          <p:cNvPr id="19" name="Rounded Rectangular Callout 18"/>
          <p:cNvSpPr/>
          <p:nvPr/>
        </p:nvSpPr>
        <p:spPr>
          <a:xfrm>
            <a:off x="3628845" y="4261085"/>
            <a:ext cx="4279425" cy="673503"/>
          </a:xfrm>
          <a:prstGeom prst="wedgeRoundRectCallout">
            <a:avLst>
              <a:gd name="adj1" fmla="val -57628"/>
              <a:gd name="adj2" fmla="val -103612"/>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defRPr b="0" i="0"/>
            </a:pPr>
            <a:r>
              <a:rPr lang="1036"/>
              <a:t>Exemple : 22/4 classes = 5,5, </a:t>
            </a:r>
          </a:p>
          <a:p>
            <a:pPr algn="ctr">
              <a:defRPr b="0" i="0"/>
            </a:pPr>
            <a:r>
              <a:rPr lang="1036"/>
              <a:t>arrondir à 6, donc (3 garçons et 3 filles)</a:t>
            </a:r>
            <a:endParaRPr lang="en-US"/>
          </a:p>
        </p:txBody>
      </p:sp>
    </p:spTree>
    <p:extLst>
      <p:ext uri="{BB962C8B-B14F-4D97-AF65-F5344CB8AC3E}">
        <p14:creationId xmlns:p14="http://schemas.microsoft.com/office/powerpoint/2010/main" val="49380412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dirty="0">
                <a:solidFill>
                  <a:schemeClr val="bg2"/>
                </a:solidFill>
              </a:rPr>
              <a:t>Les étapes ci-dessous doivent être suivies pour sélectionner de manière aléatoire 11 garçons et 11 filles par UEP</a:t>
            </a:r>
            <a:r>
              <a:rPr lang="en-US" sz="2400" dirty="0">
                <a:solidFill>
                  <a:schemeClr val="bg2"/>
                </a:solidFill>
              </a:rPr>
              <a:t>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017738"/>
            <a:ext cx="6661214" cy="1189909"/>
          </a:xfrm>
          <a:prstGeom prst="rect">
            <a:avLst/>
          </a:prstGeom>
        </p:spPr>
        <p:txBody>
          <a:bodyPr wrap="square">
            <a:spAutoFit/>
          </a:bodyPr>
          <a:lstStyle/>
          <a:p>
            <a:pPr lvl="0">
              <a:defRPr b="0" i="0"/>
            </a:pPr>
            <a:r>
              <a:rPr lang="1036">
                <a:solidFill>
                  <a:schemeClr val="accent5"/>
                </a:solidFill>
              </a:rPr>
              <a:t>4. Calculer l’intervalle d’échantillonnage (</a:t>
            </a:r>
            <a:r>
              <a:rPr lang="1036" i="1">
                <a:solidFill>
                  <a:schemeClr val="accent5"/>
                </a:solidFill>
              </a:rPr>
              <a:t>h</a:t>
            </a:r>
            <a:r>
              <a:rPr lang="1036">
                <a:solidFill>
                  <a:schemeClr val="accent5"/>
                </a:solidFill>
              </a:rPr>
              <a:t>) pour chaque classe en divisant le nombre total de filles/garçons par la taille de l’échantillon cible par classe (de l’étape 1). </a:t>
            </a:r>
            <a:r>
              <a:rPr lang="1036">
                <a:solidFill>
                  <a:schemeClr val="bg2"/>
                </a:solidFill>
              </a:rPr>
              <a:t>Arrondir au nombre entier le plus proche.</a:t>
            </a:r>
            <a:endParaRPr lang="en-US">
              <a:solidFill>
                <a:schemeClr val="bg2"/>
              </a:solidFill>
            </a:endParaRPr>
          </a:p>
        </p:txBody>
      </p:sp>
      <p:sp>
        <p:nvSpPr>
          <p:cNvPr id="35" name="TextBox 34"/>
          <p:cNvSpPr txBox="1"/>
          <p:nvPr/>
        </p:nvSpPr>
        <p:spPr>
          <a:xfrm>
            <a:off x="8855671" y="2449590"/>
            <a:ext cx="974301" cy="335615"/>
          </a:xfrm>
          <a:prstGeom prst="rect">
            <a:avLst/>
          </a:prstGeom>
          <a:noFill/>
        </p:spPr>
        <p:txBody>
          <a:bodyPr wrap="square" rtlCol="0">
            <a:spAutoFit/>
          </a:bodyPr>
          <a:lstStyle/>
          <a:p>
            <a:pPr>
              <a:defRPr b="0" i="0"/>
            </a:pPr>
            <a:r>
              <a:rPr lang="1036" sz="1600" dirty="0">
                <a:solidFill>
                  <a:schemeClr val="bg2"/>
                </a:solidFill>
              </a:rPr>
              <a:t>Classe 6</a:t>
            </a:r>
            <a:endParaRPr lang="en-US" sz="1600" dirty="0">
              <a:solidFill>
                <a:schemeClr val="bg2"/>
              </a:solidFill>
            </a:endParaRPr>
          </a:p>
        </p:txBody>
      </p:sp>
      <p:sp>
        <p:nvSpPr>
          <p:cNvPr id="36" name="TextBox 35"/>
          <p:cNvSpPr txBox="1"/>
          <p:nvPr/>
        </p:nvSpPr>
        <p:spPr>
          <a:xfrm>
            <a:off x="8855671" y="4795706"/>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22" name="Rounded Rectangle 21"/>
          <p:cNvSpPr/>
          <p:nvPr/>
        </p:nvSpPr>
        <p:spPr>
          <a:xfrm>
            <a:off x="1092291" y="4245785"/>
            <a:ext cx="5610350" cy="1223494"/>
          </a:xfrm>
          <a:prstGeom prst="roundRect">
            <a:avLst/>
          </a:prstGeom>
        </p:spPr>
        <p:style>
          <a:lnRef idx="1">
            <a:schemeClr val="accent1"/>
          </a:lnRef>
          <a:fillRef idx="2">
            <a:schemeClr val="accent1"/>
          </a:fillRef>
          <a:effectRef idx="1">
            <a:schemeClr val="accent1"/>
          </a:effectRef>
          <a:fontRef idx="minor">
            <a:schemeClr val="dk1"/>
          </a:fontRef>
        </p:style>
        <p:txBody>
          <a:bodyPr lIns="0" rIns="0" rtlCol="0" anchor="ctr"/>
          <a:lstStyle/>
          <a:p>
            <a:pPr marR="820420" lvl="0" defTabSz="1000125">
              <a:lnSpc>
                <a:spcPct val="107000"/>
              </a:lnSpc>
              <a:spcAft>
                <a:spcPct val="0"/>
              </a:spcAft>
              <a:buSzPts val="1100"/>
              <a:tabLst>
                <a:tab pos="573088" algn="l"/>
              </a:tabLst>
              <a:defRPr b="0" i="0"/>
            </a:pPr>
            <a:r>
              <a:rPr lang="1036" sz="1600" i="1" u="sng" dirty="0">
                <a:solidFill>
                  <a:schemeClr val="tx1"/>
                </a:solidFill>
                <a:latin typeface="Calibri" panose="020F0502020204030204" pitchFamily="34" charset="0"/>
                <a:ea typeface="Calibri" panose="020F0502020204030204" pitchFamily="34" charset="0"/>
              </a:rPr>
              <a:t>Exemple :  Intervalles d’échantillonnage de la classe 6 (h)</a:t>
            </a:r>
          </a:p>
          <a:p>
            <a:pPr marR="820420" lvl="0" defTabSz="1000125">
              <a:lnSpc>
                <a:spcPct val="107000"/>
              </a:lnSpc>
              <a:spcAft>
                <a:spcPct val="0"/>
              </a:spcAft>
              <a:buSzPts val="1100"/>
              <a:tabLst>
                <a:tab pos="573088" algn="l"/>
              </a:tabLst>
              <a:defRPr b="0" i="0"/>
            </a:pPr>
            <a:r>
              <a:rPr lang="1036" sz="1600" i="1" dirty="0">
                <a:solidFill>
                  <a:schemeClr val="tx1"/>
                </a:solidFill>
                <a:latin typeface="Calibri" panose="020F0502020204030204" pitchFamily="34" charset="0"/>
                <a:ea typeface="Calibri" panose="020F0502020204030204" pitchFamily="34" charset="0"/>
              </a:rPr>
              <a:t>Féminin : 7 filles/3 filles par classe = 2,3~2</a:t>
            </a:r>
          </a:p>
          <a:p>
            <a:pPr marR="820420" lvl="0">
              <a:lnSpc>
                <a:spcPct val="107000"/>
              </a:lnSpc>
              <a:spcAft>
                <a:spcPct val="0"/>
              </a:spcAft>
              <a:buSzPts val="1100"/>
              <a:tabLst>
                <a:tab pos="532130" algn="l"/>
                <a:tab pos="533400" algn="l"/>
              </a:tabLst>
              <a:defRPr b="0" i="0"/>
            </a:pPr>
            <a:r>
              <a:rPr lang="1036" sz="1600" i="1" dirty="0">
                <a:solidFill>
                  <a:schemeClr val="tx1"/>
                </a:solidFill>
                <a:latin typeface="Calibri" panose="020F0502020204030204" pitchFamily="34" charset="0"/>
                <a:ea typeface="Calibri" panose="020F0502020204030204" pitchFamily="34" charset="0"/>
              </a:rPr>
              <a:t>Masculin : 12 garçons / 3 garçons par classe = 4</a:t>
            </a:r>
            <a:endParaRPr lang="en-US" sz="1600" i="1" dirty="0">
              <a:solidFill>
                <a:schemeClr val="tx1"/>
              </a:solidFill>
              <a:latin typeface="Calibri" panose="020F0502020204030204" pitchFamily="34" charset="0"/>
              <a:ea typeface="Calibri" panose="020F0502020204030204" pitchFamily="34" charset="0"/>
            </a:endParaRPr>
          </a:p>
        </p:txBody>
      </p:sp>
      <p:pic>
        <p:nvPicPr>
          <p:cNvPr id="23" name="Picture 22"/>
          <p:cNvPicPr>
            <a:picLocks noChangeAspect="1"/>
          </p:cNvPicPr>
          <p:nvPr/>
        </p:nvPicPr>
        <p:blipFill>
          <a:blip r:embed="rId4"/>
          <a:stretch>
            <a:fillRect/>
          </a:stretch>
        </p:blipFill>
        <p:spPr>
          <a:xfrm>
            <a:off x="8918538" y="2717478"/>
            <a:ext cx="1019690" cy="2017212"/>
          </a:xfrm>
          <a:prstGeom prst="rect">
            <a:avLst/>
          </a:prstGeom>
        </p:spPr>
      </p:pic>
    </p:spTree>
    <p:extLst>
      <p:ext uri="{BB962C8B-B14F-4D97-AF65-F5344CB8AC3E}">
        <p14:creationId xmlns:p14="http://schemas.microsoft.com/office/powerpoint/2010/main" val="281462917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30997"/>
          </a:xfrm>
          <a:prstGeom prst="rect">
            <a:avLst/>
          </a:prstGeom>
          <a:noFill/>
        </p:spPr>
        <p:txBody>
          <a:bodyPr wrap="square" rtlCol="0">
            <a:spAutoFit/>
          </a:bodyPr>
          <a:lstStyle/>
          <a:p>
            <a:pPr>
              <a:defRPr b="0" i="0"/>
            </a:pPr>
            <a:r>
              <a:rPr lang="1036" sz="2400" dirty="0">
                <a:solidFill>
                  <a:schemeClr val="bg2"/>
                </a:solidFill>
              </a:rPr>
              <a:t>Les étapes ci-dessous doivent être suivies pour sélectionner de manière aléatoire 11 garçons et 11 filles par UEP </a:t>
            </a:r>
            <a:r>
              <a:rPr lang="en-US" sz="2400" dirty="0">
                <a:solidFill>
                  <a:schemeClr val="bg2"/>
                </a:solidFill>
              </a:rPr>
              <a:t>:</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21" name="TextBox 20"/>
          <p:cNvSpPr txBox="1"/>
          <p:nvPr/>
        </p:nvSpPr>
        <p:spPr>
          <a:xfrm>
            <a:off x="9671768" y="4728004"/>
            <a:ext cx="2029001"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1036" dirty="0"/>
              <a:t>Intervalle d’échantillonnage des garçons = 12/3 =4</a:t>
            </a:r>
            <a:endParaRPr lang="en-US" dirty="0"/>
          </a:p>
        </p:txBody>
      </p:sp>
      <p:pic>
        <p:nvPicPr>
          <p:cNvPr id="12"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915314"/>
          </a:xfrm>
          <a:prstGeom prst="rect">
            <a:avLst/>
          </a:prstGeom>
        </p:spPr>
        <p:txBody>
          <a:bodyPr wrap="square">
            <a:spAutoFit/>
          </a:bodyPr>
          <a:lstStyle/>
          <a:p>
            <a:pPr lvl="0">
              <a:defRPr b="0" i="0"/>
            </a:pPr>
            <a:r>
              <a:rPr lang="1036">
                <a:solidFill>
                  <a:schemeClr val="accent5"/>
                </a:solidFill>
              </a:rPr>
              <a:t>5. Sélectionner le premier enfant de manière aléatoire en choisissant un nombre entre 1 et </a:t>
            </a:r>
            <a:r>
              <a:rPr lang="1036" i="1">
                <a:solidFill>
                  <a:schemeClr val="accent5"/>
                </a:solidFill>
              </a:rPr>
              <a:t>h. </a:t>
            </a:r>
            <a:r>
              <a:rPr lang="1036">
                <a:solidFill>
                  <a:schemeClr val="bg2"/>
                </a:solidFill>
              </a:rPr>
              <a:t>Il suffit d’écrire les nombres sur des feuilles de papier et d’en tirer une au hasard. </a:t>
            </a:r>
            <a:endParaRPr lang="en-US">
              <a:solidFill>
                <a:schemeClr val="bg2"/>
              </a:solidFill>
            </a:endParaRPr>
          </a:p>
        </p:txBody>
      </p:sp>
      <p:pic>
        <p:nvPicPr>
          <p:cNvPr id="6" name="Picture 5"/>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17" name="TextBox 16"/>
          <p:cNvSpPr txBox="1"/>
          <p:nvPr/>
        </p:nvSpPr>
        <p:spPr>
          <a:xfrm>
            <a:off x="7137647" y="4708808"/>
            <a:ext cx="2334897"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b="0" i="0"/>
            </a:pPr>
            <a:r>
              <a:rPr lang="1036" sz="1200" dirty="0">
                <a:solidFill>
                  <a:schemeClr val="tx1"/>
                </a:solidFill>
              </a:rPr>
              <a:t>Femme </a:t>
            </a:r>
            <a:r>
              <a:rPr lang="1036" sz="1200" i="1" dirty="0">
                <a:solidFill>
                  <a:schemeClr val="tx1"/>
                </a:solidFill>
              </a:rPr>
              <a:t>intervalle d’échantillonnage = 7/3 =2,3~ 2</a:t>
            </a:r>
            <a:endParaRPr lang="en-US" sz="1200" dirty="0">
              <a:solidFill>
                <a:schemeClr val="tx1"/>
              </a:solidFill>
            </a:endParaRPr>
          </a:p>
        </p:txBody>
      </p:sp>
      <p:sp>
        <p:nvSpPr>
          <p:cNvPr id="7" name="TextBox 6"/>
          <p:cNvSpPr txBox="1"/>
          <p:nvPr/>
        </p:nvSpPr>
        <p:spPr>
          <a:xfrm>
            <a:off x="8333259" y="5401273"/>
            <a:ext cx="219160" cy="366126"/>
          </a:xfrm>
          <a:prstGeom prst="rect">
            <a:avLst/>
          </a:prstGeom>
          <a:noFill/>
        </p:spPr>
        <p:txBody>
          <a:bodyPr wrap="square" rtlCol="0">
            <a:spAutoFit/>
          </a:bodyPr>
          <a:lstStyle/>
          <a:p>
            <a:pPr>
              <a:defRPr b="0" i="0"/>
            </a:pPr>
            <a:r>
              <a:rPr lang="1036"/>
              <a:t>1</a:t>
            </a:r>
            <a:endParaRPr lang="en-US"/>
          </a:p>
        </p:txBody>
      </p:sp>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22" name="TextBox 21"/>
          <p:cNvSpPr txBox="1"/>
          <p:nvPr/>
        </p:nvSpPr>
        <p:spPr>
          <a:xfrm>
            <a:off x="10330967" y="5392215"/>
            <a:ext cx="219160" cy="366126"/>
          </a:xfrm>
          <a:prstGeom prst="rect">
            <a:avLst/>
          </a:prstGeom>
          <a:noFill/>
        </p:spPr>
        <p:txBody>
          <a:bodyPr wrap="square" rtlCol="0">
            <a:spAutoFit/>
          </a:bodyPr>
          <a:lstStyle/>
          <a:p>
            <a:pPr>
              <a:defRPr b="0" i="0"/>
            </a:pPr>
            <a:r>
              <a:rPr lang="1036"/>
              <a:t>3</a:t>
            </a:r>
            <a:endParaRPr lang="en-US"/>
          </a:p>
        </p:txBody>
      </p:sp>
      <p:sp>
        <p:nvSpPr>
          <p:cNvPr id="8" name="TextBox 7"/>
          <p:cNvSpPr txBox="1"/>
          <p:nvPr/>
        </p:nvSpPr>
        <p:spPr>
          <a:xfrm>
            <a:off x="5267509" y="5401273"/>
            <a:ext cx="2874670" cy="366126"/>
          </a:xfrm>
          <a:prstGeom prst="rect">
            <a:avLst/>
          </a:prstGeom>
          <a:noFill/>
        </p:spPr>
        <p:txBody>
          <a:bodyPr wrap="square" rtlCol="0">
            <a:spAutoFit/>
          </a:bodyPr>
          <a:lstStyle/>
          <a:p>
            <a:pPr>
              <a:defRPr b="0" i="0"/>
            </a:pPr>
            <a:r>
              <a:rPr lang="1036">
                <a:solidFill>
                  <a:schemeClr val="bg2"/>
                </a:solidFill>
              </a:rPr>
              <a:t>Nombres tirés au sort :</a:t>
            </a:r>
            <a:endParaRPr lang="en-US">
              <a:solidFill>
                <a:schemeClr val="bg2"/>
              </a:solidFill>
            </a:endParaRPr>
          </a:p>
        </p:txBody>
      </p:sp>
      <p:pic>
        <p:nvPicPr>
          <p:cNvPr id="23" name="Picture 22"/>
          <p:cNvPicPr>
            <a:picLocks noChangeAspect="1"/>
          </p:cNvPicPr>
          <p:nvPr/>
        </p:nvPicPr>
        <p:blipFill>
          <a:blip r:embed="rId10"/>
          <a:stretch>
            <a:fillRect/>
          </a:stretch>
        </p:blipFill>
        <p:spPr>
          <a:xfrm>
            <a:off x="8960792" y="2393587"/>
            <a:ext cx="1019690" cy="2017212"/>
          </a:xfrm>
          <a:prstGeom prst="rect">
            <a:avLst/>
          </a:prstGeom>
        </p:spPr>
      </p:pic>
      <p:sp>
        <p:nvSpPr>
          <p:cNvPr id="35" name="TextBox 34"/>
          <p:cNvSpPr txBox="1"/>
          <p:nvPr/>
        </p:nvSpPr>
        <p:spPr>
          <a:xfrm>
            <a:off x="8877924" y="2249806"/>
            <a:ext cx="974301" cy="335615"/>
          </a:xfrm>
          <a:prstGeom prst="rect">
            <a:avLst/>
          </a:prstGeom>
          <a:noFill/>
        </p:spPr>
        <p:txBody>
          <a:bodyPr wrap="square" rtlCol="0">
            <a:spAutoFit/>
          </a:bodyPr>
          <a:lstStyle/>
          <a:p>
            <a:pPr>
              <a:defRPr b="0" i="0"/>
            </a:pPr>
            <a:r>
              <a:rPr lang="1036" sz="1600" u="sng" dirty="0">
                <a:solidFill>
                  <a:schemeClr val="bg2"/>
                </a:solidFill>
              </a:rPr>
              <a:t>Classe 6</a:t>
            </a:r>
            <a:endParaRPr lang="en-US" sz="1600" u="sng" dirty="0">
              <a:solidFill>
                <a:schemeClr val="bg2"/>
              </a:solidFill>
            </a:endParaRPr>
          </a:p>
        </p:txBody>
      </p:sp>
      <p:pic>
        <p:nvPicPr>
          <p:cNvPr id="2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53265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a:solidFill>
                  <a:schemeClr val="bg2"/>
                </a:solidFill>
              </a:rPr>
              <a:t>Les étapes ci-dessous doivent être suivies pour sélectionner de manière aléatoire 11 garçons et 11 filles par UEP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2562880"/>
          </a:xfrm>
          <a:prstGeom prst="rect">
            <a:avLst/>
          </a:prstGeom>
        </p:spPr>
        <p:txBody>
          <a:bodyPr wrap="square">
            <a:spAutoFit/>
          </a:bodyPr>
          <a:lstStyle/>
          <a:p>
            <a:pPr lvl="0">
              <a:defRPr b="0" i="0"/>
            </a:pPr>
            <a:r>
              <a:rPr lang="1036">
                <a:solidFill>
                  <a:schemeClr val="accent5"/>
                </a:solidFill>
              </a:rPr>
              <a:t>5. Sélectionner le premier enfant de manière aléatoire en choisissant un nombre entre 1 et </a:t>
            </a:r>
            <a:r>
              <a:rPr lang="1036" i="1">
                <a:solidFill>
                  <a:schemeClr val="accent5"/>
                </a:solidFill>
              </a:rPr>
              <a:t>h. </a:t>
            </a:r>
            <a:r>
              <a:rPr lang="1036">
                <a:solidFill>
                  <a:schemeClr val="bg2"/>
                </a:solidFill>
              </a:rPr>
              <a:t>Il suffit d’écrire les nombres sur des feuilles de papier et d’en tirer une au hasard. </a:t>
            </a:r>
          </a:p>
          <a:p>
            <a:pPr lvl="0"/>
            <a:endParaRPr lang="en-US">
              <a:solidFill>
                <a:schemeClr val="bg2"/>
              </a:solidFill>
            </a:endParaRPr>
          </a:p>
          <a:p>
            <a:pPr lvl="0">
              <a:defRPr b="0" i="0"/>
            </a:pPr>
            <a:r>
              <a:rPr lang="1036">
                <a:solidFill>
                  <a:schemeClr val="accent5"/>
                </a:solidFill>
              </a:rPr>
              <a:t>6. Déterminer les prochains enfants sélectionnés en ajoutant l’intervalle d’échantillonnage pour cette classe et ce genre. </a:t>
            </a:r>
            <a:r>
              <a:rPr lang="1036">
                <a:solidFill>
                  <a:schemeClr val="bg2"/>
                </a:solidFill>
              </a:rPr>
              <a:t>Continuer jusqu’à ce la fin de la file.</a:t>
            </a:r>
          </a:p>
          <a:p>
            <a:pPr lvl="0"/>
            <a:endParaRPr lang="en-US">
              <a:solidFill>
                <a:schemeClr val="bg2"/>
              </a:solidFill>
            </a:endParaRPr>
          </a:p>
          <a:p>
            <a:pPr lvl="0"/>
            <a:endParaRPr lang="en-US">
              <a:solidFill>
                <a:schemeClr val="bg2"/>
              </a:solidFill>
            </a:endParaRPr>
          </a:p>
        </p:txBody>
      </p:sp>
      <p:sp>
        <p:nvSpPr>
          <p:cNvPr id="38" name="TextBox 37"/>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pic>
        <p:nvPicPr>
          <p:cNvPr id="40"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Male icon svg png free download - 8"/>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4" name="TextBox 43"/>
          <p:cNvSpPr txBox="1"/>
          <p:nvPr/>
        </p:nvSpPr>
        <p:spPr>
          <a:xfrm>
            <a:off x="8333259" y="5401273"/>
            <a:ext cx="219160" cy="366126"/>
          </a:xfrm>
          <a:prstGeom prst="rect">
            <a:avLst/>
          </a:prstGeom>
          <a:noFill/>
        </p:spPr>
        <p:txBody>
          <a:bodyPr wrap="square" rtlCol="0">
            <a:spAutoFit/>
          </a:bodyPr>
          <a:lstStyle/>
          <a:p>
            <a:pPr>
              <a:defRPr b="0" i="0"/>
            </a:pPr>
            <a:r>
              <a:rPr lang="1036"/>
              <a:t>1</a:t>
            </a:r>
            <a:endParaRPr lang="en-US"/>
          </a:p>
        </p:txBody>
      </p:sp>
      <p:pic>
        <p:nvPicPr>
          <p:cNvPr id="45" name="Picture 44"/>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6" name="TextBox 45"/>
          <p:cNvSpPr txBox="1"/>
          <p:nvPr/>
        </p:nvSpPr>
        <p:spPr>
          <a:xfrm>
            <a:off x="10330967" y="5392215"/>
            <a:ext cx="219160" cy="366126"/>
          </a:xfrm>
          <a:prstGeom prst="rect">
            <a:avLst/>
          </a:prstGeom>
          <a:noFill/>
        </p:spPr>
        <p:txBody>
          <a:bodyPr wrap="square" rtlCol="0">
            <a:spAutoFit/>
          </a:bodyPr>
          <a:lstStyle/>
          <a:p>
            <a:pPr>
              <a:defRPr b="0" i="0"/>
            </a:pPr>
            <a:r>
              <a:rPr lang="1036"/>
              <a:t>3</a:t>
            </a:r>
            <a:endParaRPr lang="en-US"/>
          </a:p>
        </p:txBody>
      </p:sp>
      <p:sp>
        <p:nvSpPr>
          <p:cNvPr id="47" name="TextBox 46"/>
          <p:cNvSpPr txBox="1"/>
          <p:nvPr/>
        </p:nvSpPr>
        <p:spPr>
          <a:xfrm>
            <a:off x="5267509" y="5401273"/>
            <a:ext cx="2874670" cy="366126"/>
          </a:xfrm>
          <a:prstGeom prst="rect">
            <a:avLst/>
          </a:prstGeom>
          <a:noFill/>
        </p:spPr>
        <p:txBody>
          <a:bodyPr wrap="square" rtlCol="0">
            <a:spAutoFit/>
          </a:bodyPr>
          <a:lstStyle/>
          <a:p>
            <a:pPr>
              <a:defRPr b="0" i="0"/>
            </a:pPr>
            <a:r>
              <a:rPr lang="1036">
                <a:solidFill>
                  <a:schemeClr val="bg2"/>
                </a:solidFill>
              </a:rPr>
              <a:t>Nombres tirés au sort :</a:t>
            </a:r>
            <a:endParaRPr lang="en-US">
              <a:solidFill>
                <a:schemeClr val="bg2"/>
              </a:solidFill>
            </a:endParaRPr>
          </a:p>
        </p:txBody>
      </p:sp>
      <p:pic>
        <p:nvPicPr>
          <p:cNvPr id="48" name="Picture 47"/>
          <p:cNvPicPr>
            <a:picLocks noChangeAspect="1"/>
          </p:cNvPicPr>
          <p:nvPr/>
        </p:nvPicPr>
        <p:blipFill>
          <a:blip r:embed="rId10"/>
          <a:stretch>
            <a:fillRect/>
          </a:stretch>
        </p:blipFill>
        <p:spPr>
          <a:xfrm>
            <a:off x="8960792" y="2393587"/>
            <a:ext cx="1019690" cy="2017212"/>
          </a:xfrm>
          <a:prstGeom prst="rect">
            <a:avLst/>
          </a:prstGeom>
        </p:spPr>
      </p:pic>
      <p:sp>
        <p:nvSpPr>
          <p:cNvPr id="49" name="TextBox 48"/>
          <p:cNvSpPr txBox="1"/>
          <p:nvPr/>
        </p:nvSpPr>
        <p:spPr>
          <a:xfrm>
            <a:off x="8877924" y="2249806"/>
            <a:ext cx="974301" cy="335615"/>
          </a:xfrm>
          <a:prstGeom prst="rect">
            <a:avLst/>
          </a:prstGeom>
          <a:noFill/>
        </p:spPr>
        <p:txBody>
          <a:bodyPr wrap="square" rtlCol="0">
            <a:spAutoFit/>
          </a:bodyPr>
          <a:lstStyle/>
          <a:p>
            <a:pPr>
              <a:defRPr b="0" i="0"/>
            </a:pPr>
            <a:r>
              <a:rPr lang="1036" sz="1600" u="sng" dirty="0">
                <a:solidFill>
                  <a:schemeClr val="bg2"/>
                </a:solidFill>
              </a:rPr>
              <a:t>Classe 6</a:t>
            </a:r>
            <a:endParaRPr lang="en-US" sz="1600" u="sng" dirty="0">
              <a:solidFill>
                <a:schemeClr val="bg2"/>
              </a:solidFill>
            </a:endParaRPr>
          </a:p>
        </p:txBody>
      </p:sp>
      <p:pic>
        <p:nvPicPr>
          <p:cNvPr id="50"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Female Icon Png at Vectorified.com | Collection of Female Icon Png free ..."/>
          <p:cNvPicPr>
            <a:picLocks noChangeAspect="1" noChangeArrowheads="1"/>
          </p:cNvPicPr>
          <p:nvPr/>
        </p:nvPicPr>
        <p:blipFill>
          <a:blip r:embed="rId11" cstate="print">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85604" y="318803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3540" y="2612316"/>
            <a:ext cx="251537" cy="251537"/>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9671768" y="4728004"/>
            <a:ext cx="2029001"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1036" dirty="0"/>
              <a:t>Intervalle d’échantillonnage des garçons = 12/3 =4</a:t>
            </a:r>
            <a:endParaRPr lang="en-US" dirty="0"/>
          </a:p>
        </p:txBody>
      </p:sp>
      <p:sp>
        <p:nvSpPr>
          <p:cNvPr id="27" name="TextBox 26"/>
          <p:cNvSpPr txBox="1"/>
          <p:nvPr/>
        </p:nvSpPr>
        <p:spPr>
          <a:xfrm>
            <a:off x="7164280" y="4708808"/>
            <a:ext cx="2308264"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b="0" i="0"/>
            </a:pPr>
            <a:r>
              <a:rPr lang="1036" sz="1200">
                <a:solidFill>
                  <a:schemeClr val="tx1"/>
                </a:solidFill>
              </a:rPr>
              <a:t>Femme </a:t>
            </a:r>
            <a:r>
              <a:rPr lang="1036" sz="1200" i="1">
                <a:solidFill>
                  <a:schemeClr val="tx1"/>
                </a:solidFill>
              </a:rPr>
              <a:t>intervalle d’échantillonnage = 7/3 =2,3~ 2</a:t>
            </a:r>
            <a:endParaRPr lang="en-US" sz="1200">
              <a:solidFill>
                <a:schemeClr val="tx1"/>
              </a:solidFill>
            </a:endParaRPr>
          </a:p>
        </p:txBody>
      </p:sp>
      <p:sp>
        <p:nvSpPr>
          <p:cNvPr id="4" name="TextBox 3"/>
          <p:cNvSpPr txBox="1"/>
          <p:nvPr/>
        </p:nvSpPr>
        <p:spPr>
          <a:xfrm>
            <a:off x="1401417" y="6105797"/>
            <a:ext cx="8651517" cy="6407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defRPr b="0" i="0"/>
            </a:pPr>
            <a:r>
              <a:rPr lang="1036"/>
              <a:t>Remarque : en raison des arrondis, il se peut que vous ayez 1 ou 2 enfants de plus que nécessaire (comme dans l’exemple des filles ici). C’est très bien.</a:t>
            </a:r>
            <a:endParaRPr lang="en-US"/>
          </a:p>
        </p:txBody>
      </p:sp>
    </p:spTree>
    <p:extLst>
      <p:ext uri="{BB962C8B-B14F-4D97-AF65-F5344CB8AC3E}">
        <p14:creationId xmlns:p14="http://schemas.microsoft.com/office/powerpoint/2010/main" val="122107333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a:solidFill>
                  <a:schemeClr val="bg2"/>
                </a:solidFill>
              </a:rPr>
              <a:t>Les étapes ci-dessous doivent être suivies pour sélectionner de manière aléatoire 11 garçons et 11 filles par UEP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3112069"/>
          </a:xfrm>
          <a:prstGeom prst="rect">
            <a:avLst/>
          </a:prstGeom>
        </p:spPr>
        <p:txBody>
          <a:bodyPr wrap="square">
            <a:spAutoFit/>
          </a:bodyPr>
          <a:lstStyle/>
          <a:p>
            <a:pPr lvl="0">
              <a:defRPr b="0" i="0"/>
            </a:pPr>
            <a:r>
              <a:rPr lang="1036">
                <a:solidFill>
                  <a:schemeClr val="accent5"/>
                </a:solidFill>
              </a:rPr>
              <a:t>5. Sélectionner le premier enfant de manière aléatoire en choisissant un nombre entre 1 et </a:t>
            </a:r>
            <a:r>
              <a:rPr lang="1036" i="1">
                <a:solidFill>
                  <a:schemeClr val="accent5"/>
                </a:solidFill>
              </a:rPr>
              <a:t>h. </a:t>
            </a:r>
            <a:r>
              <a:rPr lang="1036">
                <a:solidFill>
                  <a:schemeClr val="bg2"/>
                </a:solidFill>
              </a:rPr>
              <a:t>Il suffit d’écrire les nombres sur des feuilles de papier et d’en tirer une au hasard. </a:t>
            </a:r>
          </a:p>
          <a:p>
            <a:pPr lvl="0"/>
            <a:endParaRPr lang="en-US">
              <a:solidFill>
                <a:schemeClr val="bg2"/>
              </a:solidFill>
            </a:endParaRPr>
          </a:p>
          <a:p>
            <a:pPr lvl="0">
              <a:defRPr b="0" i="0"/>
            </a:pPr>
            <a:r>
              <a:rPr lang="1036">
                <a:solidFill>
                  <a:schemeClr val="accent5"/>
                </a:solidFill>
              </a:rPr>
              <a:t>6. Déterminer les prochains enfants sélectionnés en ajoutant l’intervalle d’échantillonnage pour cette classe et ce genre. </a:t>
            </a:r>
            <a:r>
              <a:rPr lang="1036">
                <a:solidFill>
                  <a:schemeClr val="bg2"/>
                </a:solidFill>
              </a:rPr>
              <a:t>Continuer jusqu’à ce la fin de la file.</a:t>
            </a:r>
          </a:p>
          <a:p>
            <a:pPr lvl="0"/>
            <a:endParaRPr lang="en-US">
              <a:solidFill>
                <a:schemeClr val="bg2"/>
              </a:solidFill>
            </a:endParaRPr>
          </a:p>
          <a:p>
            <a:pPr lvl="0">
              <a:defRPr b="0" i="0"/>
            </a:pPr>
            <a:r>
              <a:rPr lang="1036">
                <a:solidFill>
                  <a:schemeClr val="accent5"/>
                </a:solidFill>
              </a:rPr>
              <a:t>7. Demander aux enfants sélectionnés de fournir un échantillon d’urine/de selles.</a:t>
            </a:r>
            <a:endParaRPr lang="en-US">
              <a:solidFill>
                <a:schemeClr val="accent5"/>
              </a:solidFill>
            </a:endParaRPr>
          </a:p>
          <a:p>
            <a:pPr lvl="0"/>
            <a:endParaRPr lang="en-US">
              <a:solidFill>
                <a:schemeClr val="bg2"/>
              </a:solidFill>
            </a:endParaRPr>
          </a:p>
        </p:txBody>
      </p:sp>
      <p:cxnSp>
        <p:nvCxnSpPr>
          <p:cNvPr id="5" name="Straight Connector 4"/>
          <p:cNvCxnSpPr/>
          <p:nvPr/>
        </p:nvCxnSpPr>
        <p:spPr>
          <a:xfrm>
            <a:off x="9956815" y="2736761"/>
            <a:ext cx="700453" cy="476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918180" y="3213279"/>
            <a:ext cx="739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9918181" y="3213279"/>
            <a:ext cx="739087" cy="808045"/>
          </a:xfrm>
          <a:prstGeom prst="line">
            <a:avLst/>
          </a:prstGeom>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4">
            <a:extLst>
              <a:ext uri="{BEBA8EAE-BF5A-486C-A8C5-ECC9F3942E4B}">
                <a14:imgProps xmlns:a14="http://schemas.microsoft.com/office/drawing/2010/main">
                  <a14:imgLayer r:embed="rId5">
                    <a14:imgEffect>
                      <a14:backgroundRemoval t="3150" b="99213" l="9970" r="96677"/>
                    </a14:imgEffect>
                  </a14:imgLayer>
                </a14:imgProps>
              </a:ext>
            </a:extLst>
          </a:blip>
          <a:stretch>
            <a:fillRect/>
          </a:stretch>
        </p:blipFill>
        <p:spPr>
          <a:xfrm>
            <a:off x="10686022" y="2918696"/>
            <a:ext cx="511847" cy="589165"/>
          </a:xfrm>
          <a:prstGeom prst="rect">
            <a:avLst/>
          </a:prstGeom>
        </p:spPr>
      </p:pic>
      <p:sp>
        <p:nvSpPr>
          <p:cNvPr id="32" name="TextBox 31"/>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pic>
        <p:nvPicPr>
          <p:cNvPr id="38" name="Picture 2" descr="Female Icon Png at Vectorified.com | Collection of Female Icon Png free ..."/>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Male icon svg png free download - 8"/>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2" name="TextBox 41"/>
          <p:cNvSpPr txBox="1"/>
          <p:nvPr/>
        </p:nvSpPr>
        <p:spPr>
          <a:xfrm>
            <a:off x="8333259" y="5401273"/>
            <a:ext cx="219160" cy="366126"/>
          </a:xfrm>
          <a:prstGeom prst="rect">
            <a:avLst/>
          </a:prstGeom>
          <a:noFill/>
        </p:spPr>
        <p:txBody>
          <a:bodyPr wrap="square" rtlCol="0">
            <a:spAutoFit/>
          </a:bodyPr>
          <a:lstStyle/>
          <a:p>
            <a:pPr>
              <a:defRPr b="0" i="0"/>
            </a:pPr>
            <a:r>
              <a:rPr lang="1036"/>
              <a:t>1</a:t>
            </a:r>
            <a:endParaRPr lang="en-US"/>
          </a:p>
        </p:txBody>
      </p:sp>
      <p:pic>
        <p:nvPicPr>
          <p:cNvPr id="43" name="Picture 42"/>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4" name="TextBox 43"/>
          <p:cNvSpPr txBox="1"/>
          <p:nvPr/>
        </p:nvSpPr>
        <p:spPr>
          <a:xfrm>
            <a:off x="10330967" y="5392215"/>
            <a:ext cx="219160" cy="366126"/>
          </a:xfrm>
          <a:prstGeom prst="rect">
            <a:avLst/>
          </a:prstGeom>
          <a:noFill/>
        </p:spPr>
        <p:txBody>
          <a:bodyPr wrap="square" rtlCol="0">
            <a:spAutoFit/>
          </a:bodyPr>
          <a:lstStyle/>
          <a:p>
            <a:pPr>
              <a:defRPr b="0" i="0"/>
            </a:pPr>
            <a:r>
              <a:rPr lang="1036"/>
              <a:t>3</a:t>
            </a:r>
            <a:endParaRPr lang="en-US"/>
          </a:p>
        </p:txBody>
      </p:sp>
      <p:pic>
        <p:nvPicPr>
          <p:cNvPr id="46" name="Picture 45"/>
          <p:cNvPicPr>
            <a:picLocks noChangeAspect="1"/>
          </p:cNvPicPr>
          <p:nvPr/>
        </p:nvPicPr>
        <p:blipFill>
          <a:blip r:embed="rId12"/>
          <a:stretch>
            <a:fillRect/>
          </a:stretch>
        </p:blipFill>
        <p:spPr>
          <a:xfrm>
            <a:off x="8960792" y="2393587"/>
            <a:ext cx="1019690" cy="2017212"/>
          </a:xfrm>
          <a:prstGeom prst="rect">
            <a:avLst/>
          </a:prstGeom>
        </p:spPr>
      </p:pic>
      <p:sp>
        <p:nvSpPr>
          <p:cNvPr id="47" name="TextBox 46"/>
          <p:cNvSpPr txBox="1"/>
          <p:nvPr/>
        </p:nvSpPr>
        <p:spPr>
          <a:xfrm>
            <a:off x="8877924" y="2249806"/>
            <a:ext cx="974301" cy="335615"/>
          </a:xfrm>
          <a:prstGeom prst="rect">
            <a:avLst/>
          </a:prstGeom>
          <a:noFill/>
        </p:spPr>
        <p:txBody>
          <a:bodyPr wrap="square" rtlCol="0">
            <a:spAutoFit/>
          </a:bodyPr>
          <a:lstStyle/>
          <a:p>
            <a:pPr>
              <a:defRPr b="0" i="0"/>
            </a:pPr>
            <a:r>
              <a:rPr lang="1036" sz="1600" u="sng" dirty="0">
                <a:solidFill>
                  <a:schemeClr val="bg2"/>
                </a:solidFill>
              </a:rPr>
              <a:t>Classe 6</a:t>
            </a:r>
            <a:endParaRPr lang="en-US" sz="1600" u="sng" dirty="0">
              <a:solidFill>
                <a:schemeClr val="bg2"/>
              </a:solidFill>
            </a:endParaRPr>
          </a:p>
        </p:txBody>
      </p:sp>
      <p:pic>
        <p:nvPicPr>
          <p:cNvPr id="48"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5543" y="3188036"/>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5899" y="2601301"/>
            <a:ext cx="251537" cy="251537"/>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9671768" y="4728004"/>
            <a:ext cx="207338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1036" dirty="0"/>
              <a:t>Intervalle d’échantillonnage des garçons = 12/3 =4</a:t>
            </a:r>
            <a:endParaRPr lang="en-US" dirty="0"/>
          </a:p>
        </p:txBody>
      </p:sp>
      <p:sp>
        <p:nvSpPr>
          <p:cNvPr id="36" name="TextBox 35"/>
          <p:cNvSpPr txBox="1"/>
          <p:nvPr/>
        </p:nvSpPr>
        <p:spPr>
          <a:xfrm>
            <a:off x="7128769" y="4708808"/>
            <a:ext cx="2343775"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defRPr b="0" i="0"/>
            </a:pPr>
            <a:r>
              <a:rPr lang="1036" sz="1200" dirty="0">
                <a:solidFill>
                  <a:schemeClr val="tx1"/>
                </a:solidFill>
              </a:rPr>
              <a:t>Femme </a:t>
            </a:r>
            <a:r>
              <a:rPr lang="1036" sz="1200" i="1" dirty="0">
                <a:solidFill>
                  <a:schemeClr val="tx1"/>
                </a:solidFill>
              </a:rPr>
              <a:t>intervalle d’échantillonnage = 7/3 =2,3~ 2</a:t>
            </a:r>
            <a:endParaRPr lang="en-US" sz="1200" dirty="0">
              <a:solidFill>
                <a:schemeClr val="tx1"/>
              </a:solidFill>
            </a:endParaRPr>
          </a:p>
        </p:txBody>
      </p:sp>
    </p:spTree>
    <p:extLst>
      <p:ext uri="{BB962C8B-B14F-4D97-AF65-F5344CB8AC3E}">
        <p14:creationId xmlns:p14="http://schemas.microsoft.com/office/powerpoint/2010/main" val="80497147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a:t>Questions fréquemment posées</a:t>
            </a:r>
            <a:endParaRPr lang="en-US"/>
          </a:p>
        </p:txBody>
      </p:sp>
      <p:sp>
        <p:nvSpPr>
          <p:cNvPr id="5" name="TextBox 4"/>
          <p:cNvSpPr txBox="1"/>
          <p:nvPr/>
        </p:nvSpPr>
        <p:spPr>
          <a:xfrm>
            <a:off x="1003978" y="1789043"/>
            <a:ext cx="10685904" cy="4118916"/>
          </a:xfrm>
          <a:prstGeom prst="rect">
            <a:avLst/>
          </a:prstGeom>
          <a:noFill/>
        </p:spPr>
        <p:txBody>
          <a:bodyPr wrap="square" rtlCol="0">
            <a:spAutoFit/>
          </a:bodyPr>
          <a:lstStyle/>
          <a:p>
            <a:pPr>
              <a:defRPr b="0" i="0"/>
            </a:pPr>
            <a:r>
              <a:rPr lang="1036" sz="2400" b="1">
                <a:solidFill>
                  <a:schemeClr val="accent5"/>
                </a:solidFill>
              </a:rPr>
              <a:t>Que se passe-t-il si une sous-unité n’a pas </a:t>
            </a:r>
            <a:r>
              <a:rPr lang="1036" sz="2400" b="1" u="sng">
                <a:solidFill>
                  <a:schemeClr val="accent5"/>
                </a:solidFill>
              </a:rPr>
              <a:t>&gt;</a:t>
            </a:r>
            <a:r>
              <a:rPr lang="1036" sz="2400" b="1">
                <a:solidFill>
                  <a:schemeClr val="accent5"/>
                </a:solidFill>
              </a:rPr>
              <a:t>4 écoles pour servir d’UEP ?</a:t>
            </a:r>
          </a:p>
          <a:p>
            <a:pPr>
              <a:defRPr b="0" i="0"/>
            </a:pPr>
            <a:r>
              <a:rPr lang="1036" sz="2400">
                <a:solidFill>
                  <a:schemeClr val="bg2"/>
                </a:solidFill>
              </a:rPr>
              <a:t>Dans le cas où certaines sous-UMO n’ont pas 4 UEP (par exemple, certains petits sous-districts n’ont pas 4 écoles primaires différentes), il est possible de fusionner deux ou plusieurs sous-UMO pour l’évaluation de précision. Dans ce cas, toutes les sous-UMO fusionnées feront l’objet de la même décision en matière de traitement (c’est-à-dire qu’elles seront classées au-dessus ou au-dessous du seuil de 10 %). </a:t>
            </a:r>
          </a:p>
          <a:p>
            <a:endParaRPr lang="en-US" sz="2400">
              <a:solidFill>
                <a:schemeClr val="bg2"/>
              </a:solidFill>
            </a:endParaRPr>
          </a:p>
          <a:p>
            <a:pPr marL="342900" indent="-342900">
              <a:buFont typeface="Arial" panose="020B0604020202020204" pitchFamily="34" charset="0"/>
              <a:buChar char="•"/>
            </a:pPr>
            <a:endParaRPr lang="en-US" sz="2400" b="1">
              <a:solidFill>
                <a:schemeClr val="bg2"/>
              </a:solidFill>
            </a:endParaRPr>
          </a:p>
          <a:p>
            <a:pPr marL="342900" indent="-342900">
              <a:buFont typeface="Arial" panose="020B0604020202020204" pitchFamily="34" charset="0"/>
              <a:buChar char="•"/>
            </a:pPr>
            <a:endParaRPr lang="en-US" sz="2400" b="1">
              <a:solidFill>
                <a:schemeClr val="bg2"/>
              </a:solidFill>
            </a:endParaRPr>
          </a:p>
        </p:txBody>
      </p:sp>
    </p:spTree>
    <p:extLst>
      <p:ext uri="{BB962C8B-B14F-4D97-AF65-F5344CB8AC3E}">
        <p14:creationId xmlns:p14="http://schemas.microsoft.com/office/powerpoint/2010/main" val="85320026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a:t>Questions fréquemment posées</a:t>
            </a:r>
            <a:endParaRPr lang="en-US"/>
          </a:p>
        </p:txBody>
      </p:sp>
      <p:sp>
        <p:nvSpPr>
          <p:cNvPr id="5" name="TextBox 4"/>
          <p:cNvSpPr txBox="1"/>
          <p:nvPr/>
        </p:nvSpPr>
        <p:spPr>
          <a:xfrm>
            <a:off x="1003978" y="1789043"/>
            <a:ext cx="11114139" cy="3752790"/>
          </a:xfrm>
          <a:prstGeom prst="rect">
            <a:avLst/>
          </a:prstGeom>
          <a:noFill/>
        </p:spPr>
        <p:txBody>
          <a:bodyPr wrap="square" rtlCol="0">
            <a:spAutoFit/>
          </a:bodyPr>
          <a:lstStyle/>
          <a:p>
            <a:pPr>
              <a:defRPr b="0" i="0"/>
            </a:pPr>
            <a:r>
              <a:rPr lang="1036" sz="2400" b="1">
                <a:solidFill>
                  <a:schemeClr val="accent5"/>
                </a:solidFill>
              </a:rPr>
              <a:t>Est-il nécessaire d’effectuer l’évaluation de précision dans </a:t>
            </a:r>
            <a:r>
              <a:rPr lang="1036" sz="2400" b="1" i="1">
                <a:solidFill>
                  <a:schemeClr val="accent5"/>
                </a:solidFill>
              </a:rPr>
              <a:t> toutes les </a:t>
            </a:r>
            <a:r>
              <a:rPr lang="1036" sz="2400" b="1">
                <a:solidFill>
                  <a:schemeClr val="accent5"/>
                </a:solidFill>
              </a:rPr>
              <a:t> sous-UMO au sein d’une UMO ?  </a:t>
            </a:r>
            <a:r>
              <a:rPr lang="1036" sz="2400">
                <a:solidFill>
                  <a:schemeClr val="bg2"/>
                </a:solidFill>
              </a:rPr>
              <a:t>Non, le programme SCH peut déterminer qu’il n’est pas nécessaire d’effectuer l’évaluation de précision dans chaque sous-UOM sur la base d’une ou de plusieurs des conditions suivantes :</a:t>
            </a:r>
          </a:p>
          <a:p>
            <a:pPr marL="342900" indent="-342900">
              <a:buFont typeface="Arial" panose="020B0604020202020204" pitchFamily="34" charset="0"/>
              <a:buChar char="•"/>
              <a:defRPr b="0" i="0"/>
            </a:pPr>
            <a:r>
              <a:rPr lang="1036" sz="2400">
                <a:solidFill>
                  <a:schemeClr val="bg2"/>
                </a:solidFill>
              </a:rPr>
              <a:t>Les résultats d’une récente évaluation pratique suggèrent que la prévalence au sein d’un groupe de sous-UMO est élevée ou faible de manière homogène (par rapport au seuil de 10 %) et que le programme est en mesure d’attribuer une décision de traitement à ces sous-UMO sur la base des données déjà collectées.</a:t>
            </a:r>
          </a:p>
          <a:p>
            <a:pPr marL="342900" indent="-342900">
              <a:buFont typeface="Arial" panose="020B0604020202020204" pitchFamily="34" charset="0"/>
              <a:buChar char="•"/>
            </a:pPr>
            <a:endParaRPr lang="en-US" sz="2400" b="1">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flipH="1">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2610988" y="5278987"/>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475156" y="5431387"/>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220052" y="5573848"/>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2372452" y="526905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2793207" y="599792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2249866" y="6150321"/>
            <a:ext cx="62137"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2213424" y="5944914"/>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693811" y="5739506"/>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044996" y="554403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3197396" y="520941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3598271" y="536181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3750671" y="5136529"/>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266966" y="5328685"/>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62168" y="5351877"/>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134448" y="5673239"/>
            <a:ext cx="62137"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ular Callout 50"/>
          <p:cNvSpPr/>
          <p:nvPr/>
        </p:nvSpPr>
        <p:spPr>
          <a:xfrm>
            <a:off x="4118252" y="4860235"/>
            <a:ext cx="7977670" cy="1520687"/>
          </a:xfrm>
          <a:prstGeom prst="wedgeRoundRectCallout">
            <a:avLst>
              <a:gd name="adj1" fmla="val -53724"/>
              <a:gd name="adj2" fmla="val 4984"/>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defRPr b="0" i="0"/>
            </a:pPr>
            <a:r>
              <a:rPr lang="1036" dirty="0">
                <a:solidFill>
                  <a:schemeClr val="tx1"/>
                </a:solidFill>
              </a:rPr>
              <a:t>Par exemple, sur la base des résultats de cette évaluation de </a:t>
            </a:r>
            <a:r>
              <a:rPr lang="en-US" dirty="0">
                <a:solidFill>
                  <a:schemeClr val="tx1"/>
                </a:solidFill>
              </a:rPr>
              <a:t>pratique</a:t>
            </a:r>
            <a:r>
              <a:rPr lang="1036" dirty="0">
                <a:solidFill>
                  <a:schemeClr val="tx1"/>
                </a:solidFill>
              </a:rPr>
              <a:t> (vert = UEP &lt;10 %, rouge = UEP</a:t>
            </a:r>
            <a:r>
              <a:rPr lang="1036" u="sng" dirty="0">
                <a:solidFill>
                  <a:schemeClr val="tx1"/>
                </a:solidFill>
              </a:rPr>
              <a:t>&gt;</a:t>
            </a:r>
            <a:r>
              <a:rPr lang="1036" dirty="0">
                <a:solidFill>
                  <a:schemeClr val="tx1"/>
                </a:solidFill>
              </a:rPr>
              <a:t>10 %), le programme peut déterminer que la partie orientale du district ne nécessite pas d’échantillonnage supplémentaire, alors que les évaluations de précision aideront à orienter les décisions de traitement dans la partie occidentale du district.</a:t>
            </a:r>
            <a:endParaRPr lang="en-US" dirty="0">
              <a:solidFill>
                <a:schemeClr val="tx1"/>
              </a:solidFill>
            </a:endParaRPr>
          </a:p>
        </p:txBody>
      </p:sp>
      <p:sp>
        <p:nvSpPr>
          <p:cNvPr id="52" name="Freeform 51"/>
          <p:cNvSpPr/>
          <p:nvPr/>
        </p:nvSpPr>
        <p:spPr>
          <a:xfrm>
            <a:off x="2892287" y="4969565"/>
            <a:ext cx="993913" cy="985056"/>
          </a:xfrm>
          <a:custGeom>
            <a:avLst/>
            <a:gdLst>
              <a:gd name="connsiteX0" fmla="*/ 99391 w 993913"/>
              <a:gd name="connsiteY0" fmla="*/ 139148 h 985056"/>
              <a:gd name="connsiteX1" fmla="*/ 119270 w 993913"/>
              <a:gd name="connsiteY1" fmla="*/ 188844 h 985056"/>
              <a:gd name="connsiteX2" fmla="*/ 129209 w 993913"/>
              <a:gd name="connsiteY2" fmla="*/ 218661 h 985056"/>
              <a:gd name="connsiteX3" fmla="*/ 149087 w 993913"/>
              <a:gd name="connsiteY3" fmla="*/ 248478 h 985056"/>
              <a:gd name="connsiteX4" fmla="*/ 168965 w 993913"/>
              <a:gd name="connsiteY4" fmla="*/ 427383 h 985056"/>
              <a:gd name="connsiteX5" fmla="*/ 178904 w 993913"/>
              <a:gd name="connsiteY5" fmla="*/ 467139 h 985056"/>
              <a:gd name="connsiteX6" fmla="*/ 168965 w 993913"/>
              <a:gd name="connsiteY6" fmla="*/ 536713 h 985056"/>
              <a:gd name="connsiteX7" fmla="*/ 149087 w 993913"/>
              <a:gd name="connsiteY7" fmla="*/ 556592 h 985056"/>
              <a:gd name="connsiteX8" fmla="*/ 0 w 993913"/>
              <a:gd name="connsiteY8" fmla="*/ 586409 h 985056"/>
              <a:gd name="connsiteX9" fmla="*/ 19878 w 993913"/>
              <a:gd name="connsiteY9" fmla="*/ 646044 h 985056"/>
              <a:gd name="connsiteX10" fmla="*/ 39756 w 993913"/>
              <a:gd name="connsiteY10" fmla="*/ 675861 h 985056"/>
              <a:gd name="connsiteX11" fmla="*/ 79513 w 993913"/>
              <a:gd name="connsiteY11" fmla="*/ 725557 h 985056"/>
              <a:gd name="connsiteX12" fmla="*/ 89452 w 993913"/>
              <a:gd name="connsiteY12" fmla="*/ 755374 h 985056"/>
              <a:gd name="connsiteX13" fmla="*/ 129209 w 993913"/>
              <a:gd name="connsiteY13" fmla="*/ 805070 h 985056"/>
              <a:gd name="connsiteX14" fmla="*/ 139148 w 993913"/>
              <a:gd name="connsiteY14" fmla="*/ 844826 h 985056"/>
              <a:gd name="connsiteX15" fmla="*/ 198783 w 993913"/>
              <a:gd name="connsiteY15" fmla="*/ 874644 h 985056"/>
              <a:gd name="connsiteX16" fmla="*/ 228600 w 993913"/>
              <a:gd name="connsiteY16" fmla="*/ 894522 h 985056"/>
              <a:gd name="connsiteX17" fmla="*/ 258417 w 993913"/>
              <a:gd name="connsiteY17" fmla="*/ 904461 h 985056"/>
              <a:gd name="connsiteX18" fmla="*/ 298174 w 993913"/>
              <a:gd name="connsiteY18" fmla="*/ 944218 h 985056"/>
              <a:gd name="connsiteX19" fmla="*/ 357809 w 993913"/>
              <a:gd name="connsiteY19" fmla="*/ 983974 h 985056"/>
              <a:gd name="connsiteX20" fmla="*/ 377687 w 993913"/>
              <a:gd name="connsiteY20" fmla="*/ 954157 h 985056"/>
              <a:gd name="connsiteX21" fmla="*/ 407504 w 993913"/>
              <a:gd name="connsiteY21" fmla="*/ 914400 h 985056"/>
              <a:gd name="connsiteX22" fmla="*/ 427383 w 993913"/>
              <a:gd name="connsiteY22" fmla="*/ 844826 h 985056"/>
              <a:gd name="connsiteX23" fmla="*/ 487017 w 993913"/>
              <a:gd name="connsiteY23" fmla="*/ 805070 h 985056"/>
              <a:gd name="connsiteX24" fmla="*/ 526774 w 993913"/>
              <a:gd name="connsiteY24" fmla="*/ 765313 h 985056"/>
              <a:gd name="connsiteX25" fmla="*/ 586409 w 993913"/>
              <a:gd name="connsiteY25" fmla="*/ 685800 h 985056"/>
              <a:gd name="connsiteX26" fmla="*/ 616226 w 993913"/>
              <a:gd name="connsiteY26" fmla="*/ 675861 h 985056"/>
              <a:gd name="connsiteX27" fmla="*/ 646043 w 993913"/>
              <a:gd name="connsiteY27" fmla="*/ 655983 h 985056"/>
              <a:gd name="connsiteX28" fmla="*/ 715617 w 993913"/>
              <a:gd name="connsiteY28" fmla="*/ 636105 h 985056"/>
              <a:gd name="connsiteX29" fmla="*/ 785191 w 993913"/>
              <a:gd name="connsiteY29" fmla="*/ 596348 h 985056"/>
              <a:gd name="connsiteX30" fmla="*/ 874643 w 993913"/>
              <a:gd name="connsiteY30" fmla="*/ 546652 h 985056"/>
              <a:gd name="connsiteX31" fmla="*/ 894522 w 993913"/>
              <a:gd name="connsiteY31" fmla="*/ 526774 h 985056"/>
              <a:gd name="connsiteX32" fmla="*/ 924339 w 993913"/>
              <a:gd name="connsiteY32" fmla="*/ 516835 h 985056"/>
              <a:gd name="connsiteX33" fmla="*/ 974035 w 993913"/>
              <a:gd name="connsiteY33" fmla="*/ 477078 h 985056"/>
              <a:gd name="connsiteX34" fmla="*/ 993913 w 993913"/>
              <a:gd name="connsiteY34" fmla="*/ 288235 h 985056"/>
              <a:gd name="connsiteX35" fmla="*/ 983974 w 993913"/>
              <a:gd name="connsiteY35" fmla="*/ 89452 h 985056"/>
              <a:gd name="connsiteX36" fmla="*/ 974035 w 993913"/>
              <a:gd name="connsiteY36" fmla="*/ 49696 h 985056"/>
              <a:gd name="connsiteX37" fmla="*/ 924339 w 993913"/>
              <a:gd name="connsiteY37" fmla="*/ 19878 h 985056"/>
              <a:gd name="connsiteX38" fmla="*/ 894522 w 993913"/>
              <a:gd name="connsiteY38" fmla="*/ 0 h 985056"/>
              <a:gd name="connsiteX39" fmla="*/ 675861 w 993913"/>
              <a:gd name="connsiteY39" fmla="*/ 9939 h 985056"/>
              <a:gd name="connsiteX40" fmla="*/ 576470 w 993913"/>
              <a:gd name="connsiteY40" fmla="*/ 39757 h 985056"/>
              <a:gd name="connsiteX41" fmla="*/ 477078 w 993913"/>
              <a:gd name="connsiteY41" fmla="*/ 49696 h 985056"/>
              <a:gd name="connsiteX42" fmla="*/ 228600 w 993913"/>
              <a:gd name="connsiteY42" fmla="*/ 69574 h 985056"/>
              <a:gd name="connsiteX43" fmla="*/ 129209 w 993913"/>
              <a:gd name="connsiteY43" fmla="*/ 99392 h 985056"/>
              <a:gd name="connsiteX44" fmla="*/ 99391 w 993913"/>
              <a:gd name="connsiteY44" fmla="*/ 139148 h 985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3913" h="985055">
                <a:moveTo>
                  <a:pt x="99391" y="139148"/>
                </a:moveTo>
                <a:cubicBezTo>
                  <a:pt x="97734" y="154057"/>
                  <a:pt x="113005" y="172139"/>
                  <a:pt x="119270" y="188844"/>
                </a:cubicBezTo>
                <a:cubicBezTo>
                  <a:pt x="122949" y="198654"/>
                  <a:pt x="124524" y="209290"/>
                  <a:pt x="129209" y="218661"/>
                </a:cubicBezTo>
                <a:cubicBezTo>
                  <a:pt x="134551" y="229345"/>
                  <a:pt x="142461" y="238539"/>
                  <a:pt x="149087" y="248478"/>
                </a:cubicBezTo>
                <a:cubicBezTo>
                  <a:pt x="176669" y="331226"/>
                  <a:pt x="149329" y="240842"/>
                  <a:pt x="168965" y="427383"/>
                </a:cubicBezTo>
                <a:cubicBezTo>
                  <a:pt x="170395" y="440968"/>
                  <a:pt x="175591" y="453887"/>
                  <a:pt x="178904" y="467139"/>
                </a:cubicBezTo>
                <a:cubicBezTo>
                  <a:pt x="175591" y="490330"/>
                  <a:pt x="176373" y="514488"/>
                  <a:pt x="168965" y="536713"/>
                </a:cubicBezTo>
                <a:cubicBezTo>
                  <a:pt x="166002" y="545603"/>
                  <a:pt x="156404" y="550738"/>
                  <a:pt x="149087" y="556592"/>
                </a:cubicBezTo>
                <a:cubicBezTo>
                  <a:pt x="97800" y="597622"/>
                  <a:pt x="92017" y="578741"/>
                  <a:pt x="0" y="586409"/>
                </a:cubicBezTo>
                <a:cubicBezTo>
                  <a:pt x="6626" y="606287"/>
                  <a:pt x="8255" y="628610"/>
                  <a:pt x="19878" y="646044"/>
                </a:cubicBezTo>
                <a:cubicBezTo>
                  <a:pt x="26504" y="655983"/>
                  <a:pt x="32294" y="666533"/>
                  <a:pt x="39756" y="675861"/>
                </a:cubicBezTo>
                <a:cubicBezTo>
                  <a:pt x="64411" y="706679"/>
                  <a:pt x="59116" y="684763"/>
                  <a:pt x="79513" y="725557"/>
                </a:cubicBezTo>
                <a:cubicBezTo>
                  <a:pt x="84198" y="734928"/>
                  <a:pt x="84767" y="746003"/>
                  <a:pt x="89452" y="755374"/>
                </a:cubicBezTo>
                <a:cubicBezTo>
                  <a:pt x="101991" y="780453"/>
                  <a:pt x="110717" y="786579"/>
                  <a:pt x="129209" y="805070"/>
                </a:cubicBezTo>
                <a:cubicBezTo>
                  <a:pt x="132522" y="818322"/>
                  <a:pt x="131571" y="833460"/>
                  <a:pt x="139148" y="844826"/>
                </a:cubicBezTo>
                <a:cubicBezTo>
                  <a:pt x="150159" y="861343"/>
                  <a:pt x="181772" y="868974"/>
                  <a:pt x="198783" y="874644"/>
                </a:cubicBezTo>
                <a:cubicBezTo>
                  <a:pt x="208722" y="881270"/>
                  <a:pt x="217916" y="889180"/>
                  <a:pt x="228600" y="894522"/>
                </a:cubicBezTo>
                <a:cubicBezTo>
                  <a:pt x="237971" y="899207"/>
                  <a:pt x="251009" y="897053"/>
                  <a:pt x="258417" y="904461"/>
                </a:cubicBezTo>
                <a:cubicBezTo>
                  <a:pt x="311427" y="957471"/>
                  <a:pt x="218658" y="917711"/>
                  <a:pt x="298174" y="944218"/>
                </a:cubicBezTo>
                <a:cubicBezTo>
                  <a:pt x="305075" y="951119"/>
                  <a:pt x="337260" y="992194"/>
                  <a:pt x="357809" y="983974"/>
                </a:cubicBezTo>
                <a:cubicBezTo>
                  <a:pt x="368900" y="979538"/>
                  <a:pt x="370744" y="963877"/>
                  <a:pt x="377687" y="954157"/>
                </a:cubicBezTo>
                <a:cubicBezTo>
                  <a:pt x="387315" y="940677"/>
                  <a:pt x="397565" y="927652"/>
                  <a:pt x="407504" y="914400"/>
                </a:cubicBezTo>
                <a:cubicBezTo>
                  <a:pt x="407591" y="914053"/>
                  <a:pt x="422629" y="849580"/>
                  <a:pt x="427383" y="844826"/>
                </a:cubicBezTo>
                <a:cubicBezTo>
                  <a:pt x="444276" y="827933"/>
                  <a:pt x="470124" y="821963"/>
                  <a:pt x="487017" y="805070"/>
                </a:cubicBezTo>
                <a:lnTo>
                  <a:pt x="526774" y="765313"/>
                </a:lnTo>
                <a:cubicBezTo>
                  <a:pt x="537737" y="732424"/>
                  <a:pt x="543581" y="700076"/>
                  <a:pt x="586409" y="685800"/>
                </a:cubicBezTo>
                <a:cubicBezTo>
                  <a:pt x="596348" y="682487"/>
                  <a:pt x="606855" y="680546"/>
                  <a:pt x="616226" y="675861"/>
                </a:cubicBezTo>
                <a:cubicBezTo>
                  <a:pt x="626910" y="670519"/>
                  <a:pt x="635359" y="661325"/>
                  <a:pt x="646043" y="655983"/>
                </a:cubicBezTo>
                <a:cubicBezTo>
                  <a:pt x="660301" y="648854"/>
                  <a:pt x="702880" y="639289"/>
                  <a:pt x="715617" y="636105"/>
                </a:cubicBezTo>
                <a:cubicBezTo>
                  <a:pt x="846028" y="538296"/>
                  <a:pt x="687626" y="650550"/>
                  <a:pt x="785191" y="596348"/>
                </a:cubicBezTo>
                <a:cubicBezTo>
                  <a:pt x="887724" y="539386"/>
                  <a:pt x="807172" y="569144"/>
                  <a:pt x="874643" y="546652"/>
                </a:cubicBezTo>
                <a:cubicBezTo>
                  <a:pt x="881269" y="540026"/>
                  <a:pt x="886487" y="531595"/>
                  <a:pt x="894522" y="526774"/>
                </a:cubicBezTo>
                <a:cubicBezTo>
                  <a:pt x="903506" y="521384"/>
                  <a:pt x="916158" y="523380"/>
                  <a:pt x="924339" y="516835"/>
                </a:cubicBezTo>
                <a:cubicBezTo>
                  <a:pt x="988565" y="465454"/>
                  <a:pt x="899085" y="502063"/>
                  <a:pt x="974035" y="477078"/>
                </a:cubicBezTo>
                <a:cubicBezTo>
                  <a:pt x="979493" y="433414"/>
                  <a:pt x="993913" y="325307"/>
                  <a:pt x="993913" y="288235"/>
                </a:cubicBezTo>
                <a:cubicBezTo>
                  <a:pt x="993913" y="221891"/>
                  <a:pt x="989483" y="155567"/>
                  <a:pt x="983974" y="89452"/>
                </a:cubicBezTo>
                <a:cubicBezTo>
                  <a:pt x="982840" y="75839"/>
                  <a:pt x="980144" y="61914"/>
                  <a:pt x="974035" y="49696"/>
                </a:cubicBezTo>
                <a:cubicBezTo>
                  <a:pt x="961093" y="23814"/>
                  <a:pt x="947007" y="31212"/>
                  <a:pt x="924339" y="19878"/>
                </a:cubicBezTo>
                <a:cubicBezTo>
                  <a:pt x="913655" y="14536"/>
                  <a:pt x="904461" y="6626"/>
                  <a:pt x="894522" y="0"/>
                </a:cubicBezTo>
                <a:cubicBezTo>
                  <a:pt x="821635" y="3313"/>
                  <a:pt x="748608" y="4343"/>
                  <a:pt x="675861" y="9939"/>
                </a:cubicBezTo>
                <a:cubicBezTo>
                  <a:pt x="587843" y="16710"/>
                  <a:pt x="691910" y="28213"/>
                  <a:pt x="576470" y="39757"/>
                </a:cubicBezTo>
                <a:lnTo>
                  <a:pt x="477078" y="49696"/>
                </a:lnTo>
                <a:lnTo>
                  <a:pt x="228600" y="69574"/>
                </a:lnTo>
                <a:cubicBezTo>
                  <a:pt x="168510" y="84596"/>
                  <a:pt x="201810" y="75191"/>
                  <a:pt x="129209" y="99392"/>
                </a:cubicBezTo>
                <a:cubicBezTo>
                  <a:pt x="93105" y="111427"/>
                  <a:pt x="101048" y="124239"/>
                  <a:pt x="99391" y="139148"/>
                </a:cubicBezTo>
                <a:close/>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3565223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a:t>Questions fréquemment posées</a:t>
            </a:r>
            <a:endParaRPr lang="en-US"/>
          </a:p>
        </p:txBody>
      </p:sp>
      <p:sp>
        <p:nvSpPr>
          <p:cNvPr id="5" name="TextBox 4"/>
          <p:cNvSpPr txBox="1"/>
          <p:nvPr/>
        </p:nvSpPr>
        <p:spPr>
          <a:xfrm>
            <a:off x="1003978" y="1558222"/>
            <a:ext cx="11114139" cy="4001095"/>
          </a:xfrm>
          <a:prstGeom prst="rect">
            <a:avLst/>
          </a:prstGeom>
          <a:noFill/>
        </p:spPr>
        <p:txBody>
          <a:bodyPr wrap="square" rtlCol="0">
            <a:spAutoFit/>
          </a:bodyPr>
          <a:lstStyle/>
          <a:p>
            <a:pPr>
              <a:defRPr b="0" i="0"/>
            </a:pPr>
            <a:r>
              <a:rPr lang="1036" sz="2300" b="1" dirty="0">
                <a:solidFill>
                  <a:schemeClr val="accent5"/>
                </a:solidFill>
              </a:rPr>
              <a:t>Est-il nécessaire d’effectuer l’évaluation de précision dans </a:t>
            </a:r>
            <a:r>
              <a:rPr lang="1036" sz="2300" b="1" i="1" dirty="0">
                <a:solidFill>
                  <a:schemeClr val="accent5"/>
                </a:solidFill>
              </a:rPr>
              <a:t> toutes les </a:t>
            </a:r>
            <a:r>
              <a:rPr lang="1036" sz="2300" b="1" dirty="0">
                <a:solidFill>
                  <a:schemeClr val="accent5"/>
                </a:solidFill>
              </a:rPr>
              <a:t> sous-UMO au sein d’une UMO ?  </a:t>
            </a:r>
            <a:r>
              <a:rPr lang="1036" sz="2300" dirty="0">
                <a:solidFill>
                  <a:schemeClr val="bg2"/>
                </a:solidFill>
              </a:rPr>
              <a:t>Non, le programme SCH peut déterminer qu’il n’est pas nécessaire d’effectuer l’évaluation de précision dans chaque sous-UOM sur la base d’une ou de plusieurs des conditions suivantes :</a:t>
            </a:r>
          </a:p>
          <a:p>
            <a:pPr marL="342900" indent="-342900">
              <a:buFont typeface="Arial" panose="020B0604020202020204" pitchFamily="34" charset="0"/>
              <a:buChar char="•"/>
              <a:defRPr b="0" i="0"/>
            </a:pPr>
            <a:r>
              <a:rPr lang="1036" sz="2300" dirty="0">
                <a:solidFill>
                  <a:schemeClr val="bg2"/>
                </a:solidFill>
              </a:rPr>
              <a:t>Il ne serait pas pratique de prendre des décisions de traitement différentes pour chaque sous-UOM (en raison, par exemple, de la grande mobilité de la population, des zones difficiles d’accès, etc.). Dans ce cas, le programme peut décider de regrouper deux sous-UOM ou plus sur la base des zones administratives où il </a:t>
            </a:r>
            <a:r>
              <a:rPr lang="1036" sz="2300" i="1" dirty="0">
                <a:solidFill>
                  <a:schemeClr val="bg2"/>
                </a:solidFill>
              </a:rPr>
              <a:t>serait</a:t>
            </a:r>
            <a:r>
              <a:rPr lang="1036" sz="2300" dirty="0">
                <a:solidFill>
                  <a:schemeClr val="bg2"/>
                </a:solidFill>
              </a:rPr>
              <a:t> possible de prendre des décisions de traitement différentes.  </a:t>
            </a:r>
          </a:p>
          <a:p>
            <a:pPr marL="342900" indent="-342900">
              <a:buFont typeface="Arial" panose="020B0604020202020204" pitchFamily="34" charset="0"/>
              <a:buChar char="•"/>
            </a:pPr>
            <a:endParaRPr lang="en-US" sz="2400" b="1" dirty="0">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flipH="1">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810263" y="5025027"/>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899040" y="5780546"/>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5298535" y="5807179"/>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5804563" y="5079210"/>
            <a:ext cx="53266" cy="6108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flipH="1">
            <a:off x="5804563" y="5691769"/>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3605280" y="5780546"/>
            <a:ext cx="1016416" cy="448352"/>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369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a:t>Questions fréquemment posées</a:t>
            </a:r>
            <a:endParaRPr lang="en-US"/>
          </a:p>
        </p:txBody>
      </p:sp>
      <p:sp>
        <p:nvSpPr>
          <p:cNvPr id="5" name="TextBox 4"/>
          <p:cNvSpPr txBox="1"/>
          <p:nvPr/>
        </p:nvSpPr>
        <p:spPr>
          <a:xfrm>
            <a:off x="1003978" y="1789043"/>
            <a:ext cx="11114139" cy="3386664"/>
          </a:xfrm>
          <a:prstGeom prst="rect">
            <a:avLst/>
          </a:prstGeom>
          <a:noFill/>
        </p:spPr>
        <p:txBody>
          <a:bodyPr wrap="square" rtlCol="0">
            <a:spAutoFit/>
          </a:bodyPr>
          <a:lstStyle/>
          <a:p>
            <a:pPr>
              <a:defRPr b="0" i="0"/>
            </a:pPr>
            <a:r>
              <a:rPr lang="1036" sz="2400" b="1">
                <a:solidFill>
                  <a:schemeClr val="accent5"/>
                </a:solidFill>
              </a:rPr>
              <a:t>Est-il nécessaire d’effectuer l’évaluation de précision dans </a:t>
            </a:r>
            <a:r>
              <a:rPr lang="1036" sz="2400" b="1" i="1">
                <a:solidFill>
                  <a:schemeClr val="accent5"/>
                </a:solidFill>
              </a:rPr>
              <a:t> toutes les </a:t>
            </a:r>
            <a:r>
              <a:rPr lang="1036" sz="2400" b="1">
                <a:solidFill>
                  <a:schemeClr val="accent5"/>
                </a:solidFill>
              </a:rPr>
              <a:t> sous-UMO au sein d’une UMO ?  </a:t>
            </a:r>
            <a:r>
              <a:rPr lang="1036" sz="2400">
                <a:solidFill>
                  <a:schemeClr val="bg2"/>
                </a:solidFill>
              </a:rPr>
              <a:t>Non, le programme SCH peut déterminer qu’il n’est pas nécessaire d’effectuer l’évaluation de précision dans chaque sous-UOM sur la base d’une ou de plusieurs des conditions suivantes :</a:t>
            </a:r>
          </a:p>
          <a:p>
            <a:pPr marL="342900" indent="-342900">
              <a:buFont typeface="Arial" panose="020B0604020202020204" pitchFamily="34" charset="0"/>
              <a:buChar char="•"/>
              <a:defRPr b="0" i="0"/>
            </a:pPr>
            <a:r>
              <a:rPr lang="1036" sz="2400">
                <a:solidFill>
                  <a:schemeClr val="bg2"/>
                </a:solidFill>
              </a:rPr>
              <a:t>Le programme a des raisons de croire que la prévalence de la SCH sera similaire dans plusieurs sous-UMO (par exemple, en raison d’une source de risque commune, telle qu’un lac dans une partie de l’UMO) et il est facile d’attribuer la même décision de traitement à chaque sous-UOM du groupe.</a:t>
            </a:r>
          </a:p>
          <a:p>
            <a:pPr marL="342900" indent="-342900">
              <a:buFont typeface="Arial" panose="020B0604020202020204" pitchFamily="34" charset="0"/>
              <a:buChar char="•"/>
            </a:pPr>
            <a:endParaRPr lang="en-US" sz="2400" b="1">
              <a:solidFill>
                <a:schemeClr val="bg2"/>
              </a:solidFill>
            </a:endParaRPr>
          </a:p>
        </p:txBody>
      </p:sp>
      <p:sp>
        <p:nvSpPr>
          <p:cNvPr id="16" name="Freeform 15"/>
          <p:cNvSpPr/>
          <p:nvPr/>
        </p:nvSpPr>
        <p:spPr>
          <a:xfrm>
            <a:off x="2033932" y="5065006"/>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2122709" y="5820525"/>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2451183" y="6122366"/>
            <a:ext cx="159805" cy="106532"/>
          </a:xfrm>
          <a:custGeom>
            <a:avLst/>
            <a:gdLst>
              <a:gd name="connsiteX0" fmla="*/ 0 w 159805"/>
              <a:gd name="connsiteY0" fmla="*/ 0 h 106532"/>
              <a:gd name="connsiteX1" fmla="*/ 44388 w 159805"/>
              <a:gd name="connsiteY1" fmla="*/ 17755 h 106532"/>
              <a:gd name="connsiteX2" fmla="*/ 142043 w 159805"/>
              <a:gd name="connsiteY2" fmla="*/ 44388 h 106532"/>
              <a:gd name="connsiteX3" fmla="*/ 159798 w 159805"/>
              <a:gd name="connsiteY3" fmla="*/ 106532 h 106532"/>
            </a:gdLst>
            <a:ahLst/>
            <a:cxnLst>
              <a:cxn ang="0">
                <a:pos x="connsiteX0" y="connsiteY0"/>
              </a:cxn>
              <a:cxn ang="0">
                <a:pos x="connsiteX1" y="connsiteY1"/>
              </a:cxn>
              <a:cxn ang="0">
                <a:pos x="connsiteX2" y="connsiteY2"/>
              </a:cxn>
              <a:cxn ang="0">
                <a:pos x="connsiteX3" y="connsiteY3"/>
              </a:cxn>
            </a:cxnLst>
            <a:rect l="l" t="t" r="r" b="b"/>
            <a:pathLst>
              <a:path w="159805" h="106532">
                <a:moveTo>
                  <a:pt x="0" y="0"/>
                </a:moveTo>
                <a:cubicBezTo>
                  <a:pt x="14796" y="5918"/>
                  <a:pt x="28860" y="14172"/>
                  <a:pt x="44388" y="17755"/>
                </a:cubicBezTo>
                <a:cubicBezTo>
                  <a:pt x="145799" y="41158"/>
                  <a:pt x="86703" y="7495"/>
                  <a:pt x="142043" y="44388"/>
                </a:cubicBezTo>
                <a:cubicBezTo>
                  <a:pt x="160734" y="100461"/>
                  <a:pt x="159798" y="78938"/>
                  <a:pt x="159798" y="106532"/>
                </a:cubicBezTo>
              </a:path>
            </a:pathLst>
          </a:cu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a:off x="2104954" y="5452346"/>
            <a:ext cx="303103" cy="385934"/>
          </a:xfrm>
          <a:custGeom>
            <a:avLst/>
            <a:gdLst>
              <a:gd name="connsiteX0" fmla="*/ 292963 w 303103"/>
              <a:gd name="connsiteY0" fmla="*/ 385934 h 385934"/>
              <a:gd name="connsiteX1" fmla="*/ 301841 w 303103"/>
              <a:gd name="connsiteY1" fmla="*/ 306035 h 385934"/>
              <a:gd name="connsiteX2" fmla="*/ 292963 w 303103"/>
              <a:gd name="connsiteY2" fmla="*/ 4195 h 385934"/>
              <a:gd name="connsiteX3" fmla="*/ 257452 w 303103"/>
              <a:gd name="connsiteY3" fmla="*/ 13072 h 385934"/>
              <a:gd name="connsiteX4" fmla="*/ 204186 w 303103"/>
              <a:gd name="connsiteY4" fmla="*/ 30828 h 385934"/>
              <a:gd name="connsiteX5" fmla="*/ 168676 w 303103"/>
              <a:gd name="connsiteY5" fmla="*/ 39705 h 385934"/>
              <a:gd name="connsiteX6" fmla="*/ 106532 w 303103"/>
              <a:gd name="connsiteY6" fmla="*/ 57461 h 385934"/>
              <a:gd name="connsiteX7" fmla="*/ 53266 w 303103"/>
              <a:gd name="connsiteY7" fmla="*/ 66338 h 385934"/>
              <a:gd name="connsiteX8" fmla="*/ 0 w 303103"/>
              <a:gd name="connsiteY8" fmla="*/ 75216 h 385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3103" h="385934">
                <a:moveTo>
                  <a:pt x="292963" y="385934"/>
                </a:moveTo>
                <a:cubicBezTo>
                  <a:pt x="295922" y="359301"/>
                  <a:pt x="301841" y="332832"/>
                  <a:pt x="301841" y="306035"/>
                </a:cubicBezTo>
                <a:cubicBezTo>
                  <a:pt x="301841" y="205378"/>
                  <a:pt x="308042" y="103716"/>
                  <a:pt x="292963" y="4195"/>
                </a:cubicBezTo>
                <a:cubicBezTo>
                  <a:pt x="291135" y="-7869"/>
                  <a:pt x="269139" y="9566"/>
                  <a:pt x="257452" y="13072"/>
                </a:cubicBezTo>
                <a:cubicBezTo>
                  <a:pt x="239525" y="18450"/>
                  <a:pt x="222343" y="26289"/>
                  <a:pt x="204186" y="30828"/>
                </a:cubicBezTo>
                <a:cubicBezTo>
                  <a:pt x="192349" y="33787"/>
                  <a:pt x="180407" y="36353"/>
                  <a:pt x="168676" y="39705"/>
                </a:cubicBezTo>
                <a:cubicBezTo>
                  <a:pt x="129188" y="50987"/>
                  <a:pt x="152790" y="48210"/>
                  <a:pt x="106532" y="57461"/>
                </a:cubicBezTo>
                <a:cubicBezTo>
                  <a:pt x="88881" y="60991"/>
                  <a:pt x="70976" y="63118"/>
                  <a:pt x="53266" y="66338"/>
                </a:cubicBezTo>
                <a:cubicBezTo>
                  <a:pt x="1244" y="75796"/>
                  <a:pt x="24895" y="75216"/>
                  <a:pt x="0" y="75216"/>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060566" y="5216843"/>
            <a:ext cx="514904" cy="177554"/>
          </a:xfrm>
          <a:custGeom>
            <a:avLst/>
            <a:gdLst>
              <a:gd name="connsiteX0" fmla="*/ 0 w 514904"/>
              <a:gd name="connsiteY0" fmla="*/ 177554 h 177554"/>
              <a:gd name="connsiteX1" fmla="*/ 44388 w 514904"/>
              <a:gd name="connsiteY1" fmla="*/ 159798 h 177554"/>
              <a:gd name="connsiteX2" fmla="*/ 71021 w 514904"/>
              <a:gd name="connsiteY2" fmla="*/ 150921 h 177554"/>
              <a:gd name="connsiteX3" fmla="*/ 221941 w 514904"/>
              <a:gd name="connsiteY3" fmla="*/ 142043 h 177554"/>
              <a:gd name="connsiteX4" fmla="*/ 417250 w 514904"/>
              <a:gd name="connsiteY4" fmla="*/ 133165 h 177554"/>
              <a:gd name="connsiteX5" fmla="*/ 443883 w 514904"/>
              <a:gd name="connsiteY5" fmla="*/ 115410 h 177554"/>
              <a:gd name="connsiteX6" fmla="*/ 479394 w 514904"/>
              <a:gd name="connsiteY6" fmla="*/ 62144 h 177554"/>
              <a:gd name="connsiteX7" fmla="*/ 488271 w 514904"/>
              <a:gd name="connsiteY7" fmla="*/ 35511 h 177554"/>
              <a:gd name="connsiteX8" fmla="*/ 506027 w 514904"/>
              <a:gd name="connsiteY8" fmla="*/ 17756 h 177554"/>
              <a:gd name="connsiteX9" fmla="*/ 514904 w 514904"/>
              <a:gd name="connsiteY9" fmla="*/ 0 h 177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14904" h="177554">
                <a:moveTo>
                  <a:pt x="0" y="177554"/>
                </a:moveTo>
                <a:cubicBezTo>
                  <a:pt x="14796" y="171635"/>
                  <a:pt x="29467" y="165393"/>
                  <a:pt x="44388" y="159798"/>
                </a:cubicBezTo>
                <a:cubicBezTo>
                  <a:pt x="53150" y="156512"/>
                  <a:pt x="61710" y="151852"/>
                  <a:pt x="71021" y="150921"/>
                </a:cubicBezTo>
                <a:cubicBezTo>
                  <a:pt x="121165" y="145907"/>
                  <a:pt x="171614" y="144624"/>
                  <a:pt x="221941" y="142043"/>
                </a:cubicBezTo>
                <a:lnTo>
                  <a:pt x="417250" y="133165"/>
                </a:lnTo>
                <a:cubicBezTo>
                  <a:pt x="426128" y="127247"/>
                  <a:pt x="436857" y="123440"/>
                  <a:pt x="443883" y="115410"/>
                </a:cubicBezTo>
                <a:cubicBezTo>
                  <a:pt x="457935" y="99351"/>
                  <a:pt x="479394" y="62144"/>
                  <a:pt x="479394" y="62144"/>
                </a:cubicBezTo>
                <a:cubicBezTo>
                  <a:pt x="482353" y="53266"/>
                  <a:pt x="483456" y="43535"/>
                  <a:pt x="488271" y="35511"/>
                </a:cubicBezTo>
                <a:cubicBezTo>
                  <a:pt x="492577" y="28334"/>
                  <a:pt x="501005" y="24452"/>
                  <a:pt x="506027" y="17756"/>
                </a:cubicBezTo>
                <a:cubicBezTo>
                  <a:pt x="509997" y="12462"/>
                  <a:pt x="511945" y="5919"/>
                  <a:pt x="514904"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238119" y="5367764"/>
            <a:ext cx="88777" cy="115729"/>
          </a:xfrm>
          <a:custGeom>
            <a:avLst/>
            <a:gdLst>
              <a:gd name="connsiteX0" fmla="*/ 0 w 88777"/>
              <a:gd name="connsiteY0" fmla="*/ 0 h 115729"/>
              <a:gd name="connsiteX1" fmla="*/ 26633 w 88777"/>
              <a:gd name="connsiteY1" fmla="*/ 88777 h 115729"/>
              <a:gd name="connsiteX2" fmla="*/ 53266 w 88777"/>
              <a:gd name="connsiteY2" fmla="*/ 97654 h 115729"/>
              <a:gd name="connsiteX3" fmla="*/ 88777 w 88777"/>
              <a:gd name="connsiteY3" fmla="*/ 115410 h 115729"/>
            </a:gdLst>
            <a:ahLst/>
            <a:cxnLst>
              <a:cxn ang="0">
                <a:pos x="connsiteX0" y="connsiteY0"/>
              </a:cxn>
              <a:cxn ang="0">
                <a:pos x="connsiteX1" y="connsiteY1"/>
              </a:cxn>
              <a:cxn ang="0">
                <a:pos x="connsiteX2" y="connsiteY2"/>
              </a:cxn>
              <a:cxn ang="0">
                <a:pos x="connsiteX3" y="connsiteY3"/>
              </a:cxn>
            </a:cxnLst>
            <a:rect l="l" t="t" r="r" b="b"/>
            <a:pathLst>
              <a:path w="88777" h="115729">
                <a:moveTo>
                  <a:pt x="0" y="0"/>
                </a:moveTo>
                <a:cubicBezTo>
                  <a:pt x="3885" y="27194"/>
                  <a:pt x="586" y="67940"/>
                  <a:pt x="26633" y="88777"/>
                </a:cubicBezTo>
                <a:cubicBezTo>
                  <a:pt x="33940" y="94623"/>
                  <a:pt x="44388" y="94695"/>
                  <a:pt x="53266" y="97654"/>
                </a:cubicBezTo>
                <a:cubicBezTo>
                  <a:pt x="75206" y="119595"/>
                  <a:pt x="62651" y="115410"/>
                  <a:pt x="88777" y="11541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2522204" y="5847158"/>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3605280" y="5083678"/>
            <a:ext cx="152302" cy="408373"/>
          </a:xfrm>
          <a:custGeom>
            <a:avLst/>
            <a:gdLst>
              <a:gd name="connsiteX0" fmla="*/ 0 w 152302"/>
              <a:gd name="connsiteY0" fmla="*/ 0 h 408373"/>
              <a:gd name="connsiteX1" fmla="*/ 17756 w 152302"/>
              <a:gd name="connsiteY1" fmla="*/ 204187 h 408373"/>
              <a:gd name="connsiteX2" fmla="*/ 44389 w 152302"/>
              <a:gd name="connsiteY2" fmla="*/ 257453 h 408373"/>
              <a:gd name="connsiteX3" fmla="*/ 124288 w 152302"/>
              <a:gd name="connsiteY3" fmla="*/ 301841 h 408373"/>
              <a:gd name="connsiteX4" fmla="*/ 142043 w 152302"/>
              <a:gd name="connsiteY4" fmla="*/ 319597 h 408373"/>
              <a:gd name="connsiteX5" fmla="*/ 150921 w 152302"/>
              <a:gd name="connsiteY5" fmla="*/ 408373 h 408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302" h="408373">
                <a:moveTo>
                  <a:pt x="0" y="0"/>
                </a:moveTo>
                <a:cubicBezTo>
                  <a:pt x="23087" y="115433"/>
                  <a:pt x="-5205" y="-36903"/>
                  <a:pt x="17756" y="204187"/>
                </a:cubicBezTo>
                <a:cubicBezTo>
                  <a:pt x="19154" y="218869"/>
                  <a:pt x="33816" y="248202"/>
                  <a:pt x="44389" y="257453"/>
                </a:cubicBezTo>
                <a:cubicBezTo>
                  <a:pt x="81959" y="290326"/>
                  <a:pt x="87709" y="289647"/>
                  <a:pt x="124288" y="301841"/>
                </a:cubicBezTo>
                <a:cubicBezTo>
                  <a:pt x="130206" y="307760"/>
                  <a:pt x="137737" y="312420"/>
                  <a:pt x="142043" y="319597"/>
                </a:cubicBezTo>
                <a:cubicBezTo>
                  <a:pt x="157472" y="345312"/>
                  <a:pt x="150921" y="382404"/>
                  <a:pt x="150921" y="40837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2504449" y="5358886"/>
            <a:ext cx="206018" cy="488275"/>
          </a:xfrm>
          <a:custGeom>
            <a:avLst/>
            <a:gdLst>
              <a:gd name="connsiteX0" fmla="*/ 0 w 206018"/>
              <a:gd name="connsiteY0" fmla="*/ 0 h 488275"/>
              <a:gd name="connsiteX1" fmla="*/ 8878 w 206018"/>
              <a:gd name="connsiteY1" fmla="*/ 62144 h 488275"/>
              <a:gd name="connsiteX2" fmla="*/ 115410 w 206018"/>
              <a:gd name="connsiteY2" fmla="*/ 106532 h 488275"/>
              <a:gd name="connsiteX3" fmla="*/ 159798 w 206018"/>
              <a:gd name="connsiteY3" fmla="*/ 435006 h 488275"/>
              <a:gd name="connsiteX4" fmla="*/ 133165 w 206018"/>
              <a:gd name="connsiteY4" fmla="*/ 452761 h 488275"/>
              <a:gd name="connsiteX5" fmla="*/ 79899 w 206018"/>
              <a:gd name="connsiteY5" fmla="*/ 470517 h 488275"/>
              <a:gd name="connsiteX6" fmla="*/ 0 w 206018"/>
              <a:gd name="connsiteY6" fmla="*/ 488272 h 48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017" h="488275">
                <a:moveTo>
                  <a:pt x="0" y="0"/>
                </a:moveTo>
                <a:cubicBezTo>
                  <a:pt x="2959" y="20715"/>
                  <a:pt x="-2356" y="44490"/>
                  <a:pt x="8878" y="62144"/>
                </a:cubicBezTo>
                <a:cubicBezTo>
                  <a:pt x="33169" y="100315"/>
                  <a:pt x="78170" y="100326"/>
                  <a:pt x="115410" y="106532"/>
                </a:cubicBezTo>
                <a:cubicBezTo>
                  <a:pt x="262405" y="155532"/>
                  <a:pt x="194501" y="114010"/>
                  <a:pt x="159798" y="435006"/>
                </a:cubicBezTo>
                <a:cubicBezTo>
                  <a:pt x="158651" y="445614"/>
                  <a:pt x="142915" y="448428"/>
                  <a:pt x="133165" y="452761"/>
                </a:cubicBezTo>
                <a:cubicBezTo>
                  <a:pt x="116062" y="460362"/>
                  <a:pt x="98056" y="465978"/>
                  <a:pt x="79899" y="470517"/>
                </a:cubicBezTo>
                <a:cubicBezTo>
                  <a:pt x="6007" y="488990"/>
                  <a:pt x="33280" y="488272"/>
                  <a:pt x="0" y="48827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2708636" y="5119189"/>
            <a:ext cx="372862" cy="3994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2673125" y="5536440"/>
            <a:ext cx="350905" cy="257452"/>
          </a:xfrm>
          <a:custGeom>
            <a:avLst/>
            <a:gdLst>
              <a:gd name="connsiteX0" fmla="*/ 0 w 350905"/>
              <a:gd name="connsiteY0" fmla="*/ 257452 h 257452"/>
              <a:gd name="connsiteX1" fmla="*/ 44388 w 350905"/>
              <a:gd name="connsiteY1" fmla="*/ 239697 h 257452"/>
              <a:gd name="connsiteX2" fmla="*/ 195309 w 350905"/>
              <a:gd name="connsiteY2" fmla="*/ 221941 h 257452"/>
              <a:gd name="connsiteX3" fmla="*/ 248575 w 350905"/>
              <a:gd name="connsiteY3" fmla="*/ 213064 h 257452"/>
              <a:gd name="connsiteX4" fmla="*/ 346229 w 350905"/>
              <a:gd name="connsiteY4" fmla="*/ 195308 h 257452"/>
              <a:gd name="connsiteX5" fmla="*/ 337351 w 350905"/>
              <a:gd name="connsiteY5" fmla="*/ 88776 h 257452"/>
              <a:gd name="connsiteX6" fmla="*/ 221942 w 350905"/>
              <a:gd name="connsiteY6" fmla="*/ 0 h 257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905" h="257452">
                <a:moveTo>
                  <a:pt x="0" y="257452"/>
                </a:moveTo>
                <a:cubicBezTo>
                  <a:pt x="14796" y="251534"/>
                  <a:pt x="29270" y="244736"/>
                  <a:pt x="44388" y="239697"/>
                </a:cubicBezTo>
                <a:cubicBezTo>
                  <a:pt x="93626" y="223284"/>
                  <a:pt x="142693" y="225988"/>
                  <a:pt x="195309" y="221941"/>
                </a:cubicBezTo>
                <a:cubicBezTo>
                  <a:pt x="213064" y="218982"/>
                  <a:pt x="230756" y="215610"/>
                  <a:pt x="248575" y="213064"/>
                </a:cubicBezTo>
                <a:cubicBezTo>
                  <a:pt x="336407" y="200517"/>
                  <a:pt x="294011" y="212715"/>
                  <a:pt x="346229" y="195308"/>
                </a:cubicBezTo>
                <a:cubicBezTo>
                  <a:pt x="343270" y="159797"/>
                  <a:pt x="363463" y="113023"/>
                  <a:pt x="337351" y="88776"/>
                </a:cubicBezTo>
                <a:cubicBezTo>
                  <a:pt x="195387" y="-43047"/>
                  <a:pt x="221942" y="201939"/>
                  <a:pt x="221942"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3072620" y="5083678"/>
            <a:ext cx="429682" cy="257453"/>
          </a:xfrm>
          <a:custGeom>
            <a:avLst/>
            <a:gdLst>
              <a:gd name="connsiteX0" fmla="*/ 0 w 429682"/>
              <a:gd name="connsiteY0" fmla="*/ 257453 h 257453"/>
              <a:gd name="connsiteX1" fmla="*/ 44388 w 429682"/>
              <a:gd name="connsiteY1" fmla="*/ 239697 h 257453"/>
              <a:gd name="connsiteX2" fmla="*/ 239697 w 429682"/>
              <a:gd name="connsiteY2" fmla="*/ 221942 h 257453"/>
              <a:gd name="connsiteX3" fmla="*/ 292963 w 429682"/>
              <a:gd name="connsiteY3" fmla="*/ 213064 h 257453"/>
              <a:gd name="connsiteX4" fmla="*/ 372862 w 429682"/>
              <a:gd name="connsiteY4" fmla="*/ 204187 h 257453"/>
              <a:gd name="connsiteX5" fmla="*/ 426128 w 429682"/>
              <a:gd name="connsiteY5" fmla="*/ 177554 h 257453"/>
              <a:gd name="connsiteX6" fmla="*/ 426128 w 429682"/>
              <a:gd name="connsiteY6" fmla="*/ 0 h 2574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9682" h="257453">
                <a:moveTo>
                  <a:pt x="0" y="257453"/>
                </a:moveTo>
                <a:cubicBezTo>
                  <a:pt x="14796" y="251534"/>
                  <a:pt x="29124" y="244276"/>
                  <a:pt x="44388" y="239697"/>
                </a:cubicBezTo>
                <a:cubicBezTo>
                  <a:pt x="99291" y="223226"/>
                  <a:pt x="203633" y="224063"/>
                  <a:pt x="239697" y="221942"/>
                </a:cubicBezTo>
                <a:cubicBezTo>
                  <a:pt x="257452" y="218983"/>
                  <a:pt x="275121" y="215443"/>
                  <a:pt x="292963" y="213064"/>
                </a:cubicBezTo>
                <a:cubicBezTo>
                  <a:pt x="319525" y="209522"/>
                  <a:pt x="346430" y="208592"/>
                  <a:pt x="372862" y="204187"/>
                </a:cubicBezTo>
                <a:cubicBezTo>
                  <a:pt x="380680" y="202884"/>
                  <a:pt x="424701" y="188016"/>
                  <a:pt x="426128" y="177554"/>
                </a:cubicBezTo>
                <a:cubicBezTo>
                  <a:pt x="434125" y="118912"/>
                  <a:pt x="426128" y="59185"/>
                  <a:pt x="42612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409971" y="5278987"/>
            <a:ext cx="71022" cy="337352"/>
          </a:xfrm>
          <a:custGeom>
            <a:avLst/>
            <a:gdLst>
              <a:gd name="connsiteX0" fmla="*/ 71022 w 71022"/>
              <a:gd name="connsiteY0" fmla="*/ 0 h 337352"/>
              <a:gd name="connsiteX1" fmla="*/ 62144 w 71022"/>
              <a:gd name="connsiteY1" fmla="*/ 159798 h 337352"/>
              <a:gd name="connsiteX2" fmla="*/ 44389 w 71022"/>
              <a:gd name="connsiteY2" fmla="*/ 213064 h 337352"/>
              <a:gd name="connsiteX3" fmla="*/ 35511 w 71022"/>
              <a:gd name="connsiteY3" fmla="*/ 239697 h 337352"/>
              <a:gd name="connsiteX4" fmla="*/ 0 w 71022"/>
              <a:gd name="connsiteY4" fmla="*/ 292963 h 337352"/>
              <a:gd name="connsiteX5" fmla="*/ 0 w 71022"/>
              <a:gd name="connsiteY5" fmla="*/ 337352 h 33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22" h="337352">
                <a:moveTo>
                  <a:pt x="71022" y="0"/>
                </a:moveTo>
                <a:cubicBezTo>
                  <a:pt x="68063" y="53266"/>
                  <a:pt x="68761" y="106862"/>
                  <a:pt x="62144" y="159798"/>
                </a:cubicBezTo>
                <a:cubicBezTo>
                  <a:pt x="59823" y="178369"/>
                  <a:pt x="50307" y="195309"/>
                  <a:pt x="44389" y="213064"/>
                </a:cubicBezTo>
                <a:cubicBezTo>
                  <a:pt x="41430" y="221942"/>
                  <a:pt x="40702" y="231911"/>
                  <a:pt x="35511" y="239697"/>
                </a:cubicBezTo>
                <a:cubicBezTo>
                  <a:pt x="23674" y="257452"/>
                  <a:pt x="0" y="271624"/>
                  <a:pt x="0" y="292963"/>
                </a:cubicBezTo>
                <a:lnTo>
                  <a:pt x="0" y="337352"/>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28232" y="5589106"/>
            <a:ext cx="328473" cy="62743"/>
          </a:xfrm>
          <a:custGeom>
            <a:avLst/>
            <a:gdLst>
              <a:gd name="connsiteX0" fmla="*/ 0 w 328473"/>
              <a:gd name="connsiteY0" fmla="*/ 53866 h 62743"/>
              <a:gd name="connsiteX1" fmla="*/ 133165 w 328473"/>
              <a:gd name="connsiteY1" fmla="*/ 36110 h 62743"/>
              <a:gd name="connsiteX2" fmla="*/ 195308 w 328473"/>
              <a:gd name="connsiteY2" fmla="*/ 18355 h 62743"/>
              <a:gd name="connsiteX3" fmla="*/ 213064 w 328473"/>
              <a:gd name="connsiteY3" fmla="*/ 600 h 62743"/>
              <a:gd name="connsiteX4" fmla="*/ 301840 w 328473"/>
              <a:gd name="connsiteY4" fmla="*/ 18355 h 62743"/>
              <a:gd name="connsiteX5" fmla="*/ 328473 w 328473"/>
              <a:gd name="connsiteY5" fmla="*/ 62743 h 62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473" h="62743">
                <a:moveTo>
                  <a:pt x="0" y="53866"/>
                </a:moveTo>
                <a:cubicBezTo>
                  <a:pt x="113032" y="31258"/>
                  <a:pt x="-48444" y="62054"/>
                  <a:pt x="133165" y="36110"/>
                </a:cubicBezTo>
                <a:cubicBezTo>
                  <a:pt x="152677" y="33323"/>
                  <a:pt x="176333" y="24680"/>
                  <a:pt x="195308" y="18355"/>
                </a:cubicBezTo>
                <a:cubicBezTo>
                  <a:pt x="201227" y="12437"/>
                  <a:pt x="204745" y="1524"/>
                  <a:pt x="213064" y="600"/>
                </a:cubicBezTo>
                <a:cubicBezTo>
                  <a:pt x="243669" y="-2801"/>
                  <a:pt x="273604" y="8943"/>
                  <a:pt x="301840" y="18355"/>
                </a:cubicBezTo>
                <a:cubicBezTo>
                  <a:pt x="323266" y="50493"/>
                  <a:pt x="314825" y="35445"/>
                  <a:pt x="328473" y="6274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flipH="1">
            <a:off x="3028232" y="5731748"/>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Freeform 53"/>
          <p:cNvSpPr/>
          <p:nvPr/>
        </p:nvSpPr>
        <p:spPr>
          <a:xfrm>
            <a:off x="4810263" y="5025027"/>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a:off x="4899040" y="5780546"/>
            <a:ext cx="408377" cy="461639"/>
          </a:xfrm>
          <a:custGeom>
            <a:avLst/>
            <a:gdLst>
              <a:gd name="connsiteX0" fmla="*/ 0 w 408377"/>
              <a:gd name="connsiteY0" fmla="*/ 0 h 461639"/>
              <a:gd name="connsiteX1" fmla="*/ 53266 w 408377"/>
              <a:gd name="connsiteY1" fmla="*/ 8878 h 461639"/>
              <a:gd name="connsiteX2" fmla="*/ 79899 w 408377"/>
              <a:gd name="connsiteY2" fmla="*/ 17755 h 461639"/>
              <a:gd name="connsiteX3" fmla="*/ 328474 w 408377"/>
              <a:gd name="connsiteY3" fmla="*/ 8878 h 461639"/>
              <a:gd name="connsiteX4" fmla="*/ 372862 w 408377"/>
              <a:gd name="connsiteY4" fmla="*/ 17755 h 461639"/>
              <a:gd name="connsiteX5" fmla="*/ 408373 w 408377"/>
              <a:gd name="connsiteY5" fmla="*/ 62144 h 461639"/>
              <a:gd name="connsiteX6" fmla="*/ 390618 w 408377"/>
              <a:gd name="connsiteY6" fmla="*/ 230819 h 461639"/>
              <a:gd name="connsiteX7" fmla="*/ 372862 w 408377"/>
              <a:gd name="connsiteY7" fmla="*/ 257452 h 461639"/>
              <a:gd name="connsiteX8" fmla="*/ 355107 w 408377"/>
              <a:gd name="connsiteY8" fmla="*/ 275208 h 461639"/>
              <a:gd name="connsiteX9" fmla="*/ 328474 w 408377"/>
              <a:gd name="connsiteY9" fmla="*/ 292963 h 461639"/>
              <a:gd name="connsiteX10" fmla="*/ 310719 w 408377"/>
              <a:gd name="connsiteY10" fmla="*/ 319596 h 461639"/>
              <a:gd name="connsiteX11" fmla="*/ 292963 w 408377"/>
              <a:gd name="connsiteY11" fmla="*/ 337351 h 461639"/>
              <a:gd name="connsiteX12" fmla="*/ 284086 w 408377"/>
              <a:gd name="connsiteY12" fmla="*/ 363984 h 461639"/>
              <a:gd name="connsiteX13" fmla="*/ 292963 w 408377"/>
              <a:gd name="connsiteY13" fmla="*/ 426128 h 461639"/>
              <a:gd name="connsiteX14" fmla="*/ 301841 w 408377"/>
              <a:gd name="connsiteY14" fmla="*/ 461639 h 461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08377" h="461639">
                <a:moveTo>
                  <a:pt x="0" y="0"/>
                </a:moveTo>
                <a:cubicBezTo>
                  <a:pt x="17755" y="2959"/>
                  <a:pt x="35694" y="4973"/>
                  <a:pt x="53266" y="8878"/>
                </a:cubicBezTo>
                <a:cubicBezTo>
                  <a:pt x="62401" y="10908"/>
                  <a:pt x="70541" y="17755"/>
                  <a:pt x="79899" y="17755"/>
                </a:cubicBezTo>
                <a:cubicBezTo>
                  <a:pt x="162810" y="17755"/>
                  <a:pt x="245616" y="11837"/>
                  <a:pt x="328474" y="8878"/>
                </a:cubicBezTo>
                <a:cubicBezTo>
                  <a:pt x="343270" y="11837"/>
                  <a:pt x="358993" y="11811"/>
                  <a:pt x="372862" y="17755"/>
                </a:cubicBezTo>
                <a:cubicBezTo>
                  <a:pt x="384669" y="22815"/>
                  <a:pt x="403175" y="54347"/>
                  <a:pt x="408373" y="62144"/>
                </a:cubicBezTo>
                <a:cubicBezTo>
                  <a:pt x="407560" y="75152"/>
                  <a:pt x="412790" y="186476"/>
                  <a:pt x="390618" y="230819"/>
                </a:cubicBezTo>
                <a:cubicBezTo>
                  <a:pt x="385846" y="240362"/>
                  <a:pt x="379527" y="249120"/>
                  <a:pt x="372862" y="257452"/>
                </a:cubicBezTo>
                <a:cubicBezTo>
                  <a:pt x="367633" y="263988"/>
                  <a:pt x="361643" y="269979"/>
                  <a:pt x="355107" y="275208"/>
                </a:cubicBezTo>
                <a:cubicBezTo>
                  <a:pt x="346776" y="281873"/>
                  <a:pt x="337352" y="287045"/>
                  <a:pt x="328474" y="292963"/>
                </a:cubicBezTo>
                <a:cubicBezTo>
                  <a:pt x="322556" y="301841"/>
                  <a:pt x="317384" y="311265"/>
                  <a:pt x="310719" y="319596"/>
                </a:cubicBezTo>
                <a:cubicBezTo>
                  <a:pt x="305490" y="326132"/>
                  <a:pt x="297269" y="330174"/>
                  <a:pt x="292963" y="337351"/>
                </a:cubicBezTo>
                <a:cubicBezTo>
                  <a:pt x="288148" y="345375"/>
                  <a:pt x="287045" y="355106"/>
                  <a:pt x="284086" y="363984"/>
                </a:cubicBezTo>
                <a:cubicBezTo>
                  <a:pt x="287045" y="384699"/>
                  <a:pt x="288859" y="405609"/>
                  <a:pt x="292963" y="426128"/>
                </a:cubicBezTo>
                <a:cubicBezTo>
                  <a:pt x="302777" y="475198"/>
                  <a:pt x="301841" y="437195"/>
                  <a:pt x="301841" y="46163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reeform 59"/>
          <p:cNvSpPr/>
          <p:nvPr/>
        </p:nvSpPr>
        <p:spPr>
          <a:xfrm>
            <a:off x="5298535" y="5807179"/>
            <a:ext cx="683581" cy="204186"/>
          </a:xfrm>
          <a:custGeom>
            <a:avLst/>
            <a:gdLst>
              <a:gd name="connsiteX0" fmla="*/ 0 w 683581"/>
              <a:gd name="connsiteY0" fmla="*/ 204186 h 204186"/>
              <a:gd name="connsiteX1" fmla="*/ 44389 w 683581"/>
              <a:gd name="connsiteY1" fmla="*/ 168676 h 204186"/>
              <a:gd name="connsiteX2" fmla="*/ 115410 w 683581"/>
              <a:gd name="connsiteY2" fmla="*/ 150920 h 204186"/>
              <a:gd name="connsiteX3" fmla="*/ 168676 w 683581"/>
              <a:gd name="connsiteY3" fmla="*/ 115410 h 204186"/>
              <a:gd name="connsiteX4" fmla="*/ 186432 w 683581"/>
              <a:gd name="connsiteY4" fmla="*/ 97654 h 204186"/>
              <a:gd name="connsiteX5" fmla="*/ 213065 w 683581"/>
              <a:gd name="connsiteY5" fmla="*/ 88777 h 204186"/>
              <a:gd name="connsiteX6" fmla="*/ 230820 w 683581"/>
              <a:gd name="connsiteY6" fmla="*/ 71021 h 204186"/>
              <a:gd name="connsiteX7" fmla="*/ 248575 w 683581"/>
              <a:gd name="connsiteY7" fmla="*/ 44388 h 204186"/>
              <a:gd name="connsiteX8" fmla="*/ 301841 w 683581"/>
              <a:gd name="connsiteY8" fmla="*/ 26633 h 204186"/>
              <a:gd name="connsiteX9" fmla="*/ 435006 w 683581"/>
              <a:gd name="connsiteY9" fmla="*/ 8878 h 204186"/>
              <a:gd name="connsiteX10" fmla="*/ 488272 w 683581"/>
              <a:gd name="connsiteY10" fmla="*/ 0 h 204186"/>
              <a:gd name="connsiteX11" fmla="*/ 577049 w 683581"/>
              <a:gd name="connsiteY11" fmla="*/ 26633 h 204186"/>
              <a:gd name="connsiteX12" fmla="*/ 630315 w 683581"/>
              <a:gd name="connsiteY12" fmla="*/ 62144 h 204186"/>
              <a:gd name="connsiteX13" fmla="*/ 656948 w 683581"/>
              <a:gd name="connsiteY13" fmla="*/ 79899 h 204186"/>
              <a:gd name="connsiteX14" fmla="*/ 683581 w 683581"/>
              <a:gd name="connsiteY14" fmla="*/ 106532 h 204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3581" h="204186">
                <a:moveTo>
                  <a:pt x="0" y="204186"/>
                </a:moveTo>
                <a:cubicBezTo>
                  <a:pt x="14796" y="192349"/>
                  <a:pt x="27185" y="176616"/>
                  <a:pt x="44389" y="168676"/>
                </a:cubicBezTo>
                <a:cubicBezTo>
                  <a:pt x="66545" y="158450"/>
                  <a:pt x="115410" y="150920"/>
                  <a:pt x="115410" y="150920"/>
                </a:cubicBezTo>
                <a:cubicBezTo>
                  <a:pt x="133165" y="139083"/>
                  <a:pt x="153587" y="130499"/>
                  <a:pt x="168676" y="115410"/>
                </a:cubicBezTo>
                <a:cubicBezTo>
                  <a:pt x="174595" y="109491"/>
                  <a:pt x="179255" y="101960"/>
                  <a:pt x="186432" y="97654"/>
                </a:cubicBezTo>
                <a:cubicBezTo>
                  <a:pt x="194456" y="92839"/>
                  <a:pt x="204187" y="91736"/>
                  <a:pt x="213065" y="88777"/>
                </a:cubicBezTo>
                <a:cubicBezTo>
                  <a:pt x="218983" y="82858"/>
                  <a:pt x="225591" y="77557"/>
                  <a:pt x="230820" y="71021"/>
                </a:cubicBezTo>
                <a:cubicBezTo>
                  <a:pt x="237485" y="62689"/>
                  <a:pt x="239527" y="50043"/>
                  <a:pt x="248575" y="44388"/>
                </a:cubicBezTo>
                <a:cubicBezTo>
                  <a:pt x="264446" y="34469"/>
                  <a:pt x="284086" y="32551"/>
                  <a:pt x="301841" y="26633"/>
                </a:cubicBezTo>
                <a:cubicBezTo>
                  <a:pt x="362282" y="6486"/>
                  <a:pt x="319137" y="18533"/>
                  <a:pt x="435006" y="8878"/>
                </a:cubicBezTo>
                <a:cubicBezTo>
                  <a:pt x="452761" y="5919"/>
                  <a:pt x="470272" y="0"/>
                  <a:pt x="488272" y="0"/>
                </a:cubicBezTo>
                <a:cubicBezTo>
                  <a:pt x="500678" y="0"/>
                  <a:pt x="575501" y="25601"/>
                  <a:pt x="577049" y="26633"/>
                </a:cubicBezTo>
                <a:lnTo>
                  <a:pt x="630315" y="62144"/>
                </a:lnTo>
                <a:lnTo>
                  <a:pt x="656948" y="79899"/>
                </a:lnTo>
                <a:cubicBezTo>
                  <a:pt x="676345" y="108994"/>
                  <a:pt x="664033" y="106532"/>
                  <a:pt x="683581" y="10653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a:off x="5804563" y="5079210"/>
            <a:ext cx="53266" cy="610895"/>
          </a:xfrm>
          <a:custGeom>
            <a:avLst/>
            <a:gdLst>
              <a:gd name="connsiteX0" fmla="*/ 0 w 372862"/>
              <a:gd name="connsiteY0" fmla="*/ 399495 h 399495"/>
              <a:gd name="connsiteX1" fmla="*/ 239697 w 372862"/>
              <a:gd name="connsiteY1" fmla="*/ 390618 h 399495"/>
              <a:gd name="connsiteX2" fmla="*/ 266330 w 372862"/>
              <a:gd name="connsiteY2" fmla="*/ 381740 h 399495"/>
              <a:gd name="connsiteX3" fmla="*/ 301840 w 372862"/>
              <a:gd name="connsiteY3" fmla="*/ 372862 h 399495"/>
              <a:gd name="connsiteX4" fmla="*/ 372862 w 372862"/>
              <a:gd name="connsiteY4" fmla="*/ 319596 h 399495"/>
              <a:gd name="connsiteX5" fmla="*/ 363984 w 372862"/>
              <a:gd name="connsiteY5" fmla="*/ 248575 h 399495"/>
              <a:gd name="connsiteX6" fmla="*/ 346229 w 372862"/>
              <a:gd name="connsiteY6" fmla="*/ 221942 h 399495"/>
              <a:gd name="connsiteX7" fmla="*/ 337351 w 372862"/>
              <a:gd name="connsiteY7" fmla="*/ 195309 h 399495"/>
              <a:gd name="connsiteX8" fmla="*/ 328473 w 372862"/>
              <a:gd name="connsiteY8" fmla="*/ 133165 h 399495"/>
              <a:gd name="connsiteX9" fmla="*/ 319596 w 372862"/>
              <a:gd name="connsiteY9" fmla="*/ 106532 h 399495"/>
              <a:gd name="connsiteX10" fmla="*/ 310718 w 372862"/>
              <a:gd name="connsiteY10" fmla="*/ 62144 h 399495"/>
              <a:gd name="connsiteX11" fmla="*/ 301840 w 372862"/>
              <a:gd name="connsiteY11" fmla="*/ 26633 h 399495"/>
              <a:gd name="connsiteX12" fmla="*/ 284085 w 372862"/>
              <a:gd name="connsiteY12" fmla="*/ 0 h 39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72862" h="399495">
                <a:moveTo>
                  <a:pt x="0" y="399495"/>
                </a:moveTo>
                <a:cubicBezTo>
                  <a:pt x="79899" y="396536"/>
                  <a:pt x="159920" y="395936"/>
                  <a:pt x="239697" y="390618"/>
                </a:cubicBezTo>
                <a:cubicBezTo>
                  <a:pt x="249034" y="389996"/>
                  <a:pt x="257332" y="384311"/>
                  <a:pt x="266330" y="381740"/>
                </a:cubicBezTo>
                <a:cubicBezTo>
                  <a:pt x="278062" y="378388"/>
                  <a:pt x="290003" y="375821"/>
                  <a:pt x="301840" y="372862"/>
                </a:cubicBezTo>
                <a:cubicBezTo>
                  <a:pt x="362071" y="332709"/>
                  <a:pt x="340017" y="352441"/>
                  <a:pt x="372862" y="319596"/>
                </a:cubicBezTo>
                <a:cubicBezTo>
                  <a:pt x="369903" y="295922"/>
                  <a:pt x="370261" y="271592"/>
                  <a:pt x="363984" y="248575"/>
                </a:cubicBezTo>
                <a:cubicBezTo>
                  <a:pt x="361177" y="238281"/>
                  <a:pt x="351001" y="231485"/>
                  <a:pt x="346229" y="221942"/>
                </a:cubicBezTo>
                <a:cubicBezTo>
                  <a:pt x="342044" y="213572"/>
                  <a:pt x="340310" y="204187"/>
                  <a:pt x="337351" y="195309"/>
                </a:cubicBezTo>
                <a:cubicBezTo>
                  <a:pt x="334392" y="174594"/>
                  <a:pt x="332577" y="153684"/>
                  <a:pt x="328473" y="133165"/>
                </a:cubicBezTo>
                <a:cubicBezTo>
                  <a:pt x="326638" y="123989"/>
                  <a:pt x="321866" y="115610"/>
                  <a:pt x="319596" y="106532"/>
                </a:cubicBezTo>
                <a:cubicBezTo>
                  <a:pt x="315936" y="91893"/>
                  <a:pt x="313991" y="76874"/>
                  <a:pt x="310718" y="62144"/>
                </a:cubicBezTo>
                <a:cubicBezTo>
                  <a:pt x="308071" y="50233"/>
                  <a:pt x="306646" y="37848"/>
                  <a:pt x="301840" y="26633"/>
                </a:cubicBezTo>
                <a:cubicBezTo>
                  <a:pt x="297637" y="16826"/>
                  <a:pt x="284085" y="0"/>
                  <a:pt x="28408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flipH="1">
            <a:off x="5804563" y="5691769"/>
            <a:ext cx="0" cy="133165"/>
          </a:xfrm>
          <a:custGeom>
            <a:avLst/>
            <a:gdLst>
              <a:gd name="connsiteX0" fmla="*/ 0 w 0"/>
              <a:gd name="connsiteY0" fmla="*/ 0 h 133165"/>
              <a:gd name="connsiteX1" fmla="*/ 0 w 0"/>
              <a:gd name="connsiteY1" fmla="*/ 133165 h 133165"/>
            </a:gdLst>
            <a:ahLst/>
            <a:cxnLst>
              <a:cxn ang="0">
                <a:pos x="connsiteX0" y="connsiteY0"/>
              </a:cxn>
              <a:cxn ang="0">
                <a:pos x="connsiteX1" y="connsiteY1"/>
              </a:cxn>
            </a:cxnLst>
            <a:rect l="l" t="t" r="r" b="b"/>
            <a:pathLst>
              <a:path h="133165">
                <a:moveTo>
                  <a:pt x="0" y="0"/>
                </a:moveTo>
                <a:lnTo>
                  <a:pt x="0" y="133165"/>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a:off x="3605280" y="5780546"/>
            <a:ext cx="1016416" cy="448352"/>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7017026" y="5065006"/>
            <a:ext cx="3860239" cy="173909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defRPr b="0" i="0"/>
            </a:pPr>
            <a:r>
              <a:rPr lang="1036"/>
              <a:t>Zones considérées par le programme comme ayant un profil de risque similaire et pour lesquelles il serait acceptable de prendre la même décision en matière de traitement.  </a:t>
            </a:r>
            <a:endParaRPr lang="en-US"/>
          </a:p>
        </p:txBody>
      </p:sp>
      <p:cxnSp>
        <p:nvCxnSpPr>
          <p:cNvPr id="7" name="Straight Arrow Connector 6"/>
          <p:cNvCxnSpPr>
            <a:stCxn id="4" idx="1"/>
          </p:cNvCxnSpPr>
          <p:nvPr/>
        </p:nvCxnSpPr>
        <p:spPr>
          <a:xfrm flipH="1" flipV="1">
            <a:off x="6102626" y="5486227"/>
            <a:ext cx="914400" cy="448328"/>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4" idx="1"/>
          </p:cNvCxnSpPr>
          <p:nvPr/>
        </p:nvCxnSpPr>
        <p:spPr>
          <a:xfrm flipH="1" flipV="1">
            <a:off x="5396194" y="5761435"/>
            <a:ext cx="1620832" cy="17312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4" idx="1"/>
          </p:cNvCxnSpPr>
          <p:nvPr/>
        </p:nvCxnSpPr>
        <p:spPr>
          <a:xfrm flipH="1">
            <a:off x="5021192" y="5934555"/>
            <a:ext cx="1995834" cy="3048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4" idx="1"/>
          </p:cNvCxnSpPr>
          <p:nvPr/>
        </p:nvCxnSpPr>
        <p:spPr>
          <a:xfrm flipH="1">
            <a:off x="5560350" y="5934555"/>
            <a:ext cx="1456676" cy="304800"/>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693443"/>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82" y="148349"/>
            <a:ext cx="10302586" cy="1122400"/>
          </a:xfrm>
        </p:spPr>
        <p:txBody>
          <a:bodyPr/>
          <a:lstStyle/>
          <a:p>
            <a:pPr algn="ctr">
              <a:defRPr b="0" i="0"/>
            </a:pPr>
            <a:r>
              <a:rPr lang="1036"/>
              <a:t>Présentation générale</a:t>
            </a:r>
            <a:endParaRPr lang="en-US"/>
          </a:p>
        </p:txBody>
      </p:sp>
      <p:sp>
        <p:nvSpPr>
          <p:cNvPr id="5" name="TextBox 4">
            <a:extLst>
              <a:ext uri="{FF2B5EF4-FFF2-40B4-BE49-F238E27FC236}">
                <a16:creationId xmlns:a16="http://schemas.microsoft.com/office/drawing/2014/main" id="{2118AA11-45EF-4AD1-A9CF-B3CD42ECA63C}"/>
              </a:ext>
            </a:extLst>
          </p:cNvPr>
          <p:cNvSpPr txBox="1"/>
          <p:nvPr/>
        </p:nvSpPr>
        <p:spPr>
          <a:xfrm>
            <a:off x="1123400" y="1547702"/>
            <a:ext cx="10767306" cy="5217292"/>
          </a:xfrm>
          <a:prstGeom prst="rect">
            <a:avLst/>
          </a:prstGeom>
          <a:noFill/>
        </p:spPr>
        <p:txBody>
          <a:bodyPr wrap="square" rtlCol="0">
            <a:spAutoFit/>
          </a:bodyPr>
          <a:lstStyle/>
          <a:p>
            <a:pPr marL="0" marR="0" lvl="0" indent="0" algn="l" defTabSz="914400" rtl="0" eaLnBrk="1" fontAlgn="auto" latinLnBrk="0" hangingPunct="1">
              <a:lnSpc>
                <a:spcPct val="200000"/>
              </a:lnSpc>
              <a:spcBef>
                <a:spcPct val="0"/>
              </a:spcBef>
              <a:spcAft>
                <a:spcPct val="0"/>
              </a:spcAft>
              <a:buClrTx/>
              <a:buSzTx/>
              <a:buFontTx/>
              <a:buNone/>
              <a:defRPr b="0" i="0"/>
            </a:pPr>
            <a:r>
              <a:rPr kumimoji="0" lang="1036" sz="2400" b="0" i="0" u="none" strike="noStrike" kern="1200" cap="none" spc="0" normalizeH="0" baseline="0" noProof="0">
                <a:ln>
                  <a:noFill/>
                </a:ln>
                <a:solidFill>
                  <a:srgbClr val="FFEDD9"/>
                </a:solidFill>
                <a:effectLst/>
                <a:uLnTx/>
                <a:uFillTx/>
                <a:latin typeface="Space Mono"/>
                <a:ea typeface="+mn-ea"/>
                <a:cs typeface="+mn-cs"/>
              </a:rPr>
              <a:t>À la fin de cette présentation, vous devriez comprendre :</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b="0" i="0"/>
            </a:pPr>
            <a:r>
              <a:rPr kumimoji="0" lang="1036" sz="2400" b="0" i="0" u="none" strike="noStrike" kern="1200" cap="none" spc="0" normalizeH="0" baseline="0" noProof="0">
                <a:ln>
                  <a:noFill/>
                </a:ln>
                <a:solidFill>
                  <a:srgbClr val="FFEDD9"/>
                </a:solidFill>
                <a:effectLst/>
                <a:uLnTx/>
                <a:uFillTx/>
                <a:latin typeface="Space Mono"/>
                <a:ea typeface="+mn-ea"/>
                <a:cs typeface="+mn-cs"/>
              </a:rPr>
              <a:t>Qu’est-ce qu’une unité d’échantillonnage primaire (UEP) ?</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b="0" i="0"/>
            </a:pPr>
            <a:r>
              <a:rPr kumimoji="0" lang="1036" sz="2400" b="0" i="0" u="none" strike="noStrike" kern="1200" cap="none" spc="0" normalizeH="0" baseline="0" noProof="0">
                <a:ln>
                  <a:noFill/>
                </a:ln>
                <a:solidFill>
                  <a:srgbClr val="FFEDD9"/>
                </a:solidFill>
                <a:effectLst/>
                <a:uLnTx/>
                <a:uFillTx/>
                <a:latin typeface="Space Mono"/>
                <a:ea typeface="+mn-ea"/>
                <a:cs typeface="+mn-cs"/>
              </a:rPr>
              <a:t>Comment sélectionner l’UEP par sous-UMO pour l’évaluation de précision ?</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b="0" i="0"/>
            </a:pPr>
            <a:r>
              <a:rPr kumimoji="0" lang="1036" sz="2400" b="0" i="0" u="none" strike="noStrike" kern="1200" cap="none" spc="0" normalizeH="0" baseline="0" noProof="0">
                <a:ln>
                  <a:noFill/>
                </a:ln>
                <a:solidFill>
                  <a:srgbClr val="FFEDD9"/>
                </a:solidFill>
                <a:effectLst/>
                <a:uLnTx/>
                <a:uFillTx/>
                <a:latin typeface="Space Mono"/>
                <a:ea typeface="+mn-ea"/>
                <a:cs typeface="+mn-cs"/>
              </a:rPr>
              <a:t>Comment sélectionner les enfants d’âge scolaire dans chacune des UEP ?</a:t>
            </a:r>
          </a:p>
          <a:p>
            <a:pPr marL="342900" marR="0" lvl="0" indent="-342900" algn="l" defTabSz="914400" rtl="0" eaLnBrk="1" fontAlgn="auto" latinLnBrk="0" hangingPunct="1">
              <a:lnSpc>
                <a:spcPct val="200000"/>
              </a:lnSpc>
              <a:spcBef>
                <a:spcPct val="0"/>
              </a:spcBef>
              <a:spcAft>
                <a:spcPct val="0"/>
              </a:spcAft>
              <a:buClrTx/>
              <a:buSzTx/>
              <a:buFont typeface="Arial" panose="020B0604020202020204" pitchFamily="34" charset="0"/>
              <a:buChar char="•"/>
              <a:defRPr/>
            </a:pPr>
            <a:endParaRPr kumimoji="0" lang="en-US" sz="2400" b="0" i="0" u="none" strike="noStrike" kern="1200" cap="none" spc="0" normalizeH="0" baseline="0" noProof="0">
              <a:ln>
                <a:noFill/>
              </a:ln>
              <a:solidFill>
                <a:srgbClr val="FFEDD9"/>
              </a:solidFill>
              <a:effectLst/>
              <a:uLnTx/>
              <a:uFillTx/>
              <a:latin typeface="Space Mono"/>
              <a:ea typeface="+mn-ea"/>
              <a:cs typeface="+mn-cs"/>
            </a:endParaRPr>
          </a:p>
          <a:p>
            <a:pPr marL="0" marR="0" lvl="0" indent="0" algn="l" defTabSz="914400" rtl="0" eaLnBrk="1" fontAlgn="auto" latinLnBrk="0" hangingPunct="1">
              <a:lnSpc>
                <a:spcPct val="200000"/>
              </a:lnSpc>
              <a:spcBef>
                <a:spcPct val="0"/>
              </a:spcBef>
              <a:spcAft>
                <a:spcPct val="0"/>
              </a:spcAft>
              <a:buClrTx/>
              <a:buSzTx/>
              <a:buFontTx/>
              <a:buNone/>
              <a:defRPr/>
            </a:pPr>
            <a:endParaRPr kumimoji="0" lang="en-US" sz="2400" b="0" i="0" u="none" strike="noStrike" kern="1200" cap="none" spc="0" normalizeH="0" baseline="0" noProof="0">
              <a:ln>
                <a:noFill/>
              </a:ln>
              <a:solidFill>
                <a:srgbClr val="FFEDD9"/>
              </a:solidFill>
              <a:effectLst/>
              <a:uLnTx/>
              <a:uFillTx/>
              <a:latin typeface="Space Mono"/>
              <a:ea typeface="+mn-ea"/>
              <a:cs typeface="+mn-cs"/>
            </a:endParaRPr>
          </a:p>
          <a:p>
            <a:pPr marL="457200" marR="0" lvl="1" indent="0" algn="l" defTabSz="914400" rtl="0" eaLnBrk="1" fontAlgn="auto" latinLnBrk="0" hangingPunct="1">
              <a:lnSpc>
                <a:spcPct val="200000"/>
              </a:lnSpc>
              <a:spcBef>
                <a:spcPct val="0"/>
              </a:spcBef>
              <a:spcAft>
                <a:spcPct val="0"/>
              </a:spcAft>
              <a:buClrTx/>
              <a:buSzTx/>
              <a:buFontTx/>
              <a:buNone/>
              <a:defRPr/>
            </a:pP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161023029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a:t>Questions fréquemment posées</a:t>
            </a:r>
            <a:endParaRPr lang="en-US"/>
          </a:p>
        </p:txBody>
      </p:sp>
      <p:sp>
        <p:nvSpPr>
          <p:cNvPr id="5" name="TextBox 4"/>
          <p:cNvSpPr txBox="1"/>
          <p:nvPr/>
        </p:nvSpPr>
        <p:spPr>
          <a:xfrm>
            <a:off x="1003978" y="1789043"/>
            <a:ext cx="10685904" cy="2654412"/>
          </a:xfrm>
          <a:prstGeom prst="rect">
            <a:avLst/>
          </a:prstGeom>
          <a:noFill/>
        </p:spPr>
        <p:txBody>
          <a:bodyPr wrap="square" rtlCol="0">
            <a:spAutoFit/>
          </a:bodyPr>
          <a:lstStyle/>
          <a:p>
            <a:pPr>
              <a:defRPr b="0" i="0"/>
            </a:pPr>
            <a:r>
              <a:rPr lang="1036" sz="2400" b="1">
                <a:solidFill>
                  <a:schemeClr val="accent5"/>
                </a:solidFill>
              </a:rPr>
              <a:t>Que faire si &lt;20 </a:t>
            </a:r>
            <a:r>
              <a:rPr lang="1036" sz="2400" b="0">
                <a:solidFill>
                  <a:schemeClr val="accent5"/>
                </a:solidFill>
              </a:rPr>
              <a:t> </a:t>
            </a:r>
            <a:r>
              <a:rPr lang="1036" sz="2400" b="1">
                <a:solidFill>
                  <a:schemeClr val="accent5"/>
                </a:solidFill>
              </a:rPr>
              <a:t>enfants retournent un échantillon valide dans une école donnée ?</a:t>
            </a:r>
          </a:p>
          <a:p>
            <a:pPr>
              <a:defRPr b="0" i="0"/>
            </a:pPr>
            <a:r>
              <a:rPr lang="1036" sz="2400">
                <a:solidFill>
                  <a:schemeClr val="bg2"/>
                </a:solidFill>
              </a:rPr>
              <a:t>Si la taille de l’échantillon cible (20) n’est pas atteinte pour une UEP donnée, des enfants supplémentaires doivent être sélectionnés de manière aléatoire jusqu’à ce que l’équipe ait reçu 20 échantillons d’urine/de selles. </a:t>
            </a:r>
            <a:endParaRPr lang="en-US" sz="2400" b="1">
              <a:solidFill>
                <a:schemeClr val="bg2"/>
              </a:solidFill>
            </a:endParaRPr>
          </a:p>
          <a:p>
            <a:pPr marL="342900" indent="-342900">
              <a:buFont typeface="Arial" panose="020B0604020202020204" pitchFamily="34" charset="0"/>
              <a:buChar char="•"/>
            </a:pPr>
            <a:endParaRPr lang="en-US" sz="2400" b="1">
              <a:solidFill>
                <a:schemeClr val="bg2"/>
              </a:solidFill>
            </a:endParaRPr>
          </a:p>
          <a:p>
            <a:pPr marL="342900" indent="-342900">
              <a:buFont typeface="Arial" panose="020B0604020202020204" pitchFamily="34" charset="0"/>
              <a:buChar char="•"/>
            </a:pPr>
            <a:endParaRPr lang="en-US" sz="2400" b="1">
              <a:solidFill>
                <a:schemeClr val="bg2"/>
              </a:solidFill>
            </a:endParaRPr>
          </a:p>
        </p:txBody>
      </p:sp>
    </p:spTree>
    <p:extLst>
      <p:ext uri="{BB962C8B-B14F-4D97-AF65-F5344CB8AC3E}">
        <p14:creationId xmlns:p14="http://schemas.microsoft.com/office/powerpoint/2010/main" val="316880852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140" y="419330"/>
            <a:ext cx="11330608" cy="1122400"/>
          </a:xfrm>
        </p:spPr>
        <p:txBody>
          <a:bodyPr/>
          <a:lstStyle/>
          <a:p>
            <a:pPr>
              <a:defRPr b="0" i="0"/>
            </a:pPr>
            <a:r>
              <a:rPr lang="1036"/>
              <a:t>Résumé rapide du plan d’échantillonnage</a:t>
            </a:r>
            <a:br>
              <a:rPr lang="1036"/>
            </a:br>
            <a:r>
              <a:rPr lang="1036"/>
              <a:t>pour les évaluations de précision</a:t>
            </a:r>
            <a:endParaRPr lang="en-US"/>
          </a:p>
        </p:txBody>
      </p:sp>
      <p:sp>
        <p:nvSpPr>
          <p:cNvPr id="6" name="Rectangle 5"/>
          <p:cNvSpPr/>
          <p:nvPr/>
        </p:nvSpPr>
        <p:spPr>
          <a:xfrm>
            <a:off x="655983" y="2198204"/>
            <a:ext cx="2693504" cy="66149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200" b="0" i="0" u="none" strike="noStrike" kern="1200" cap="none" spc="0" normalizeH="0" baseline="0" noProof="0">
                <a:ln>
                  <a:noFill/>
                </a:ln>
                <a:solidFill>
                  <a:srgbClr val="242424"/>
                </a:solidFill>
                <a:effectLst/>
                <a:uLnTx/>
                <a:uFillTx/>
                <a:latin typeface="Arial"/>
                <a:ea typeface="+mn-ea"/>
                <a:cs typeface="+mn-cs"/>
              </a:rPr>
              <a:t>Zone d’enquête</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7" name="Rectangle 6"/>
          <p:cNvSpPr/>
          <p:nvPr/>
        </p:nvSpPr>
        <p:spPr>
          <a:xfrm>
            <a:off x="655983" y="3096039"/>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b="0" i="0" u="none" strike="noStrike" kern="1200" cap="none" spc="0" normalizeH="0" baseline="0" noProof="0" dirty="0">
                <a:ln>
                  <a:noFill/>
                </a:ln>
                <a:solidFill>
                  <a:srgbClr val="242424"/>
                </a:solidFill>
                <a:effectLst/>
                <a:uLnTx/>
                <a:uFillTx/>
                <a:latin typeface="Arial"/>
                <a:ea typeface="+mn-ea"/>
                <a:cs typeface="+mn-cs"/>
              </a:rPr>
              <a:t>Unité d’échantillonnage primaire (UEP)</a:t>
            </a:r>
            <a:endParaRPr kumimoji="0" lang="en-US" b="0" i="0" u="none" strike="noStrike" kern="1200" cap="none" spc="0" normalizeH="0" baseline="0" noProof="0" dirty="0">
              <a:ln>
                <a:noFill/>
              </a:ln>
              <a:solidFill>
                <a:srgbClr val="242424"/>
              </a:solidFill>
              <a:effectLst/>
              <a:uLnTx/>
              <a:uFillTx/>
              <a:latin typeface="Arial"/>
              <a:ea typeface="+mn-ea"/>
              <a:cs typeface="+mn-cs"/>
            </a:endParaRPr>
          </a:p>
        </p:txBody>
      </p:sp>
      <p:sp>
        <p:nvSpPr>
          <p:cNvPr id="8" name="Rectangle 7"/>
          <p:cNvSpPr/>
          <p:nvPr/>
        </p:nvSpPr>
        <p:spPr>
          <a:xfrm>
            <a:off x="655983" y="4553477"/>
            <a:ext cx="2693504" cy="661491"/>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200" b="0" i="0" u="none" strike="noStrike" kern="1200" cap="none" spc="0" normalizeH="0" baseline="0" noProof="0">
                <a:ln>
                  <a:noFill/>
                </a:ln>
                <a:solidFill>
                  <a:srgbClr val="242424"/>
                </a:solidFill>
                <a:effectLst/>
                <a:uLnTx/>
                <a:uFillTx/>
                <a:latin typeface="Arial"/>
                <a:ea typeface="+mn-ea"/>
                <a:cs typeface="+mn-cs"/>
              </a:rPr>
              <a:t>Méthode de sélection de l’UEP</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9" name="Rectangle 8"/>
          <p:cNvSpPr/>
          <p:nvPr/>
        </p:nvSpPr>
        <p:spPr>
          <a:xfrm>
            <a:off x="655983" y="5390065"/>
            <a:ext cx="2693504" cy="58536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200" b="0" i="0" u="none" strike="noStrike" kern="1200" cap="none" spc="0" normalizeH="0" baseline="0" noProof="0">
                <a:ln>
                  <a:noFill/>
                </a:ln>
                <a:solidFill>
                  <a:srgbClr val="242424"/>
                </a:solidFill>
                <a:effectLst/>
                <a:uLnTx/>
                <a:uFillTx/>
                <a:latin typeface="Arial"/>
                <a:ea typeface="+mn-ea"/>
                <a:cs typeface="+mn-cs"/>
              </a:rPr>
              <a:t>Nombre d’enfants par UEP</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10" name="Rectangle 9"/>
          <p:cNvSpPr/>
          <p:nvPr/>
        </p:nvSpPr>
        <p:spPr>
          <a:xfrm>
            <a:off x="655983" y="6076698"/>
            <a:ext cx="2693504" cy="62188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000" b="0" i="0" u="none" strike="noStrike" kern="1200" cap="none" spc="0" normalizeH="0" baseline="0" noProof="0" dirty="0">
                <a:ln>
                  <a:noFill/>
                </a:ln>
                <a:solidFill>
                  <a:srgbClr val="242424"/>
                </a:solidFill>
                <a:effectLst/>
                <a:uLnTx/>
                <a:uFillTx/>
                <a:latin typeface="Arial"/>
                <a:ea typeface="+mn-ea"/>
                <a:cs typeface="+mn-cs"/>
              </a:rPr>
              <a:t>Méthode de sélection des enfants</a:t>
            </a:r>
            <a:endParaRPr kumimoji="0" lang="en-US" sz="2000" b="0" i="0" u="none" strike="noStrike" kern="1200" cap="none" spc="0" normalizeH="0" baseline="0" noProof="0" dirty="0">
              <a:ln>
                <a:noFill/>
              </a:ln>
              <a:solidFill>
                <a:srgbClr val="242424"/>
              </a:solidFill>
              <a:effectLst/>
              <a:uLnTx/>
              <a:uFillTx/>
              <a:latin typeface="Arial"/>
              <a:ea typeface="+mn-ea"/>
              <a:cs typeface="+mn-cs"/>
            </a:endParaRPr>
          </a:p>
        </p:txBody>
      </p:sp>
      <p:sp>
        <p:nvSpPr>
          <p:cNvPr id="11" name="TextBox 10"/>
          <p:cNvSpPr txBox="1"/>
          <p:nvPr/>
        </p:nvSpPr>
        <p:spPr>
          <a:xfrm>
            <a:off x="3349487" y="2164657"/>
            <a:ext cx="6854909" cy="823783"/>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1036" sz="2400" b="0" i="0" u="none" strike="noStrike" kern="1200" cap="none" spc="0" normalizeH="0" baseline="0" noProof="0" dirty="0">
                <a:ln>
                  <a:noFill/>
                </a:ln>
                <a:solidFill>
                  <a:srgbClr val="FFEDD9"/>
                </a:solidFill>
                <a:effectLst/>
                <a:uLnTx/>
                <a:uFillTx/>
                <a:latin typeface="Arial"/>
                <a:ea typeface="+mn-ea"/>
                <a:cs typeface="+mn-cs"/>
              </a:rPr>
              <a:t>Niveau de sous-unité de mise en œuvre (p. ex., sous-district)</a:t>
            </a:r>
            <a:endParaRPr kumimoji="0" lang="en-US" sz="2400" b="0" i="0" u="none" strike="noStrike" kern="1200" cap="none" spc="0" normalizeH="0" baseline="0" noProof="0" dirty="0">
              <a:ln>
                <a:noFill/>
              </a:ln>
              <a:solidFill>
                <a:srgbClr val="FFEDD9"/>
              </a:solidFill>
              <a:effectLst/>
              <a:uLnTx/>
              <a:uFillTx/>
              <a:latin typeface="Arial"/>
              <a:ea typeface="+mn-ea"/>
              <a:cs typeface="+mn-cs"/>
            </a:endParaRPr>
          </a:p>
        </p:txBody>
      </p:sp>
      <p:sp>
        <p:nvSpPr>
          <p:cNvPr id="12" name="TextBox 11"/>
          <p:cNvSpPr txBox="1"/>
          <p:nvPr/>
        </p:nvSpPr>
        <p:spPr>
          <a:xfrm>
            <a:off x="3349483" y="3137000"/>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1036" sz="2400" b="0" i="0" u="none" strike="noStrike" kern="1200" cap="none" spc="0" normalizeH="0" baseline="0" noProof="0">
                <a:ln>
                  <a:noFill/>
                </a:ln>
                <a:solidFill>
                  <a:srgbClr val="FFEDD9"/>
                </a:solidFill>
                <a:effectLst/>
                <a:uLnTx/>
                <a:uFillTx/>
                <a:latin typeface="Arial"/>
                <a:ea typeface="+mn-ea"/>
                <a:cs typeface="+mn-cs"/>
              </a:rPr>
              <a:t>École ou village</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3" name="TextBox 12"/>
          <p:cNvSpPr txBox="1"/>
          <p:nvPr/>
        </p:nvSpPr>
        <p:spPr>
          <a:xfrm>
            <a:off x="3349483" y="3900373"/>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lang="1036" sz="2400">
                <a:solidFill>
                  <a:srgbClr val="FFEDD9"/>
                </a:solidFill>
                <a:latin typeface="Arial"/>
              </a:rPr>
              <a:t>4</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4" name="TextBox 13"/>
          <p:cNvSpPr txBox="1"/>
          <p:nvPr/>
        </p:nvSpPr>
        <p:spPr>
          <a:xfrm>
            <a:off x="3349483" y="4620714"/>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1036" sz="2400" b="0" i="0" u="none" strike="noStrike" kern="1200" cap="none" spc="0" normalizeH="0" baseline="0" noProof="0">
                <a:ln>
                  <a:noFill/>
                </a:ln>
                <a:solidFill>
                  <a:srgbClr val="FFEDD9"/>
                </a:solidFill>
                <a:effectLst/>
                <a:uLnTx/>
                <a:uFillTx/>
                <a:latin typeface="Arial"/>
                <a:ea typeface="+mn-ea"/>
                <a:cs typeface="+mn-cs"/>
              </a:rPr>
              <a:t>Échantillonnage raisonné des sites à haut risque</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6" name="Rectangle 15"/>
          <p:cNvSpPr/>
          <p:nvPr/>
        </p:nvSpPr>
        <p:spPr>
          <a:xfrm>
            <a:off x="655979" y="3845201"/>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b="0" i="0"/>
            </a:pPr>
            <a:r>
              <a:rPr kumimoji="0" lang="1036" sz="2200" b="0" i="0" u="none" strike="noStrike" kern="1200" cap="none" spc="0" normalizeH="0" baseline="0" noProof="0">
                <a:ln>
                  <a:noFill/>
                </a:ln>
                <a:solidFill>
                  <a:srgbClr val="242424"/>
                </a:solidFill>
                <a:effectLst/>
                <a:uLnTx/>
                <a:uFillTx/>
                <a:latin typeface="Arial"/>
                <a:ea typeface="+mn-ea"/>
                <a:cs typeface="+mn-cs"/>
              </a:rPr>
              <a:t>Nombre d’UEP par sous-UMO</a:t>
            </a:r>
            <a:endParaRPr kumimoji="0" lang="en-US" sz="2200" b="0" i="0" u="none" strike="noStrike" kern="1200" cap="none" spc="0" normalizeH="0" baseline="0" noProof="0">
              <a:ln>
                <a:noFill/>
              </a:ln>
              <a:solidFill>
                <a:srgbClr val="242424"/>
              </a:solidFill>
              <a:effectLst/>
              <a:uLnTx/>
              <a:uFillTx/>
              <a:latin typeface="Arial"/>
              <a:ea typeface="+mn-ea"/>
              <a:cs typeface="+mn-cs"/>
            </a:endParaRPr>
          </a:p>
        </p:txBody>
      </p:sp>
      <p:sp>
        <p:nvSpPr>
          <p:cNvPr id="17" name="TextBox 16"/>
          <p:cNvSpPr txBox="1"/>
          <p:nvPr/>
        </p:nvSpPr>
        <p:spPr>
          <a:xfrm>
            <a:off x="3349483" y="5473644"/>
            <a:ext cx="6861768"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lang="1036" sz="2400">
                <a:solidFill>
                  <a:srgbClr val="FFEDD9"/>
                </a:solidFill>
                <a:latin typeface="Arial"/>
              </a:rPr>
              <a:t>20</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
        <p:nvSpPr>
          <p:cNvPr id="18" name="TextBox 17"/>
          <p:cNvSpPr txBox="1"/>
          <p:nvPr/>
        </p:nvSpPr>
        <p:spPr>
          <a:xfrm>
            <a:off x="3349483" y="6135862"/>
            <a:ext cx="6854914" cy="457657"/>
          </a:xfrm>
          <a:prstGeom prst="rect">
            <a:avLst/>
          </a:prstGeom>
          <a:noFill/>
          <a:ln>
            <a:solidFill>
              <a:schemeClr val="bg2"/>
            </a:solidFill>
          </a:ln>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1036" sz="2400" b="0" i="0" u="none" strike="noStrike" kern="1200" cap="none" spc="0" normalizeH="0" baseline="0" noProof="0">
                <a:ln>
                  <a:noFill/>
                </a:ln>
                <a:solidFill>
                  <a:srgbClr val="FFEDD9"/>
                </a:solidFill>
                <a:effectLst/>
                <a:uLnTx/>
                <a:uFillTx/>
                <a:latin typeface="Arial"/>
                <a:ea typeface="+mn-ea"/>
                <a:cs typeface="+mn-cs"/>
              </a:rPr>
              <a:t>Échantillonnage aléatoire</a:t>
            </a:r>
            <a:endParaRPr kumimoji="0" lang="en-US" sz="2400" b="0" i="0" u="none" strike="noStrike" kern="1200" cap="none" spc="0" normalizeH="0" baseline="0" noProof="0">
              <a:ln>
                <a:noFill/>
              </a:ln>
              <a:solidFill>
                <a:srgbClr val="FFEDD9"/>
              </a:solidFill>
              <a:effectLst/>
              <a:uLnTx/>
              <a:uFillTx/>
              <a:latin typeface="Arial"/>
              <a:ea typeface="+mn-ea"/>
              <a:cs typeface="+mn-cs"/>
            </a:endParaRPr>
          </a:p>
        </p:txBody>
      </p:sp>
    </p:spTree>
    <p:extLst>
      <p:ext uri="{BB962C8B-B14F-4D97-AF65-F5344CB8AC3E}">
        <p14:creationId xmlns:p14="http://schemas.microsoft.com/office/powerpoint/2010/main" val="47074248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defRPr b="0" i="0"/>
            </a:pPr>
            <a:r>
              <a:rPr lang="1036"/>
              <a:t>Qu’est-ce que l’unité d’échantillonnage primaire ?</a:t>
            </a:r>
            <a:endParaRPr lang="en-US"/>
          </a:p>
        </p:txBody>
      </p:sp>
      <p:sp>
        <p:nvSpPr>
          <p:cNvPr id="21" name="Content Placeholder 2">
            <a:extLst>
              <a:ext uri="{FF2B5EF4-FFF2-40B4-BE49-F238E27FC236}">
                <a16:creationId xmlns:a16="http://schemas.microsoft.com/office/drawing/2014/main" id="{4E96E2AD-A52F-7D47-A54F-A22CBED2B2F2}"/>
              </a:ext>
            </a:extLst>
          </p:cNvPr>
          <p:cNvSpPr txBox="1"/>
          <p:nvPr/>
        </p:nvSpPr>
        <p:spPr>
          <a:xfrm>
            <a:off x="1285170" y="3250096"/>
            <a:ext cx="7043822" cy="33793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ct val="0"/>
              </a:spcBef>
              <a:spcAft>
                <a:spcPct val="0"/>
              </a:spcAft>
            </a:defPPr>
            <a:lvl1pPr marL="457200" marR="0" lvl="0" indent="-3429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marL="457200" marR="0" lvl="0" indent="-342900" algn="l" defTabSz="914400" rtl="0" eaLnBrk="1" fontAlgn="auto" latinLnBrk="0" hangingPunct="1">
              <a:lnSpc>
                <a:spcPct val="100000"/>
              </a:lnSpc>
              <a:spcBef>
                <a:spcPct val="0"/>
              </a:spcBef>
              <a:spcAft>
                <a:spcPct val="0"/>
              </a:spcAft>
              <a:buClr>
                <a:srgbClr val="FFEDD9"/>
              </a:buClr>
              <a:buSzPts val="1100"/>
              <a:buFont typeface="Space Mono"/>
              <a:buNone/>
              <a:defRPr/>
            </a:pPr>
            <a:endParaRPr kumimoji="0" lang="en-US" sz="2400" b="0" i="0" u="none" strike="noStrike" kern="0" cap="none" spc="0" normalizeH="0" baseline="0" noProof="0">
              <a:ln>
                <a:noFill/>
              </a:ln>
              <a:solidFill>
                <a:srgbClr val="FFEDD9"/>
              </a:solidFill>
              <a:effectLst/>
              <a:uLnTx/>
              <a:uFillTx/>
              <a:latin typeface="Space Mono"/>
              <a:sym typeface="Space Mono"/>
            </a:endParaRPr>
          </a:p>
          <a:p>
            <a:pPr marL="457200" marR="0" lvl="0" indent="-342900" algn="l" defTabSz="914400" rtl="0" eaLnBrk="1" fontAlgn="auto" latinLnBrk="0" hangingPunct="1">
              <a:lnSpc>
                <a:spcPct val="100000"/>
              </a:lnSpc>
              <a:spcBef>
                <a:spcPct val="0"/>
              </a:spcBef>
              <a:spcAft>
                <a:spcPct val="0"/>
              </a:spcAft>
              <a:buClr>
                <a:srgbClr val="FFEDD9"/>
              </a:buClr>
              <a:buSzPts val="1100"/>
              <a:buFont typeface="Space Mono"/>
              <a:buNone/>
              <a:defRPr b="0" i="0"/>
            </a:pPr>
            <a:r>
              <a:rPr kumimoji="0" lang="1036" sz="2400" b="0" i="0" u="none" strike="noStrike" kern="0" cap="none" spc="0" normalizeH="0" baseline="0" noProof="0">
                <a:ln>
                  <a:noFill/>
                </a:ln>
                <a:solidFill>
                  <a:srgbClr val="FFA733"/>
                </a:solidFill>
                <a:effectLst/>
                <a:uLnTx/>
                <a:uFillTx/>
                <a:latin typeface="Space Mono"/>
                <a:sym typeface="Space Mono"/>
              </a:rPr>
              <a:t>Les écoles sont l’UEP privilégiée pour le SPPA</a:t>
            </a:r>
            <a:r>
              <a:rPr kumimoji="0" lang="1036" sz="2400" b="0" i="0" u="none" strike="noStrike" kern="0" cap="none" spc="0" normalizeH="0" baseline="0" noProof="0">
                <a:ln>
                  <a:noFill/>
                </a:ln>
                <a:solidFill>
                  <a:srgbClr val="FFEDD9"/>
                </a:solidFill>
                <a:effectLst/>
                <a:uLnTx/>
                <a:uFillTx/>
                <a:latin typeface="Space Mono"/>
                <a:sym typeface="Space Mono"/>
              </a:rPr>
              <a:t>.  Cependant, l’organisateur de l’enquête peut déterminer que les communautés sont plus appropriées si la fréquentation scolaire est faible, si l’école n’est pas ouverte au moment de l’enquête ou si les équipes d’enquête prévoient également de collecter des informations auprès des adultes.</a:t>
            </a:r>
          </a:p>
          <a:p>
            <a:pPr marL="457200" marR="0" lvl="0" indent="-342900" algn="l" defTabSz="914400" rtl="0" eaLnBrk="1" fontAlgn="auto" latinLnBrk="0" hangingPunct="1">
              <a:lnSpc>
                <a:spcPct val="100000"/>
              </a:lnSpc>
              <a:spcBef>
                <a:spcPct val="0"/>
              </a:spcBef>
              <a:spcAft>
                <a:spcPct val="0"/>
              </a:spcAft>
              <a:buClr>
                <a:srgbClr val="FFEDD9"/>
              </a:buClr>
              <a:buSzPts val="1100"/>
              <a:buFont typeface="Space Mono"/>
              <a:buNone/>
              <a:defRPr/>
            </a:pPr>
            <a:endParaRPr kumimoji="0" lang="en-US" sz="2400" b="0" i="0" u="none" strike="noStrike" kern="0" cap="none" spc="0" normalizeH="0" baseline="0" noProof="0">
              <a:ln>
                <a:noFill/>
              </a:ln>
              <a:solidFill>
                <a:srgbClr val="FFEDD9"/>
              </a:solidFill>
              <a:effectLst/>
              <a:uLnTx/>
              <a:uFillTx/>
              <a:latin typeface="Space Mono"/>
              <a:sym typeface="Space Mono"/>
            </a:endParaRPr>
          </a:p>
        </p:txBody>
      </p:sp>
      <p:pic>
        <p:nvPicPr>
          <p:cNvPr id="4" name="Picture 3"/>
          <p:cNvPicPr>
            <a:picLocks noChangeAspect="1"/>
          </p:cNvPicPr>
          <p:nvPr/>
        </p:nvPicPr>
        <p:blipFill>
          <a:blip r:embed="rId3"/>
          <a:stretch>
            <a:fillRect/>
          </a:stretch>
        </p:blipFill>
        <p:spPr>
          <a:xfrm>
            <a:off x="8328992" y="3636108"/>
            <a:ext cx="3583480" cy="2829273"/>
          </a:xfrm>
          <a:prstGeom prst="rect">
            <a:avLst/>
          </a:prstGeom>
        </p:spPr>
      </p:pic>
      <p:sp>
        <p:nvSpPr>
          <p:cNvPr id="3" name="TextBox 2"/>
          <p:cNvSpPr txBox="1"/>
          <p:nvPr/>
        </p:nvSpPr>
        <p:spPr>
          <a:xfrm>
            <a:off x="1550504" y="2142100"/>
            <a:ext cx="9968968" cy="1098377"/>
          </a:xfrm>
          <a:prstGeom prst="rect">
            <a:avLst/>
          </a:prstGeom>
          <a:noFill/>
        </p:spPr>
        <p:txBody>
          <a:bodyPr wrap="square" rtlCol="0">
            <a:spAutoFit/>
          </a:bodyPr>
          <a:lstStyle/>
          <a:p>
            <a:pPr marL="0" marR="0" lvl="0" indent="0" algn="l" defTabSz="914400" rtl="0" eaLnBrk="1" fontAlgn="auto" latinLnBrk="0" hangingPunct="1">
              <a:lnSpc>
                <a:spcPct val="100000"/>
              </a:lnSpc>
              <a:spcBef>
                <a:spcPct val="0"/>
              </a:spcBef>
              <a:spcAft>
                <a:spcPct val="0"/>
              </a:spcAft>
              <a:buClrTx/>
              <a:buSzTx/>
              <a:buFontTx/>
              <a:buNone/>
              <a:defRPr b="0" i="0"/>
            </a:pPr>
            <a:r>
              <a:rPr kumimoji="0" lang="1036" sz="2400" b="0" i="0" u="none" strike="noStrike" kern="0" cap="none" spc="0" normalizeH="0" baseline="0" noProof="0">
                <a:ln>
                  <a:noFill/>
                </a:ln>
                <a:solidFill>
                  <a:srgbClr val="FFEDD9"/>
                </a:solidFill>
                <a:effectLst/>
                <a:uLnTx/>
                <a:uFillTx/>
                <a:latin typeface="Space Mono"/>
                <a:ea typeface="Space Mono"/>
                <a:cs typeface="Space Mono"/>
              </a:rPr>
              <a:t>L’unité d’échantillonnage </a:t>
            </a:r>
            <a:r>
              <a:rPr kumimoji="0" lang="1036" sz="2400" b="0" i="0" u="none" strike="noStrike" kern="0" cap="none" spc="0" normalizeH="0" baseline="0" noProof="0">
                <a:ln>
                  <a:noFill/>
                </a:ln>
                <a:solidFill>
                  <a:srgbClr val="FFEDD9"/>
                </a:solidFill>
                <a:effectLst/>
                <a:uLnTx/>
                <a:uFillTx/>
                <a:latin typeface="Space Mono"/>
                <a:ea typeface="Space Mono"/>
                <a:cs typeface="Space Mono"/>
                <a:sym typeface="Space Mono"/>
              </a:rPr>
              <a:t>primaire</a:t>
            </a:r>
            <a:r>
              <a:rPr kumimoji="0" lang="1036" sz="2400" b="0" i="0" u="none" strike="noStrike" kern="0" cap="none" spc="0" normalizeH="0" baseline="0" noProof="0">
                <a:ln>
                  <a:noFill/>
                </a:ln>
                <a:solidFill>
                  <a:srgbClr val="FFEDD9"/>
                </a:solidFill>
                <a:effectLst/>
                <a:uLnTx/>
                <a:uFillTx/>
                <a:latin typeface="Space Mono"/>
                <a:ea typeface="Space Mono"/>
                <a:cs typeface="Space Mono"/>
              </a:rPr>
              <a:t> (UEP) désigne la première unité sélectionnée pour l’étude (par exemple, le « site »). </a:t>
            </a:r>
          </a:p>
          <a:p>
            <a:pPr marL="0" marR="0" lvl="0" indent="0" algn="l"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rgbClr val="242424"/>
              </a:solidFill>
              <a:effectLst/>
              <a:uLnTx/>
              <a:uFillTx/>
              <a:latin typeface="Arial"/>
              <a:ea typeface="+mn-ea"/>
              <a:cs typeface="+mn-cs"/>
            </a:endParaRPr>
          </a:p>
        </p:txBody>
      </p:sp>
    </p:spTree>
    <p:extLst>
      <p:ext uri="{BB962C8B-B14F-4D97-AF65-F5344CB8AC3E}">
        <p14:creationId xmlns:p14="http://schemas.microsoft.com/office/powerpoint/2010/main" val="400962179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dirty="0"/>
              <a:t>Comment choisir l’UEP ?</a:t>
            </a:r>
            <a:endParaRPr lang="en-US" dirty="0"/>
          </a:p>
        </p:txBody>
      </p:sp>
      <p:sp>
        <p:nvSpPr>
          <p:cNvPr id="5" name="TextBox 4"/>
          <p:cNvSpPr txBox="1"/>
          <p:nvPr/>
        </p:nvSpPr>
        <p:spPr>
          <a:xfrm>
            <a:off x="1003978" y="1904452"/>
            <a:ext cx="10685904" cy="4747453"/>
          </a:xfrm>
          <a:prstGeom prst="rect">
            <a:avLst/>
          </a:prstGeom>
          <a:noFill/>
        </p:spPr>
        <p:txBody>
          <a:bodyPr wrap="square" rtlCol="0">
            <a:spAutoFit/>
          </a:bodyPr>
          <a:lstStyle/>
          <a:p>
            <a:pPr>
              <a:defRPr b="0" i="0"/>
            </a:pPr>
            <a:r>
              <a:rPr lang="1036" sz="2150" dirty="0">
                <a:solidFill>
                  <a:schemeClr val="accent5"/>
                </a:solidFill>
              </a:rPr>
              <a:t>Les unités d’échantillonnage primaires pour les évaluations de précision doivent être les sites censés présenter le plus grand risque de schistosomiase.</a:t>
            </a:r>
            <a:r>
              <a:rPr lang="1036" sz="2150" dirty="0">
                <a:solidFill>
                  <a:schemeClr val="bg2"/>
                </a:solidFill>
              </a:rPr>
              <a:t> Cette méthode est différente de la méthode de sélection aléatoire utilisée pour les évaluations pratiques.</a:t>
            </a:r>
          </a:p>
          <a:p>
            <a:endParaRPr lang="en-US" sz="2200" dirty="0">
              <a:solidFill>
                <a:schemeClr val="bg2"/>
              </a:solidFill>
            </a:endParaRPr>
          </a:p>
          <a:p>
            <a:pPr>
              <a:lnSpc>
                <a:spcPct val="150000"/>
              </a:lnSpc>
              <a:defRPr b="0" i="0"/>
            </a:pPr>
            <a:r>
              <a:rPr lang="1036" dirty="0">
                <a:solidFill>
                  <a:schemeClr val="bg2"/>
                </a:solidFill>
              </a:rPr>
              <a:t>Les caractéristiques des sites présentant un risque élevé de schistosomiase sont les suivantes :</a:t>
            </a:r>
          </a:p>
          <a:p>
            <a:pPr marL="342900" indent="-342900">
              <a:lnSpc>
                <a:spcPct val="150000"/>
              </a:lnSpc>
              <a:buFont typeface="Arial" panose="020B0604020202020204" pitchFamily="34" charset="0"/>
              <a:buChar char="•"/>
              <a:defRPr b="0" i="0"/>
            </a:pPr>
            <a:r>
              <a:rPr lang="1036" sz="2200" dirty="0">
                <a:solidFill>
                  <a:schemeClr val="bg2"/>
                </a:solidFill>
              </a:rPr>
              <a:t>Prévalence de base élevée</a:t>
            </a:r>
          </a:p>
          <a:p>
            <a:pPr marL="342900" indent="-342900">
              <a:lnSpc>
                <a:spcPct val="150000"/>
              </a:lnSpc>
              <a:buFont typeface="Arial" panose="020B0604020202020204" pitchFamily="34" charset="0"/>
              <a:buChar char="•"/>
              <a:defRPr b="0" i="0"/>
            </a:pPr>
            <a:r>
              <a:rPr lang="1036" sz="2200" dirty="0">
                <a:solidFill>
                  <a:schemeClr val="bg2"/>
                </a:solidFill>
              </a:rPr>
              <a:t>Faible couverture du programme</a:t>
            </a:r>
          </a:p>
          <a:p>
            <a:pPr marL="342900" indent="-342900">
              <a:lnSpc>
                <a:spcPct val="150000"/>
              </a:lnSpc>
              <a:buFont typeface="Arial" panose="020B0604020202020204" pitchFamily="34" charset="0"/>
              <a:buChar char="•"/>
              <a:defRPr b="0" i="0"/>
            </a:pPr>
            <a:r>
              <a:rPr lang="1036" sz="2200" dirty="0">
                <a:solidFill>
                  <a:schemeClr val="bg2"/>
                </a:solidFill>
              </a:rPr>
              <a:t>Proximité de sources d’eau infestées</a:t>
            </a:r>
          </a:p>
          <a:p>
            <a:pPr marL="342900" indent="-342900">
              <a:lnSpc>
                <a:spcPct val="150000"/>
              </a:lnSpc>
              <a:buFont typeface="Arial" panose="020B0604020202020204" pitchFamily="34" charset="0"/>
              <a:buChar char="•"/>
              <a:defRPr b="0" i="0"/>
            </a:pPr>
            <a:r>
              <a:rPr lang="1036" sz="2200" dirty="0">
                <a:solidFill>
                  <a:schemeClr val="bg2"/>
                </a:solidFill>
              </a:rPr>
              <a:t>Professions à haut risque </a:t>
            </a:r>
            <a:endParaRPr lang="en-US" sz="2200" dirty="0">
              <a:solidFill>
                <a:schemeClr val="bg2"/>
              </a:solidFill>
            </a:endParaRPr>
          </a:p>
          <a:p>
            <a:pPr marL="342900" indent="-342900">
              <a:lnSpc>
                <a:spcPct val="150000"/>
              </a:lnSpc>
              <a:buFont typeface="Arial" panose="020B0604020202020204" pitchFamily="34" charset="0"/>
              <a:buChar char="•"/>
              <a:defRPr b="0" i="0"/>
            </a:pPr>
            <a:r>
              <a:rPr lang="1036" sz="2200" dirty="0">
                <a:solidFill>
                  <a:schemeClr val="bg2"/>
                </a:solidFill>
              </a:rPr>
              <a:t>Migration à partir des zones à haut risque </a:t>
            </a:r>
            <a:endParaRPr lang="en-US" sz="2200" dirty="0">
              <a:solidFill>
                <a:schemeClr val="bg2"/>
              </a:solidFill>
            </a:endParaRPr>
          </a:p>
          <a:p>
            <a:pPr marL="342900" indent="-342900">
              <a:buFont typeface="Arial" panose="020B0604020202020204" pitchFamily="34" charset="0"/>
              <a:buChar char="•"/>
            </a:pPr>
            <a:endParaRPr lang="en-US" sz="2400" b="1" dirty="0">
              <a:solidFill>
                <a:schemeClr val="bg2"/>
              </a:solidFill>
            </a:endParaRPr>
          </a:p>
        </p:txBody>
      </p:sp>
      <p:sp>
        <p:nvSpPr>
          <p:cNvPr id="6" name="AutoShape 2" descr="Create a clip art image depicting two African men fishing with a net from a canoe. They are positioned in the foreground, actively engaged in the fishing process. In the background, illustrate a village with traditional huts along the shore, embodying a serene and communal rural African setting. The scene should capture a moment of daily life, with a focus on the cultural practices and the natural environment. The style should be clear and simple, suitable for educational materials or presentations, emphasizing the activities and the landscape in a visually appealing mann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8153891" y="3831326"/>
            <a:ext cx="2860832" cy="2820539"/>
          </a:xfrm>
          <a:prstGeom prst="rect">
            <a:avLst/>
          </a:prstGeom>
        </p:spPr>
      </p:pic>
    </p:spTree>
    <p:extLst>
      <p:ext uri="{BB962C8B-B14F-4D97-AF65-F5344CB8AC3E}">
        <p14:creationId xmlns:p14="http://schemas.microsoft.com/office/powerpoint/2010/main" val="349280213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978" y="318694"/>
            <a:ext cx="8580329" cy="1122400"/>
          </a:xfrm>
        </p:spPr>
        <p:txBody>
          <a:bodyPr/>
          <a:lstStyle/>
          <a:p>
            <a:pPr algn="l">
              <a:defRPr b="0" i="0"/>
            </a:pPr>
            <a:r>
              <a:rPr lang="1036"/>
              <a:t>Comment choisir l’UEP ?</a:t>
            </a:r>
            <a:endParaRPr lang="en-US"/>
          </a:p>
        </p:txBody>
      </p:sp>
      <p:sp>
        <p:nvSpPr>
          <p:cNvPr id="5" name="TextBox 4"/>
          <p:cNvSpPr txBox="1"/>
          <p:nvPr/>
        </p:nvSpPr>
        <p:spPr>
          <a:xfrm>
            <a:off x="1003978" y="1789043"/>
            <a:ext cx="10685904" cy="2308324"/>
          </a:xfrm>
          <a:prstGeom prst="rect">
            <a:avLst/>
          </a:prstGeom>
          <a:noFill/>
        </p:spPr>
        <p:txBody>
          <a:bodyPr wrap="square" rtlCol="0">
            <a:spAutoFit/>
          </a:bodyPr>
          <a:lstStyle/>
          <a:p>
            <a:pPr>
              <a:defRPr b="0" i="0"/>
            </a:pPr>
            <a:r>
              <a:rPr lang="1036" sz="2000" dirty="0">
                <a:solidFill>
                  <a:schemeClr val="accent5"/>
                </a:solidFill>
              </a:rPr>
              <a:t>Les unités d’échantillonnage primaires pour les évaluations de précision doivent être les sites censés présenter le plus grand risque de schistosomiase.</a:t>
            </a:r>
            <a:r>
              <a:rPr lang="1036" sz="2000" dirty="0">
                <a:solidFill>
                  <a:schemeClr val="bg2"/>
                </a:solidFill>
              </a:rPr>
              <a:t> Cette méthode est différente de la méthode de sélection aléatoire utilisée pour les évaluations pratiques.</a:t>
            </a:r>
          </a:p>
          <a:p>
            <a:endParaRPr lang="en-US" sz="2400" dirty="0">
              <a:solidFill>
                <a:schemeClr val="bg2"/>
              </a:solidFill>
            </a:endParaRPr>
          </a:p>
          <a:p>
            <a:pPr>
              <a:lnSpc>
                <a:spcPct val="150000"/>
              </a:lnSpc>
              <a:defRPr b="0" i="0"/>
            </a:pPr>
            <a:r>
              <a:rPr lang="1036" sz="2400" dirty="0">
                <a:solidFill>
                  <a:schemeClr val="bg2"/>
                </a:solidFill>
              </a:rPr>
              <a:t>Un total de </a:t>
            </a:r>
            <a:r>
              <a:rPr lang="1036" sz="2400" b="1" dirty="0">
                <a:solidFill>
                  <a:schemeClr val="accent5"/>
                </a:solidFill>
              </a:rPr>
              <a:t>4 </a:t>
            </a:r>
            <a:r>
              <a:rPr lang="1036" sz="2400" b="0" dirty="0">
                <a:solidFill>
                  <a:schemeClr val="accent5"/>
                </a:solidFill>
              </a:rPr>
              <a:t>UEP</a:t>
            </a:r>
            <a:r>
              <a:rPr lang="1036" sz="2400" dirty="0">
                <a:solidFill>
                  <a:schemeClr val="bg2"/>
                </a:solidFill>
              </a:rPr>
              <a:t> doit être sélectionné </a:t>
            </a:r>
            <a:r>
              <a:rPr lang="1036" sz="2400" dirty="0">
                <a:solidFill>
                  <a:schemeClr val="accent5"/>
                </a:solidFill>
              </a:rPr>
              <a:t> pour chaque sous-UMO</a:t>
            </a:r>
            <a:r>
              <a:rPr lang="1036" sz="2400" dirty="0">
                <a:solidFill>
                  <a:schemeClr val="bg2"/>
                </a:solidFill>
              </a:rPr>
              <a:t>. </a:t>
            </a:r>
          </a:p>
          <a:p>
            <a:pPr marL="342900" indent="-342900">
              <a:buFont typeface="Arial" panose="020B0604020202020204" pitchFamily="34" charset="0"/>
              <a:buChar char="•"/>
            </a:pPr>
            <a:endParaRPr lang="en-US" sz="2400" b="1" dirty="0">
              <a:solidFill>
                <a:schemeClr val="bg2"/>
              </a:solidFill>
            </a:endParaRPr>
          </a:p>
        </p:txBody>
      </p:sp>
      <p:sp>
        <p:nvSpPr>
          <p:cNvPr id="6" name="AutoShape 2" descr="Create a clip art image depicting two African men fishing with a net from a canoe. They are positioned in the foreground, actively engaged in the fishing process. In the background, illustrate a village with traditional huts along the shore, embodying a serene and communal rural African setting. The scene should capture a moment of daily life, with a focus on the cultural practices and the natural environment. The style should be clear and simple, suitable for educational materials or presentations, emphasizing the activities and the landscape in a visually appealing manne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2"/>
          <a:stretch>
            <a:fillRect/>
          </a:stretch>
        </p:blipFill>
        <p:spPr>
          <a:xfrm>
            <a:off x="8153891" y="3831326"/>
            <a:ext cx="2860832" cy="2820539"/>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2469" y="3928280"/>
            <a:ext cx="3696112" cy="2835706"/>
          </a:xfrm>
          <a:prstGeom prst="rect">
            <a:avLst/>
          </a:prstGeom>
        </p:spPr>
      </p:pic>
      <p:sp>
        <p:nvSpPr>
          <p:cNvPr id="8" name="Oval 7"/>
          <p:cNvSpPr/>
          <p:nvPr/>
        </p:nvSpPr>
        <p:spPr>
          <a:xfrm>
            <a:off x="4075043" y="42820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27443" y="44344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379843" y="47160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4542182" y="421245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4893370" y="419589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5045770" y="434829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198170" y="462990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5360509" y="412632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4409665" y="50440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4562065" y="51964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714465" y="553767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4876804" y="49744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786812" y="519643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3810004" y="626323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091612" y="563044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4253951" y="51268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3203714" y="529914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4121428" y="5521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3657600" y="61108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670853" y="522956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3177211" y="5670199"/>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3329611" y="5822599"/>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482011" y="610420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3644350" y="5600624"/>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3965716" y="570333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4118116" y="585573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4270516" y="613733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4432855" y="563375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p:nvPr/>
        </p:nvSpPr>
        <p:spPr>
          <a:xfrm>
            <a:off x="4903308" y="51699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5055708" y="532233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5208108" y="5603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5370447" y="510035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5840900" y="41495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6261655" y="4301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6334541" y="45835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308039" y="4079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5208110" y="4301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5877345" y="44543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6029745" y="47359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6192084" y="42323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114272" y="44543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266672" y="4338361"/>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647670" y="622016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a:off x="3581411" y="43847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a:off x="3008256" y="46067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p:cNvSpPr/>
          <p:nvPr/>
        </p:nvSpPr>
        <p:spPr>
          <a:xfrm>
            <a:off x="3160656" y="4759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3313056" y="50407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475395" y="437811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3160656" y="47591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3313056" y="49115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465456" y="5193122"/>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3627795" y="46895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495813" y="4901577"/>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465456" y="50639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4403048" y="540515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3780195" y="4841940"/>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6019806" y="4606715"/>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5350570" y="4782303"/>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5502970" y="478561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3140782" y="4649786"/>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3044706" y="478230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3932587" y="6206918"/>
            <a:ext cx="79514"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6704255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1036"/>
              <a:t>Comment les enfants sont-ils sélectionnés ? </a:t>
            </a:r>
            <a:endParaRPr lang="en-US"/>
          </a:p>
        </p:txBody>
      </p:sp>
      <p:sp>
        <p:nvSpPr>
          <p:cNvPr id="3" name="TextBox 2"/>
          <p:cNvSpPr txBox="1"/>
          <p:nvPr/>
        </p:nvSpPr>
        <p:spPr>
          <a:xfrm>
            <a:off x="1085850" y="1866808"/>
            <a:ext cx="10411701" cy="2288286"/>
          </a:xfrm>
          <a:prstGeom prst="rect">
            <a:avLst/>
          </a:prstGeom>
          <a:noFill/>
        </p:spPr>
        <p:txBody>
          <a:bodyPr wrap="square" rtlCol="0">
            <a:spAutoFit/>
          </a:bodyPr>
          <a:lstStyle/>
          <a:p>
            <a:pPr>
              <a:defRPr b="0" i="0"/>
            </a:pPr>
            <a:r>
              <a:rPr lang="1036" sz="2400" dirty="0">
                <a:solidFill>
                  <a:schemeClr val="bg2"/>
                </a:solidFill>
              </a:rPr>
              <a:t>L’évaluation de précision prévoit l’échantillonnage de 20 enfants âgés de 10 à 14 ans dans chacune des UEP.  Étant donné que certains enfants choisiront de ne pas (ou ne pourront pas) fournir d’échantillon, nous recommandons d’inviter deux enfants supplémentaires à participer à chaque UEP.  </a:t>
            </a:r>
            <a:r>
              <a:rPr lang="1036" sz="2400" dirty="0">
                <a:solidFill>
                  <a:schemeClr val="accent5"/>
                </a:solidFill>
              </a:rPr>
              <a:t>Par conséquent, dans chaque UEP, 22 enfants (11 garçons et 11 filles) devraient être sélectionnés de manière aléatoire pour le test.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631843" y="4258602"/>
            <a:ext cx="3947374" cy="2505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584393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a:solidFill>
                  <a:schemeClr val="bg2"/>
                </a:solidFill>
              </a:rPr>
              <a:t>Les étapes ci-dessous doivent être suivies pour sélectionner de manière aléatoire 11 garçons et 11 filles par UEP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10607617" cy="1658550"/>
          </a:xfrm>
          <a:prstGeom prst="rect">
            <a:avLst/>
          </a:prstGeom>
        </p:spPr>
        <p:txBody>
          <a:bodyPr wrap="square">
            <a:spAutoFit/>
          </a:bodyPr>
          <a:lstStyle/>
          <a:p>
            <a:pPr marL="342900" marR="820420" lvl="0" indent="-342900">
              <a:lnSpc>
                <a:spcPct val="107000"/>
              </a:lnSpc>
              <a:spcBef>
                <a:spcPts val="790"/>
              </a:spcBef>
              <a:spcAft>
                <a:spcPct val="0"/>
              </a:spcAft>
              <a:buSzPts val="1100"/>
              <a:buFont typeface="Calibri" panose="020F0502020204030204" pitchFamily="34" charset="0"/>
              <a:buAutoNum type="arabicPeriod"/>
              <a:tabLst>
                <a:tab pos="532130" algn="l"/>
                <a:tab pos="533400" algn="l"/>
              </a:tabLst>
              <a:defRPr b="0" i="0"/>
            </a:pPr>
            <a:r>
              <a:rPr lang="1036" sz="2400">
                <a:solidFill>
                  <a:schemeClr val="accent5"/>
                </a:solidFill>
                <a:latin typeface="Calibri" panose="020F0502020204030204" pitchFamily="34" charset="0"/>
                <a:ea typeface="Calibri" panose="020F0502020204030204" pitchFamily="34" charset="0"/>
              </a:rPr>
              <a:t>Déterminer le nombre de filles et de garçons à échantillonner par classe (se limiter aux classes d’enfants âgés de 10 à 14 ans). </a:t>
            </a:r>
            <a:r>
              <a:rPr lang="1036" sz="2400">
                <a:solidFill>
                  <a:schemeClr val="bg2"/>
                </a:solidFill>
                <a:latin typeface="Calibri" panose="020F0502020204030204" pitchFamily="34" charset="0"/>
                <a:ea typeface="Calibri" panose="020F0502020204030204" pitchFamily="34" charset="0"/>
              </a:rPr>
              <a:t>Diviser 22 par le nombre de classes de l’école primaire susceptibles d’accueillir des enfants de </a:t>
            </a:r>
            <a:r>
              <a:rPr lang="1036" sz="2400" spc="-5">
                <a:solidFill>
                  <a:schemeClr val="bg2"/>
                </a:solidFill>
                <a:latin typeface="Calibri" panose="020F0502020204030204" pitchFamily="34" charset="0"/>
                <a:ea typeface="Calibri" panose="020F0502020204030204" pitchFamily="34" charset="0"/>
              </a:rPr>
              <a:t> </a:t>
            </a:r>
            <a:r>
              <a:rPr lang="1036" sz="2400">
                <a:solidFill>
                  <a:schemeClr val="bg2"/>
                </a:solidFill>
                <a:latin typeface="Calibri" panose="020F0502020204030204" pitchFamily="34" charset="0"/>
                <a:ea typeface="Calibri" panose="020F0502020204030204" pitchFamily="34" charset="0"/>
              </a:rPr>
              <a:t>l’âge cible (10 à 14 ans). Arrondir au nombre entier </a:t>
            </a:r>
            <a:r>
              <a:rPr lang="1036" sz="2400" i="1">
                <a:solidFill>
                  <a:schemeClr val="bg2"/>
                </a:solidFill>
                <a:latin typeface="Calibri" panose="020F0502020204030204" pitchFamily="34" charset="0"/>
                <a:ea typeface="Calibri" panose="020F0502020204030204" pitchFamily="34" charset="0"/>
              </a:rPr>
              <a:t>pair</a:t>
            </a:r>
            <a:r>
              <a:rPr lang="1036" sz="2400">
                <a:solidFill>
                  <a:schemeClr val="bg2"/>
                </a:solidFill>
                <a:latin typeface="Calibri" panose="020F0502020204030204" pitchFamily="34" charset="0"/>
                <a:ea typeface="Calibri" panose="020F0502020204030204" pitchFamily="34" charset="0"/>
              </a:rPr>
              <a:t> supérieur le plus proche.</a:t>
            </a:r>
            <a:r>
              <a:rPr lang="1036" sz="2400" spc="-5">
                <a:solidFill>
                  <a:schemeClr val="bg2"/>
                </a:solidFill>
                <a:latin typeface="Calibri" panose="020F0502020204030204" pitchFamily="34" charset="0"/>
                <a:ea typeface="Calibri" panose="020F0502020204030204" pitchFamily="34" charset="0"/>
              </a:rPr>
              <a:t> </a:t>
            </a:r>
            <a:endParaRPr lang="en-US" sz="2400" spc="-5">
              <a:solidFill>
                <a:schemeClr val="bg2"/>
              </a:solidFill>
              <a:latin typeface="Calibri" panose="020F0502020204030204" pitchFamily="34" charset="0"/>
              <a:ea typeface="Calibri" panose="020F0502020204030204" pitchFamily="34" charset="0"/>
            </a:endParaRPr>
          </a:p>
        </p:txBody>
      </p:sp>
      <p:sp>
        <p:nvSpPr>
          <p:cNvPr id="5" name="Rounded Rectangle 4"/>
          <p:cNvSpPr/>
          <p:nvPr/>
        </p:nvSpPr>
        <p:spPr>
          <a:xfrm>
            <a:off x="1925392" y="5436704"/>
            <a:ext cx="9388698" cy="113796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R="820420" lvl="0">
              <a:lnSpc>
                <a:spcPct val="107000"/>
              </a:lnSpc>
              <a:spcBef>
                <a:spcPts val="790"/>
              </a:spcBef>
              <a:spcAft>
                <a:spcPct val="0"/>
              </a:spcAft>
              <a:buSzPts val="1100"/>
              <a:tabLst>
                <a:tab pos="532130" algn="l"/>
                <a:tab pos="533400" algn="l"/>
              </a:tabLst>
              <a:defRPr b="0" i="0"/>
            </a:pPr>
            <a:r>
              <a:rPr lang="1036" i="1">
                <a:solidFill>
                  <a:schemeClr val="tx1"/>
                </a:solidFill>
                <a:latin typeface="Calibri" panose="020F0502020204030204" pitchFamily="34" charset="0"/>
                <a:ea typeface="Calibri" panose="020F0502020204030204" pitchFamily="34" charset="0"/>
              </a:rPr>
              <a:t>Par exemple, si 4 classes dans </a:t>
            </a:r>
            <a:r>
              <a:rPr lang="1036" i="1" spc="-5">
                <a:solidFill>
                  <a:schemeClr val="tx1"/>
                </a:solidFill>
                <a:latin typeface="Calibri" panose="020F0502020204030204" pitchFamily="34" charset="0"/>
                <a:ea typeface="Calibri" panose="020F0502020204030204" pitchFamily="34" charset="0"/>
              </a:rPr>
              <a:t> </a:t>
            </a:r>
            <a:r>
              <a:rPr lang="1036" i="1">
                <a:solidFill>
                  <a:schemeClr val="tx1"/>
                </a:solidFill>
                <a:latin typeface="Calibri" panose="020F0502020204030204" pitchFamily="34" charset="0"/>
                <a:ea typeface="Calibri" panose="020F0502020204030204" pitchFamily="34" charset="0"/>
              </a:rPr>
              <a:t> l’école sont susceptibles d’avoir des enfants de l’âge cible, le nombre d’enfants à échantillonner dans chaque classe est le suivant : 22 / 4 = 5,5. Les chiffres sont arrondis à 6, il faut donc 3 filles et 3 garçons par classe.</a:t>
            </a:r>
          </a:p>
        </p:txBody>
      </p:sp>
    </p:spTree>
    <p:extLst>
      <p:ext uri="{BB962C8B-B14F-4D97-AF65-F5344CB8AC3E}">
        <p14:creationId xmlns:p14="http://schemas.microsoft.com/office/powerpoint/2010/main" val="343129654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2780"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rtlCol="0">
            <a:spAutoFit/>
          </a:bodyPr>
          <a:lstStyle/>
          <a:p>
            <a:pPr>
              <a:defRPr b="0" i="0"/>
            </a:pPr>
            <a:r>
              <a:rPr lang="1036" sz="2400" dirty="0">
                <a:solidFill>
                  <a:schemeClr val="bg2"/>
                </a:solidFill>
              </a:rPr>
              <a:t>Les étapes ci-dessous doivent être suivies pour sélectionner de manière aléatoire 11 garçons et 11 filles par UEP</a:t>
            </a:r>
            <a:r>
              <a:rPr lang="en-US" sz="2400" dirty="0">
                <a:solidFill>
                  <a:schemeClr val="bg2"/>
                </a:solidFill>
              </a:rPr>
              <a:t> :</a:t>
            </a:r>
            <a:endParaRPr lang="en-US" sz="2400" dirty="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43205" y="3102616"/>
            <a:ext cx="7196757" cy="915314"/>
          </a:xfrm>
          <a:prstGeom prst="rect">
            <a:avLst/>
          </a:prstGeom>
        </p:spPr>
        <p:txBody>
          <a:bodyPr wrap="square">
            <a:spAutoFit/>
          </a:bodyPr>
          <a:lstStyle/>
          <a:p>
            <a:pPr lvl="0">
              <a:defRPr b="0" i="0"/>
            </a:pPr>
            <a:r>
              <a:rPr lang="1036">
                <a:solidFill>
                  <a:schemeClr val="accent5"/>
                </a:solidFill>
              </a:rPr>
              <a:t>2. Rassembler tous les élèves de ces classes</a:t>
            </a:r>
            <a:r>
              <a:rPr lang="1036">
                <a:solidFill>
                  <a:schemeClr val="bg2"/>
                </a:solidFill>
              </a:rPr>
              <a:t>. Tous les élèves de ces classes doivent être séparés en groupes et rassemblés en files distinctes, une file de garçons et une file de filles pour chaque âge.</a:t>
            </a:r>
          </a:p>
        </p:txBody>
      </p:sp>
      <p:sp>
        <p:nvSpPr>
          <p:cNvPr id="5" name="Rounded Rectangle 4"/>
          <p:cNvSpPr/>
          <p:nvPr/>
        </p:nvSpPr>
        <p:spPr>
          <a:xfrm>
            <a:off x="1010993" y="5177307"/>
            <a:ext cx="6954591" cy="132008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defRPr b="0" i="0"/>
            </a:pPr>
            <a:r>
              <a:rPr lang="1036" b="1" dirty="0"/>
              <a:t>Critères d’exclusion</a:t>
            </a:r>
            <a:r>
              <a:rPr lang="1036" b="0" dirty="0"/>
              <a:t> : </a:t>
            </a:r>
            <a:endParaRPr lang="en-US" dirty="0"/>
          </a:p>
          <a:p>
            <a:pPr marL="285750" indent="-285750">
              <a:buFont typeface="Arial" panose="020B0604020202020204" pitchFamily="34" charset="0"/>
              <a:buChar char="•"/>
              <a:defRPr b="0" i="0"/>
            </a:pPr>
            <a:r>
              <a:rPr lang="1036" sz="1600" dirty="0"/>
              <a:t>Enfants n’appartenant pas à la tranche d’âge cible (de 10 à 14 ans) </a:t>
            </a:r>
            <a:endParaRPr lang="en-US" sz="1600" dirty="0"/>
          </a:p>
          <a:p>
            <a:pPr marL="285750" indent="-285750">
              <a:buFont typeface="Arial" panose="020B0604020202020204" pitchFamily="34" charset="0"/>
              <a:buChar char="•"/>
              <a:defRPr b="0" i="0"/>
            </a:pPr>
            <a:r>
              <a:rPr lang="1036" dirty="0"/>
              <a:t>Enfants souffrants (p. ex. fièvre) </a:t>
            </a:r>
            <a:endParaRPr lang="en-US" dirty="0"/>
          </a:p>
          <a:p>
            <a:pPr marL="285750" indent="-285750">
              <a:buFont typeface="Arial" panose="020B0604020202020204" pitchFamily="34" charset="0"/>
              <a:buChar char="•"/>
              <a:defRPr b="0" i="0"/>
            </a:pPr>
            <a:r>
              <a:rPr lang="1036" dirty="0"/>
              <a:t>Enfants dont les parents ont refusé qu’ils participent</a:t>
            </a:r>
            <a:endParaRPr lang="en-US" dirty="0"/>
          </a:p>
        </p:txBody>
      </p:sp>
      <p:pic>
        <p:nvPicPr>
          <p:cNvPr id="6" name="Picture 2" descr="Female Icon Png at Vectorified.com | Collection of Female Icon Png free ..."/>
          <p:cNvPicPr>
            <a:picLocks noChangeAspect="1" noChangeArrowheads="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0" y="5722041"/>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37439" y="540502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2" y="508801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37439" y="47373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7491" y="442035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2362" y="4103340"/>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7491" y="380978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5924" y="35725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0" y="3342779"/>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5924" y="317306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1053" y="287951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79486" y="2642294"/>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Female Icon Png at Vectorified.com | Collection of Female Icon Png free ..."/>
          <p:cNvPicPr>
            <a:picLocks noChangeAspect="1" noChangeArrowheads="1"/>
          </p:cNvPicPr>
          <p:nvPr/>
        </p:nvPicPr>
        <p:blipFill>
          <a:blip r:embed="rId6" cstate="print">
            <a:duotone>
              <a:schemeClr val="accent4">
                <a:shade val="45000"/>
                <a:satMod val="135000"/>
              </a:schemeClr>
              <a:prstClr val="white"/>
            </a:duotone>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1102" y="2412507"/>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le icon svg png free download - 8"/>
          <p:cNvPicPr>
            <a:picLocks noChangeAspect="1" noChangeArrowheads="1"/>
          </p:cNvPicPr>
          <p:nvPr/>
        </p:nvPicPr>
        <p:blipFill>
          <a:blip r:embed="rId8">
            <a:duotone>
              <a:schemeClr val="accent5">
                <a:shade val="45000"/>
                <a:satMod val="135000"/>
              </a:schemeClr>
              <a:prstClr val="white"/>
            </a:duotone>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1956" y="5754132"/>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72057" y="552033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1954" y="525587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72057" y="495774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5" y="467440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45406" y="444061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3" y="417615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45406" y="387801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57401" y="3660284"/>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7502" y="342648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57399" y="316203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7502" y="286389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25202" y="2654830"/>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Male icon svg png free download - 8"/>
          <p:cNvPicPr>
            <a:picLocks noChangeAspect="1" noChangeArrowheads="1"/>
          </p:cNvPicPr>
          <p:nvPr/>
        </p:nvPicPr>
        <p:blipFill>
          <a:blip r:embed="rId10" cstate="print">
            <a:duotone>
              <a:schemeClr val="accent5">
                <a:shade val="45000"/>
                <a:satMod val="135000"/>
              </a:schemeClr>
              <a:prstClr val="white"/>
            </a:duotone>
            <a:extLst>
              <a:ext uri="{BEBA8EAE-BF5A-486C-A8C5-ECC9F3942E4B}">
                <a14:imgProps xmlns:a14="http://schemas.microsoft.com/office/drawing/2010/main">
                  <a14:imgLayer r:embed="rId11">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3" y="2421034"/>
            <a:ext cx="400230" cy="4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48109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1900</Words>
  <Application>Microsoft Office PowerPoint</Application>
  <PresentationFormat>Widescreen</PresentationFormat>
  <Paragraphs>150</Paragraphs>
  <Slides>20</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Space Mono</vt:lpstr>
      <vt:lpstr>Anton</vt:lpstr>
      <vt:lpstr>Arial</vt:lpstr>
      <vt:lpstr>Calibri</vt:lpstr>
      <vt:lpstr>VINTAGE DISEASE</vt:lpstr>
      <vt:lpstr>Méthode d’échantillonnage pour les évaluations de précision</vt:lpstr>
      <vt:lpstr>Présentation générale</vt:lpstr>
      <vt:lpstr>Résumé rapide du plan d’échantillonnage pour les évaluations de précision</vt:lpstr>
      <vt:lpstr>Qu’est-ce que l’unité d’échantillonnage primaire ?</vt:lpstr>
      <vt:lpstr>Comment choisir l’UEP ?</vt:lpstr>
      <vt:lpstr>Comment choisir l’UEP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Questions fréquemment posées</vt:lpstr>
      <vt:lpstr>Questions fréquemment posées</vt:lpstr>
      <vt:lpstr>Questions fréquemment posées</vt:lpstr>
      <vt:lpstr>Questions fréquemment posées</vt:lpstr>
      <vt:lpstr>Questions fréquemment posées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Sampling Method for Precision Assessments</dc:title>
  <dc:creator>Katherine Gass</dc:creator>
  <cp:lastModifiedBy>Jason Ballot</cp:lastModifiedBy>
  <cp:revision>17</cp:revision>
  <dcterms:created xsi:type="dcterms:W3CDTF">2024-03-17T16:04:54Z</dcterms:created>
  <dcterms:modified xsi:type="dcterms:W3CDTF">2024-04-25T22:23:14Z</dcterms:modified>
</cp:coreProperties>
</file>