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74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04CC-E142-C3F4-E56E-7D6B608E3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AF259-8C2A-FA79-3DFE-7A4A329A1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8B7AB-0911-2EFA-475C-21F69F258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EA71-E65E-4FC7-B688-F69814BF804F}" type="datetimeFigureOut">
              <a:rPr lang="en-KE" smtClean="0"/>
              <a:t>04/26/2024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D3632-93E4-59FA-C3B5-502AC3D0D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D8E0B-5C82-CF6A-5F9F-39C42019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84F-779E-42B8-B4DC-49B2A745F11E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4114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" sz="4800" dirty="0" smtClean="0"/>
              <a:t>SCH Practical &amp; Precision Assessments</a:t>
            </a:r>
            <a:endParaRPr sz="4800" dirty="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50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89278" y="3770829"/>
            <a:ext cx="9776400" cy="127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3333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An impact assessment approach for schistosomiasis programmes</a:t>
            </a:r>
            <a:endParaRPr kumimoji="0" sz="3333" b="0" i="1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7405" y="5979381"/>
            <a:ext cx="7193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How to generate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unique ID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Generating a unique 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39913"/>
            <a:ext cx="11750675" cy="4751387"/>
          </a:xfrm>
        </p:spPr>
        <p:txBody>
          <a:bodyPr>
            <a:noAutofit/>
          </a:bodyPr>
          <a:lstStyle/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Unique identifiers </a:t>
            </a:r>
            <a:r>
              <a:rPr lang="en-US" sz="2300" b="0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2300" b="0" i="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important in ensuring </a:t>
            </a:r>
            <a:r>
              <a:rPr lang="en-US" sz="2300" b="0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anonymity </a:t>
            </a:r>
            <a:r>
              <a:rPr lang="en-US" sz="2300" b="0" i="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participants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Having a unique identifier for each level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(e.g. district, sub-district, ward, school) allows for easier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n-US" sz="23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simpler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unique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ID,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easier to use 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unique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IDs, or unique IDs that don’t follow a set pattern, can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lead to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errors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writing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 down, </a:t>
            </a: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especially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manual entry</a:t>
            </a:r>
            <a:endParaRPr lang="en-US" sz="23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good unique ID should be able to build in all levels of data </a:t>
            </a: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aggregation</a:t>
            </a:r>
          </a:p>
          <a:p>
            <a:pPr algn="just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each level (e.g. district, sub-district, ward, school) of the ID, the number of digits should correspond to the maximum number in that level. For example if there are 21 wards in a district then the ward code should always have 2 digits. The digits for the first ward would be “01”.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3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 b="0" i="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 b="0" i="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11EC2989-039D-4B2C-BE48-82902FB4FBE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885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72" y="163475"/>
            <a:ext cx="6134400" cy="11224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Generating a unique 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083" y="980537"/>
            <a:ext cx="11750675" cy="5195888"/>
          </a:xfrm>
        </p:spPr>
        <p:txBody>
          <a:bodyPr>
            <a:noAutofit/>
          </a:bodyPr>
          <a:lstStyle/>
          <a:p>
            <a:pPr marL="0" indent="0" algn="just" rtl="0" fontAlgn="base">
              <a:lnSpc>
                <a:spcPct val="100000"/>
              </a:lnSpc>
              <a:buClr>
                <a:schemeClr val="bg2"/>
              </a:buClr>
              <a:buNone/>
            </a:pPr>
            <a:r>
              <a:rPr lang="en-US" sz="2300" b="0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Building </a:t>
            </a:r>
            <a:r>
              <a:rPr lang="en-US" sz="2300" b="0" i="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unique </a:t>
            </a:r>
            <a:r>
              <a:rPr lang="en-US" sz="2300" b="0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ID:</a:t>
            </a:r>
            <a:endParaRPr lang="en-US" sz="2300" b="0" i="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1: </a:t>
            </a:r>
            <a:r>
              <a:rPr lang="en-US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Regional ID 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county 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province in your assessment, the number of digits should correspond to the maximum number of counties or provinces (Admin1). If there are 9 or fewer counties, then only a single digit is required. </a:t>
            </a:r>
            <a:endParaRPr lang="en-US" sz="2000" b="0" i="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2: </a:t>
            </a:r>
            <a:r>
              <a:rPr lang="en-US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Districts </a:t>
            </a:r>
            <a:r>
              <a:rPr lang="en-US" sz="2000" b="1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–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determine how many digits are needed (consider the region that has the most districts in it, when determining the total number of digits).  The District ID should be a composite of the Regional ID + District code. 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3:</a:t>
            </a:r>
            <a:r>
              <a:rPr lang="en-US" sz="2000" b="0" i="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Sub-districts –</a:t>
            </a:r>
            <a:r>
              <a:rPr lang="en-US" sz="2000" i="0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determine the district that has the most sub-districts and use this number to determine how many digits are needed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sub-district code. The sub-district code should be a composite of the District ID + sub-district code.</a:t>
            </a:r>
            <a:endParaRPr lang="en-US" sz="2000" b="0" i="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4: </a:t>
            </a:r>
            <a:r>
              <a:rPr lang="en-US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Primary sampling unit ID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(schools/villages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– determine the sub-district with the most primary sampling units and use this to determine the number of digits in the primary sampling code.  The primary sampling unit ID should be a composite of the Sub-district ID _ primary sampling unit code. 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5: </a:t>
            </a:r>
            <a:r>
              <a:rPr lang="en-US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Participant ID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whether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doing a Practical or Precision assessment, the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 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participants per PSU are more than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and </a:t>
            </a:r>
            <a:r>
              <a:rPr lang="en-US" sz="2000" dirty="0" err="1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hences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 digits will 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required to represent each participant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11EC2989-039D-4B2C-BE48-82902FB4FBE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601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27" y="69273"/>
            <a:ext cx="5904346" cy="1325563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Generating a unique 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18" y="1394836"/>
            <a:ext cx="11750964" cy="5196087"/>
          </a:xfrm>
        </p:spPr>
        <p:txBody>
          <a:bodyPr>
            <a:normAutofit/>
          </a:bodyPr>
          <a:lstStyle/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11EC2989-039D-4B2C-BE48-82902FB4FB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0C06D110-9ED6-174D-04EC-667960631625}"/>
              </a:ext>
            </a:extLst>
          </p:cNvPr>
          <p:cNvSpPr txBox="1"/>
          <p:nvPr/>
        </p:nvSpPr>
        <p:spPr>
          <a:xfrm>
            <a:off x="3854910" y="1812416"/>
            <a:ext cx="4219467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7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 identify</a:t>
            </a:r>
            <a:r>
              <a:rPr lang="en-US" sz="17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EXPLAINER</a:t>
            </a:r>
            <a:endParaRPr lang="en-K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14">
            <a:extLst>
              <a:ext uri="{FF2B5EF4-FFF2-40B4-BE49-F238E27FC236}">
                <a16:creationId xmlns:a16="http://schemas.microsoft.com/office/drawing/2014/main" id="{10A69C03-1EB9-E638-F420-543E88C63098}"/>
              </a:ext>
            </a:extLst>
          </p:cNvPr>
          <p:cNvSpPr txBox="1"/>
          <p:nvPr/>
        </p:nvSpPr>
        <p:spPr>
          <a:xfrm>
            <a:off x="3929819" y="2445263"/>
            <a:ext cx="4219467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accent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01</a:t>
            </a:r>
            <a:endParaRPr lang="en-KE" sz="2000" b="1" dirty="0">
              <a:solidFill>
                <a:schemeClr val="accent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909EA069-F552-7547-47EC-91B66F916699}"/>
              </a:ext>
            </a:extLst>
          </p:cNvPr>
          <p:cNvSpPr txBox="1"/>
          <p:nvPr/>
        </p:nvSpPr>
        <p:spPr>
          <a:xfrm>
            <a:off x="7779434" y="2945055"/>
            <a:ext cx="4288070" cy="94436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Chil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ID</a:t>
            </a:r>
            <a:endParaRPr lang="en-US" sz="16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Uniquely identifies the  participants within the school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334F8A63-E709-F336-022A-E31BCC7070A1}"/>
              </a:ext>
            </a:extLst>
          </p:cNvPr>
          <p:cNvSpPr txBox="1"/>
          <p:nvPr/>
        </p:nvSpPr>
        <p:spPr>
          <a:xfrm>
            <a:off x="105008" y="2559523"/>
            <a:ext cx="3629465" cy="74156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District ID</a:t>
            </a:r>
            <a:endParaRPr lang="en-US" sz="16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Uniquely identifies the  District/County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id="{2CC548C5-7DFE-72AB-19E7-CA4EDF561A45}"/>
              </a:ext>
            </a:extLst>
          </p:cNvPr>
          <p:cNvSpPr txBox="1"/>
          <p:nvPr/>
        </p:nvSpPr>
        <p:spPr>
          <a:xfrm>
            <a:off x="351692" y="3999302"/>
            <a:ext cx="5050301" cy="10228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Ward ID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Uniquely identifies the  ward/ sub-</a:t>
            </a:r>
            <a:r>
              <a:rPr lang="en-US" sz="16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distrct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with a district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6ECD03-38CF-0BDC-56A4-50C3C325583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734473" y="2743200"/>
            <a:ext cx="1934807" cy="187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Box 17">
            <a:extLst>
              <a:ext uri="{FF2B5EF4-FFF2-40B4-BE49-F238E27FC236}">
                <a16:creationId xmlns:a16="http://schemas.microsoft.com/office/drawing/2014/main" id="{23581B34-99A3-01D5-F2A2-77DBB299C06C}"/>
              </a:ext>
            </a:extLst>
          </p:cNvPr>
          <p:cNvSpPr txBox="1"/>
          <p:nvPr/>
        </p:nvSpPr>
        <p:spPr>
          <a:xfrm>
            <a:off x="5697417" y="4054936"/>
            <a:ext cx="4853352" cy="95316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School ID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Uniquely identifies the  school  with the war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29988B-F8E7-A460-4F08-77B174200FDE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876843" y="2785402"/>
            <a:ext cx="2975317" cy="1213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389CAA-04BD-5B05-E2F9-67A8206CCB33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203854" y="2771335"/>
            <a:ext cx="1575580" cy="645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389CAA-04BD-5B05-E2F9-67A8206CCB33}"/>
              </a:ext>
            </a:extLst>
          </p:cNvPr>
          <p:cNvCxnSpPr>
            <a:cxnSpLocks/>
            <a:stCxn id="13" idx="1"/>
            <a:endCxn id="5" idx="2"/>
          </p:cNvCxnSpPr>
          <p:nvPr/>
        </p:nvCxnSpPr>
        <p:spPr>
          <a:xfrm flipV="1">
            <a:off x="5697417" y="2826263"/>
            <a:ext cx="342136" cy="17052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59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27" y="69273"/>
            <a:ext cx="5904346" cy="1325563"/>
          </a:xfrm>
        </p:spPr>
        <p:txBody>
          <a:bodyPr>
            <a:normAutofit/>
          </a:bodyPr>
          <a:lstStyle/>
          <a:p>
            <a:r>
              <a:rPr lang="en-US" sz="4800" dirty="0"/>
              <a:t>Example from Kenya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18" y="1394836"/>
            <a:ext cx="11750964" cy="5196087"/>
          </a:xfrm>
        </p:spPr>
        <p:txBody>
          <a:bodyPr>
            <a:normAutofit/>
          </a:bodyPr>
          <a:lstStyle/>
          <a:p>
            <a:pPr marL="0" indent="0" algn="just" rtl="0" fontAlgn="base">
              <a:lnSpc>
                <a:spcPct val="100000"/>
              </a:lnSpc>
              <a:buNone/>
            </a:pPr>
            <a:endParaRPr lang="en-US" sz="2800" b="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11EC2989-039D-4B2C-BE48-82902FB4FBEA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3CA3B50-60FE-CDBC-5BB1-C95389D2A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859007"/>
              </p:ext>
            </p:extLst>
          </p:nvPr>
        </p:nvGraphicFramePr>
        <p:xfrm>
          <a:off x="313387" y="1097494"/>
          <a:ext cx="11565226" cy="2895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048">
                  <a:extLst>
                    <a:ext uri="{9D8B030D-6E8A-4147-A177-3AD203B41FA5}">
                      <a16:colId xmlns:a16="http://schemas.microsoft.com/office/drawing/2014/main" val="3885966600"/>
                    </a:ext>
                  </a:extLst>
                </a:gridCol>
                <a:gridCol w="1213754">
                  <a:extLst>
                    <a:ext uri="{9D8B030D-6E8A-4147-A177-3AD203B41FA5}">
                      <a16:colId xmlns:a16="http://schemas.microsoft.com/office/drawing/2014/main" val="3951313374"/>
                    </a:ext>
                  </a:extLst>
                </a:gridCol>
                <a:gridCol w="1186783">
                  <a:extLst>
                    <a:ext uri="{9D8B030D-6E8A-4147-A177-3AD203B41FA5}">
                      <a16:colId xmlns:a16="http://schemas.microsoft.com/office/drawing/2014/main" val="2164168245"/>
                    </a:ext>
                  </a:extLst>
                </a:gridCol>
                <a:gridCol w="1105866">
                  <a:extLst>
                    <a:ext uri="{9D8B030D-6E8A-4147-A177-3AD203B41FA5}">
                      <a16:colId xmlns:a16="http://schemas.microsoft.com/office/drawing/2014/main" val="3814192383"/>
                    </a:ext>
                  </a:extLst>
                </a:gridCol>
                <a:gridCol w="2171272">
                  <a:extLst>
                    <a:ext uri="{9D8B030D-6E8A-4147-A177-3AD203B41FA5}">
                      <a16:colId xmlns:a16="http://schemas.microsoft.com/office/drawing/2014/main" val="4001040247"/>
                    </a:ext>
                  </a:extLst>
                </a:gridCol>
                <a:gridCol w="1125036">
                  <a:extLst>
                    <a:ext uri="{9D8B030D-6E8A-4147-A177-3AD203B41FA5}">
                      <a16:colId xmlns:a16="http://schemas.microsoft.com/office/drawing/2014/main" val="1964491077"/>
                    </a:ext>
                  </a:extLst>
                </a:gridCol>
                <a:gridCol w="1932104">
                  <a:extLst>
                    <a:ext uri="{9D8B030D-6E8A-4147-A177-3AD203B41FA5}">
                      <a16:colId xmlns:a16="http://schemas.microsoft.com/office/drawing/2014/main" val="1909146410"/>
                    </a:ext>
                  </a:extLst>
                </a:gridCol>
                <a:gridCol w="1414363">
                  <a:extLst>
                    <a:ext uri="{9D8B030D-6E8A-4147-A177-3AD203B41FA5}">
                      <a16:colId xmlns:a16="http://schemas.microsoft.com/office/drawing/2014/main" val="3425181748"/>
                    </a:ext>
                  </a:extLst>
                </a:gridCol>
              </a:tblGrid>
              <a:tr h="516706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County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County ID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 ID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Ward ID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ID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53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Kakamega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 Central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320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Central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ESHIKALAME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5443450"/>
                  </a:ext>
                </a:extLst>
              </a:tr>
              <a:tr h="3401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North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BULANDA RC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863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North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EBUTAYI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9243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Khwisero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Kisa North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BUHILI.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1798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Khwisero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Kisa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North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ELUKANJI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670756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916250"/>
              </p:ext>
            </p:extLst>
          </p:nvPr>
        </p:nvGraphicFramePr>
        <p:xfrm>
          <a:off x="2118538" y="4048822"/>
          <a:ext cx="6689132" cy="272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0273">
                  <a:extLst>
                    <a:ext uri="{9D8B030D-6E8A-4147-A177-3AD203B41FA5}">
                      <a16:colId xmlns:a16="http://schemas.microsoft.com/office/drawing/2014/main" val="3876824519"/>
                    </a:ext>
                  </a:extLst>
                </a:gridCol>
                <a:gridCol w="2498859">
                  <a:extLst>
                    <a:ext uri="{9D8B030D-6E8A-4147-A177-3AD203B41FA5}">
                      <a16:colId xmlns:a16="http://schemas.microsoft.com/office/drawing/2014/main" val="872607439"/>
                    </a:ext>
                  </a:extLst>
                </a:gridCol>
              </a:tblGrid>
              <a:tr h="5167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Participants from </a:t>
                      </a:r>
                      <a:r>
                        <a:rPr lang="en-US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School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 </a:t>
                      </a: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K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933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 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6818157"/>
                  </a:ext>
                </a:extLst>
              </a:tr>
              <a:tr h="3867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Child B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2404354"/>
                  </a:ext>
                </a:extLst>
              </a:tr>
              <a:tr h="3401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Child C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6775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Child D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6492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Child E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0759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Child F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K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  <a:endParaRPr lang="en-K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5571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032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0841" y="462400"/>
            <a:ext cx="6134400" cy="1122400"/>
          </a:xfrm>
        </p:spPr>
        <p:txBody>
          <a:bodyPr/>
          <a:lstStyle/>
          <a:p>
            <a:r>
              <a:rPr lang="en-US" dirty="0" smtClean="0"/>
              <a:t>Using the Unique ID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279372" y="1698625"/>
            <a:ext cx="11717337" cy="5159375"/>
          </a:xfrm>
          <a:solidFill>
            <a:schemeClr val="accent6"/>
          </a:solidFill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US" sz="2800" dirty="0" smtClean="0">
                <a:solidFill>
                  <a:schemeClr val="bg2"/>
                </a:solidFill>
              </a:rPr>
              <a:t>It is essential that each participant have their unique Participant ID recorded in the survey form AND written in indelible ink on all of their specimen containers </a:t>
            </a:r>
          </a:p>
          <a:p>
            <a:pPr>
              <a:buClr>
                <a:schemeClr val="bg2"/>
              </a:buClr>
            </a:pPr>
            <a:r>
              <a:rPr lang="en-US" sz="2800" dirty="0" smtClean="0">
                <a:solidFill>
                  <a:schemeClr val="bg2"/>
                </a:solidFill>
              </a:rPr>
              <a:t>When writing unique IDs by hand, it is important to keep a master list of the unique IDs as they are assigned, so that you know which ID to assign to the next child</a:t>
            </a:r>
          </a:p>
          <a:p>
            <a:pPr>
              <a:buClr>
                <a:schemeClr val="bg2"/>
              </a:buClr>
            </a:pPr>
            <a:r>
              <a:rPr lang="en-US" sz="2800" dirty="0" smtClean="0">
                <a:solidFill>
                  <a:schemeClr val="bg2"/>
                </a:solidFill>
              </a:rPr>
              <a:t>Always double check that the Participant ID written on the stool or urine container matches what was assigned to that child and was NOT assigned to another child previously </a:t>
            </a:r>
            <a:endParaRPr 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17795"/>
      </p:ext>
    </p:extLst>
  </p:cSld>
  <p:clrMapOvr>
    <a:masterClrMapping/>
  </p:clrMapOvr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651</Words>
  <Application>Microsoft Office PowerPoint</Application>
  <PresentationFormat>Widescreen</PresentationFormat>
  <Paragraphs>109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Anton</vt:lpstr>
      <vt:lpstr>Arial</vt:lpstr>
      <vt:lpstr>Arial Black</vt:lpstr>
      <vt:lpstr>Calibri</vt:lpstr>
      <vt:lpstr>Space Mono</vt:lpstr>
      <vt:lpstr>Times New Roman</vt:lpstr>
      <vt:lpstr>VINTAGE DISEASE</vt:lpstr>
      <vt:lpstr>SCH Practical &amp; Precision Assessments</vt:lpstr>
      <vt:lpstr>Generating a unique ID</vt:lpstr>
      <vt:lpstr>Generating a unique ID</vt:lpstr>
      <vt:lpstr>Generating a unique ID</vt:lpstr>
      <vt:lpstr>Example from Kenya</vt:lpstr>
      <vt:lpstr>Using the Unique 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Katherine Gass</cp:lastModifiedBy>
  <cp:revision>5</cp:revision>
  <dcterms:created xsi:type="dcterms:W3CDTF">2023-09-15T15:00:28Z</dcterms:created>
  <dcterms:modified xsi:type="dcterms:W3CDTF">2024-04-26T20:54:33Z</dcterms:modified>
</cp:coreProperties>
</file>