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99" d="100"/>
          <a:sy n="99" d="100"/>
        </p:scale>
        <p:origin x="19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nxth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TITLE" type="title">
  <p:cSld name="OPENING TITLE">
    <p:bg>
      <p:bgPr>
        <a:solidFill>
          <a:schemeClr val="accent4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501200" y="2711633"/>
            <a:ext cx="91896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Font typeface="Anton"/>
              <a:buNone/>
              <a:defRPr sz="96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76400" y="5245233"/>
            <a:ext cx="58392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13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3">
  <p:cSld name="TITLE + DESIGN 3">
    <p:bg>
      <p:bgPr>
        <a:solidFill>
          <a:schemeClr val="accent6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2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2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1" name="Google Shape;91;p12"/>
          <p:cNvCxnSpPr/>
          <p:nvPr/>
        </p:nvCxnSpPr>
        <p:spPr>
          <a:xfrm>
            <a:off x="-250600" y="30030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023586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4">
  <p:cSld name="TITLE + DESIGN 4">
    <p:bg>
      <p:bgPr>
        <a:solidFill>
          <a:schemeClr val="accent3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3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232712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IG NUMBERS">
  <p:cSld name="TITLE + BIG NUMBERS">
    <p:bg>
      <p:bgPr>
        <a:solidFill>
          <a:schemeClr val="accent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4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77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8" name="Google Shape;98;p14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9" name="Google Shape;99;p14"/>
          <p:cNvCxnSpPr/>
          <p:nvPr/>
        </p:nvCxnSpPr>
        <p:spPr>
          <a:xfrm rot="10800000">
            <a:off x="11309500" y="-27600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0" name="Google Shape;100;p14"/>
          <p:cNvSpPr txBox="1">
            <a:spLocks noGrp="1"/>
          </p:cNvSpPr>
          <p:nvPr>
            <p:ph type="title" idx="2" hasCustomPrompt="1"/>
          </p:nvPr>
        </p:nvSpPr>
        <p:spPr>
          <a:xfrm>
            <a:off x="6589615" y="1025445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1" name="Google Shape;101;p14"/>
          <p:cNvSpPr txBox="1">
            <a:spLocks noGrp="1"/>
          </p:cNvSpPr>
          <p:nvPr>
            <p:ph type="subTitle" idx="1"/>
          </p:nvPr>
        </p:nvSpPr>
        <p:spPr>
          <a:xfrm>
            <a:off x="6103008" y="1556899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title" idx="3" hasCustomPrompt="1"/>
          </p:nvPr>
        </p:nvSpPr>
        <p:spPr>
          <a:xfrm>
            <a:off x="6589615" y="2940179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14"/>
          <p:cNvSpPr txBox="1">
            <a:spLocks noGrp="1"/>
          </p:cNvSpPr>
          <p:nvPr>
            <p:ph type="subTitle" idx="4"/>
          </p:nvPr>
        </p:nvSpPr>
        <p:spPr>
          <a:xfrm>
            <a:off x="6103008" y="3471632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title" idx="5" hasCustomPrompt="1"/>
          </p:nvPr>
        </p:nvSpPr>
        <p:spPr>
          <a:xfrm>
            <a:off x="6589615" y="4854912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6"/>
          </p:nvPr>
        </p:nvSpPr>
        <p:spPr>
          <a:xfrm>
            <a:off x="6103008" y="5386365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3937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accent4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5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8" name="Google Shape;108;p15"/>
          <p:cNvCxnSpPr/>
          <p:nvPr/>
        </p:nvCxnSpPr>
        <p:spPr>
          <a:xfrm>
            <a:off x="-140967" y="16912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9" name="Google Shape;109;p15"/>
          <p:cNvSpPr txBox="1">
            <a:spLocks noGrp="1"/>
          </p:cNvSpPr>
          <p:nvPr>
            <p:ph type="subTitle" idx="1"/>
          </p:nvPr>
        </p:nvSpPr>
        <p:spPr>
          <a:xfrm>
            <a:off x="3210399" y="2616603"/>
            <a:ext cx="57712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nton"/>
              <a:buNone/>
              <a:defRPr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title"/>
          </p:nvPr>
        </p:nvSpPr>
        <p:spPr>
          <a:xfrm>
            <a:off x="4905187" y="396376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467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11" name="Google Shape;111;p15"/>
          <p:cNvCxnSpPr/>
          <p:nvPr/>
        </p:nvCxnSpPr>
        <p:spPr>
          <a:xfrm>
            <a:off x="-53967" y="51667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011395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 + SIX COLUMNS">
    <p:bg>
      <p:bgPr>
        <a:solidFill>
          <a:schemeClr val="accen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6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16"/>
          <p:cNvCxnSpPr/>
          <p:nvPr/>
        </p:nvCxnSpPr>
        <p:spPr>
          <a:xfrm>
            <a:off x="-250600" y="421023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15" name="Google Shape;115;p16"/>
          <p:cNvCxnSpPr/>
          <p:nvPr/>
        </p:nvCxnSpPr>
        <p:spPr>
          <a:xfrm>
            <a:off x="-169333" y="24528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16" name="Google Shape;116;p16"/>
          <p:cNvSpPr txBox="1">
            <a:spLocks noGrp="1"/>
          </p:cNvSpPr>
          <p:nvPr>
            <p:ph type="subTitle" idx="1"/>
          </p:nvPr>
        </p:nvSpPr>
        <p:spPr>
          <a:xfrm>
            <a:off x="490519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title"/>
          </p:nvPr>
        </p:nvSpPr>
        <p:spPr>
          <a:xfrm>
            <a:off x="4905197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16"/>
          <p:cNvSpPr txBox="1">
            <a:spLocks noGrp="1"/>
          </p:cNvSpPr>
          <p:nvPr>
            <p:ph type="subTitle" idx="2"/>
          </p:nvPr>
        </p:nvSpPr>
        <p:spPr>
          <a:xfrm>
            <a:off x="8021933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 txBox="1">
            <a:spLocks noGrp="1"/>
          </p:cNvSpPr>
          <p:nvPr>
            <p:ph type="title" idx="3"/>
          </p:nvPr>
        </p:nvSpPr>
        <p:spPr>
          <a:xfrm>
            <a:off x="802194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subTitle" idx="4"/>
          </p:nvPr>
        </p:nvSpPr>
        <p:spPr>
          <a:xfrm>
            <a:off x="178846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title" idx="5"/>
          </p:nvPr>
        </p:nvSpPr>
        <p:spPr>
          <a:xfrm>
            <a:off x="178845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subTitle" idx="7"/>
          </p:nvPr>
        </p:nvSpPr>
        <p:spPr>
          <a:xfrm>
            <a:off x="490519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title" idx="8"/>
          </p:nvPr>
        </p:nvSpPr>
        <p:spPr>
          <a:xfrm>
            <a:off x="4905197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subTitle" idx="9"/>
          </p:nvPr>
        </p:nvSpPr>
        <p:spPr>
          <a:xfrm>
            <a:off x="8021933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title" idx="13"/>
          </p:nvPr>
        </p:nvSpPr>
        <p:spPr>
          <a:xfrm>
            <a:off x="802194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subTitle" idx="14"/>
          </p:nvPr>
        </p:nvSpPr>
        <p:spPr>
          <a:xfrm>
            <a:off x="178846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title" idx="15"/>
          </p:nvPr>
        </p:nvSpPr>
        <p:spPr>
          <a:xfrm>
            <a:off x="178845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29" name="Google Shape;129;p16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30" name="Google Shape;130;p16"/>
          <p:cNvCxnSpPr/>
          <p:nvPr/>
        </p:nvCxnSpPr>
        <p:spPr>
          <a:xfrm>
            <a:off x="-209967" y="4611412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23257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5">
  <p:cSld name="TITLE + DESIGN 5">
    <p:bg>
      <p:bgPr>
        <a:solidFill>
          <a:schemeClr val="accent5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17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88465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TITLE + BULLET POINTS 1">
    <p:bg>
      <p:bgPr>
        <a:solidFill>
          <a:schemeClr val="accent2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18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18"/>
          <p:cNvSpPr txBox="1">
            <a:spLocks noGrp="1"/>
          </p:cNvSpPr>
          <p:nvPr>
            <p:ph type="body" idx="1"/>
          </p:nvPr>
        </p:nvSpPr>
        <p:spPr>
          <a:xfrm>
            <a:off x="1767517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ts val="13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8"/>
          <p:cNvSpPr txBox="1">
            <a:spLocks noGrp="1"/>
          </p:cNvSpPr>
          <p:nvPr>
            <p:ph type="body" idx="2"/>
          </p:nvPr>
        </p:nvSpPr>
        <p:spPr>
          <a:xfrm>
            <a:off x="6298084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39" name="Google Shape;139;p18"/>
          <p:cNvCxnSpPr/>
          <p:nvPr/>
        </p:nvCxnSpPr>
        <p:spPr>
          <a:xfrm>
            <a:off x="-169333" y="257658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21342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6">
  <p:cSld name="TITLE + DESIGN 6">
    <p:bg>
      <p:bgPr>
        <a:solidFill>
          <a:schemeClr val="accent3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9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9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237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43" name="Google Shape;143;p19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44" name="Google Shape;144;p19"/>
          <p:cNvCxnSpPr/>
          <p:nvPr/>
        </p:nvCxnSpPr>
        <p:spPr>
          <a:xfrm>
            <a:off x="-169333" y="193734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192242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bg>
      <p:bgPr>
        <a:solidFill>
          <a:schemeClr val="accent4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0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0"/>
          <p:cNvSpPr txBox="1">
            <a:spLocks noGrp="1"/>
          </p:cNvSpPr>
          <p:nvPr>
            <p:ph type="title"/>
          </p:nvPr>
        </p:nvSpPr>
        <p:spPr>
          <a:xfrm>
            <a:off x="1195067" y="220227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subTitle" idx="1"/>
          </p:nvPr>
        </p:nvSpPr>
        <p:spPr>
          <a:xfrm>
            <a:off x="1195067" y="4057361"/>
            <a:ext cx="34816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49" name="Google Shape;149;p2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50" name="Google Shape;150;p20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680207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7">
  <p:cSld name="TITLE + DESIGN 7">
    <p:bg>
      <p:bgPr>
        <a:solidFill>
          <a:srgbClr val="FFFFFF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1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032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48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54" name="Google Shape;154;p21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36279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">
  <p:cSld name="TITLE + BULLET POINTS ">
    <p:bg>
      <p:bgPr>
        <a:solidFill>
          <a:schemeClr val="accent4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427600" y="756733"/>
            <a:ext cx="73368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body" idx="1"/>
          </p:nvPr>
        </p:nvSpPr>
        <p:spPr>
          <a:xfrm>
            <a:off x="1829200" y="2055700"/>
            <a:ext cx="9170800" cy="40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1pPr>
            <a:lvl2pPr marL="1219170" lvl="1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2pPr>
            <a:lvl3pPr marL="1828754" lvl="2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3pPr>
            <a:lvl4pPr marL="2438339" lvl="3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4pPr>
            <a:lvl5pPr marL="3047924" lvl="4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5pPr>
            <a:lvl6pPr marL="3657509" lvl="5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6pPr>
            <a:lvl7pPr marL="4267093" lvl="6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7pPr>
            <a:lvl8pPr marL="4876678" lvl="7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8pPr>
            <a:lvl9pPr marL="5486263" lvl="8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02068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bg>
      <p:bgPr>
        <a:solidFill>
          <a:schemeClr val="accent2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2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7" name="Google Shape;157;p22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58" name="Google Shape;158;p22"/>
          <p:cNvSpPr txBox="1">
            <a:spLocks noGrp="1"/>
          </p:cNvSpPr>
          <p:nvPr>
            <p:ph type="title"/>
          </p:nvPr>
        </p:nvSpPr>
        <p:spPr>
          <a:xfrm>
            <a:off x="6071867" y="227545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subTitle" idx="1"/>
          </p:nvPr>
        </p:nvSpPr>
        <p:spPr>
          <a:xfrm>
            <a:off x="6071867" y="3381825"/>
            <a:ext cx="45184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74633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 + TWO COLUMNS">
    <p:bg>
      <p:bgPr>
        <a:solidFill>
          <a:schemeClr val="accent1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3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3" name="Google Shape;163;p23"/>
          <p:cNvSpPr txBox="1">
            <a:spLocks noGrp="1"/>
          </p:cNvSpPr>
          <p:nvPr>
            <p:ph type="subTitle" idx="1"/>
          </p:nvPr>
        </p:nvSpPr>
        <p:spPr>
          <a:xfrm>
            <a:off x="6593469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title" idx="2"/>
          </p:nvPr>
        </p:nvSpPr>
        <p:spPr>
          <a:xfrm>
            <a:off x="6839852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subTitle" idx="3"/>
          </p:nvPr>
        </p:nvSpPr>
        <p:spPr>
          <a:xfrm>
            <a:off x="1931765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title" idx="4"/>
          </p:nvPr>
        </p:nvSpPr>
        <p:spPr>
          <a:xfrm>
            <a:off x="2178155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67" name="Google Shape;167;p23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1939752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2">
  <p:cSld name="TITLE + BULLET POINTS 2">
    <p:bg>
      <p:bgPr>
        <a:solidFill>
          <a:schemeClr val="accent5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4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4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1" name="Google Shape;171;p24"/>
          <p:cNvSpPr txBox="1">
            <a:spLocks noGrp="1"/>
          </p:cNvSpPr>
          <p:nvPr>
            <p:ph type="body" idx="1"/>
          </p:nvPr>
        </p:nvSpPr>
        <p:spPr>
          <a:xfrm>
            <a:off x="5810467" y="2322500"/>
            <a:ext cx="4683600" cy="38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●"/>
              <a:defRPr sz="1467"/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○"/>
              <a:defRPr sz="1467"/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■"/>
              <a:defRPr sz="1467"/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●"/>
              <a:defRPr sz="1467"/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○"/>
              <a:defRPr sz="1467"/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■"/>
              <a:defRPr sz="1467"/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●"/>
              <a:defRPr sz="1467"/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○"/>
              <a:defRPr sz="1467"/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■"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562874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THANKS + CREDITS">
    <p:bg>
      <p:bgPr>
        <a:solidFill>
          <a:schemeClr val="accent4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5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5"/>
          <p:cNvSpPr txBox="1">
            <a:spLocks noGrp="1"/>
          </p:cNvSpPr>
          <p:nvPr>
            <p:ph type="title"/>
          </p:nvPr>
        </p:nvSpPr>
        <p:spPr>
          <a:xfrm>
            <a:off x="3698400" y="1750504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highlight>
                  <a:schemeClr val="accent4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25"/>
          <p:cNvSpPr txBox="1">
            <a:spLocks noGrp="1"/>
          </p:cNvSpPr>
          <p:nvPr>
            <p:ph type="subTitle" idx="1"/>
          </p:nvPr>
        </p:nvSpPr>
        <p:spPr>
          <a:xfrm>
            <a:off x="3735200" y="2849635"/>
            <a:ext cx="4721600" cy="9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76" name="Google Shape;176;p25"/>
          <p:cNvCxnSpPr/>
          <p:nvPr/>
        </p:nvCxnSpPr>
        <p:spPr>
          <a:xfrm>
            <a:off x="-250600" y="2269004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77" name="Google Shape;177;p25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78" name="Google Shape;178;p25"/>
          <p:cNvSpPr txBox="1"/>
          <p:nvPr/>
        </p:nvSpPr>
        <p:spPr>
          <a:xfrm>
            <a:off x="3822400" y="4487033"/>
            <a:ext cx="4547200" cy="1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CREDITS: This presentation template was created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, including icons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, and infographics &amp; images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. 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1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</p:txBody>
      </p:sp>
    </p:spTree>
    <p:extLst>
      <p:ext uri="{BB962C8B-B14F-4D97-AF65-F5344CB8AC3E}">
        <p14:creationId xmlns:p14="http://schemas.microsoft.com/office/powerpoint/2010/main" val="30317618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bg>
      <p:bgPr>
        <a:solidFill>
          <a:schemeClr val="accent1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6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33601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ACKGROUND 3">
    <p:bg>
      <p:bgPr>
        <a:solidFill>
          <a:schemeClr val="accent3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8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6897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ACKGROUND 4">
    <p:bg>
      <p:bgPr>
        <a:solidFill>
          <a:schemeClr val="accent4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9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09568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ACKGROUND 5">
    <p:bg>
      <p:bgPr>
        <a:solidFill>
          <a:schemeClr val="accent5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0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55300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6">
  <p:cSld name="BACKGROUND 6">
    <p:bg>
      <p:bgPr>
        <a:solidFill>
          <a:schemeClr val="accent6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1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28249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 SLIDE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261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accen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>
            <a:spLocks noGrp="1"/>
          </p:cNvSpPr>
          <p:nvPr>
            <p:ph type="title" hasCustomPrompt="1"/>
          </p:nvPr>
        </p:nvSpPr>
        <p:spPr>
          <a:xfrm>
            <a:off x="2238167" y="1279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" name="Google Shape;20;p4"/>
          <p:cNvSpPr txBox="1">
            <a:spLocks noGrp="1"/>
          </p:cNvSpPr>
          <p:nvPr>
            <p:ph type="title" idx="2"/>
          </p:nvPr>
        </p:nvSpPr>
        <p:spPr>
          <a:xfrm>
            <a:off x="3331983" y="1279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 idx="3" hasCustomPrompt="1"/>
          </p:nvPr>
        </p:nvSpPr>
        <p:spPr>
          <a:xfrm>
            <a:off x="2238167" y="20520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" name="Google Shape;22;p4"/>
          <p:cNvSpPr txBox="1">
            <a:spLocks noGrp="1"/>
          </p:cNvSpPr>
          <p:nvPr>
            <p:ph type="title" idx="4"/>
          </p:nvPr>
        </p:nvSpPr>
        <p:spPr>
          <a:xfrm>
            <a:off x="3331983" y="20520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title" idx="5" hasCustomPrompt="1"/>
          </p:nvPr>
        </p:nvSpPr>
        <p:spPr>
          <a:xfrm>
            <a:off x="2238167" y="28248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4" name="Google Shape;24;p4"/>
          <p:cNvSpPr txBox="1">
            <a:spLocks noGrp="1"/>
          </p:cNvSpPr>
          <p:nvPr>
            <p:ph type="title" idx="6"/>
          </p:nvPr>
        </p:nvSpPr>
        <p:spPr>
          <a:xfrm>
            <a:off x="3331983" y="28248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 idx="7" hasCustomPrompt="1"/>
          </p:nvPr>
        </p:nvSpPr>
        <p:spPr>
          <a:xfrm>
            <a:off x="2238167" y="35976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" name="Google Shape;26;p4"/>
          <p:cNvSpPr txBox="1">
            <a:spLocks noGrp="1"/>
          </p:cNvSpPr>
          <p:nvPr>
            <p:ph type="title" idx="8"/>
          </p:nvPr>
        </p:nvSpPr>
        <p:spPr>
          <a:xfrm>
            <a:off x="3331983" y="35976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 idx="9" hasCustomPrompt="1"/>
          </p:nvPr>
        </p:nvSpPr>
        <p:spPr>
          <a:xfrm>
            <a:off x="2238167" y="43704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8" name="Google Shape;28;p4"/>
          <p:cNvSpPr txBox="1">
            <a:spLocks noGrp="1"/>
          </p:cNvSpPr>
          <p:nvPr>
            <p:ph type="title" idx="13"/>
          </p:nvPr>
        </p:nvSpPr>
        <p:spPr>
          <a:xfrm>
            <a:off x="3331983" y="43704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title" idx="14" hasCustomPrompt="1"/>
          </p:nvPr>
        </p:nvSpPr>
        <p:spPr>
          <a:xfrm>
            <a:off x="2238167" y="5143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0" name="Google Shape;30;p4"/>
          <p:cNvSpPr txBox="1">
            <a:spLocks noGrp="1"/>
          </p:cNvSpPr>
          <p:nvPr>
            <p:ph type="title" idx="15"/>
          </p:nvPr>
        </p:nvSpPr>
        <p:spPr>
          <a:xfrm>
            <a:off x="3331983" y="5143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ubTitle" idx="1"/>
          </p:nvPr>
        </p:nvSpPr>
        <p:spPr>
          <a:xfrm>
            <a:off x="6176233" y="1246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ubTitle" idx="16"/>
          </p:nvPr>
        </p:nvSpPr>
        <p:spPr>
          <a:xfrm>
            <a:off x="6176233" y="20195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subTitle" idx="17"/>
          </p:nvPr>
        </p:nvSpPr>
        <p:spPr>
          <a:xfrm>
            <a:off x="6176233" y="27923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8"/>
          </p:nvPr>
        </p:nvSpPr>
        <p:spPr>
          <a:xfrm>
            <a:off x="6176233" y="35651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ubTitle" idx="19"/>
          </p:nvPr>
        </p:nvSpPr>
        <p:spPr>
          <a:xfrm>
            <a:off x="6176233" y="43379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ubTitle" idx="20"/>
          </p:nvPr>
        </p:nvSpPr>
        <p:spPr>
          <a:xfrm>
            <a:off x="6176233" y="5110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560054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C0A267-89DA-4CC6-A01E-76A3633BC771}" type="datetimeFigureOut"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15/09/2023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562696-A3E6-4EEA-88BE-DE2657D9176E}" type="slidenum">
              <a:rPr kumimoji="0" lang="en-GB" sz="1333" b="0" i="0" u="none" strike="noStrike" kern="1200" cap="none" spc="0" normalizeH="0" baseline="0" noProof="0" smtClean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333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8544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1">
  <p:cSld name="SECTION 1">
    <p:bg>
      <p:bgPr>
        <a:solidFill>
          <a:schemeClr val="accent6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6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6927433" y="3757633"/>
            <a:ext cx="3889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ubTitle" idx="1"/>
          </p:nvPr>
        </p:nvSpPr>
        <p:spPr>
          <a:xfrm>
            <a:off x="7713900" y="5269395"/>
            <a:ext cx="31028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title" idx="2" hasCustomPrompt="1"/>
          </p:nvPr>
        </p:nvSpPr>
        <p:spPr>
          <a:xfrm>
            <a:off x="8148907" y="2032984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cxnSp>
        <p:nvCxnSpPr>
          <p:cNvPr id="48" name="Google Shape;48;p6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9" name="Google Shape;49;p6"/>
          <p:cNvCxnSpPr/>
          <p:nvPr/>
        </p:nvCxnSpPr>
        <p:spPr>
          <a:xfrm rot="10800000">
            <a:off x="12041633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238003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 + FOUR COLUMNS">
    <p:bg>
      <p:bgPr>
        <a:solidFill>
          <a:schemeClr val="accent3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7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55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ubTitle" idx="1"/>
          </p:nvPr>
        </p:nvSpPr>
        <p:spPr>
          <a:xfrm>
            <a:off x="3760231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title" idx="2"/>
          </p:nvPr>
        </p:nvSpPr>
        <p:spPr>
          <a:xfrm>
            <a:off x="360082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subTitle" idx="3"/>
          </p:nvPr>
        </p:nvSpPr>
        <p:spPr>
          <a:xfrm>
            <a:off x="636899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title" idx="4"/>
          </p:nvPr>
        </p:nvSpPr>
        <p:spPr>
          <a:xfrm>
            <a:off x="620957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subTitle" idx="5"/>
          </p:nvPr>
        </p:nvSpPr>
        <p:spPr>
          <a:xfrm>
            <a:off x="8977729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title" idx="6"/>
          </p:nvPr>
        </p:nvSpPr>
        <p:spPr>
          <a:xfrm>
            <a:off x="881833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59" name="Google Shape;59;p7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60" name="Google Shape;60;p7"/>
          <p:cNvCxnSpPr/>
          <p:nvPr/>
        </p:nvCxnSpPr>
        <p:spPr>
          <a:xfrm>
            <a:off x="-41567" y="25705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61" name="Google Shape;61;p7"/>
          <p:cNvSpPr txBox="1">
            <a:spLocks noGrp="1"/>
          </p:cNvSpPr>
          <p:nvPr>
            <p:ph type="subTitle" idx="7"/>
          </p:nvPr>
        </p:nvSpPr>
        <p:spPr>
          <a:xfrm>
            <a:off x="115146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title" idx="8"/>
          </p:nvPr>
        </p:nvSpPr>
        <p:spPr>
          <a:xfrm>
            <a:off x="99206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67610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 + DESIGN">
    <p:bg>
      <p:bgPr>
        <a:solidFill>
          <a:schemeClr val="accent2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8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66" name="Google Shape;66;p8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205625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 + THREE COLUMNS">
    <p:bg>
      <p:bgPr>
        <a:solidFill>
          <a:schemeClr val="accent4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9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9"/>
          <p:cNvSpPr txBox="1">
            <a:spLocks noGrp="1"/>
          </p:cNvSpPr>
          <p:nvPr>
            <p:ph type="subTitle" idx="1"/>
          </p:nvPr>
        </p:nvSpPr>
        <p:spPr>
          <a:xfrm>
            <a:off x="5027817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5027815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subTitle" idx="2"/>
          </p:nvPr>
        </p:nvSpPr>
        <p:spPr>
          <a:xfrm>
            <a:off x="7977324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title" idx="3"/>
          </p:nvPr>
        </p:nvSpPr>
        <p:spPr>
          <a:xfrm>
            <a:off x="7977328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3" name="Google Shape;73;p9"/>
          <p:cNvCxnSpPr/>
          <p:nvPr/>
        </p:nvCxnSpPr>
        <p:spPr>
          <a:xfrm>
            <a:off x="-140967" y="34335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4" name="Google Shape;74;p9"/>
          <p:cNvSpPr txBox="1">
            <a:spLocks noGrp="1"/>
          </p:cNvSpPr>
          <p:nvPr>
            <p:ph type="subTitle" idx="4"/>
          </p:nvPr>
        </p:nvSpPr>
        <p:spPr>
          <a:xfrm>
            <a:off x="2078315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title" idx="5"/>
          </p:nvPr>
        </p:nvSpPr>
        <p:spPr>
          <a:xfrm>
            <a:off x="2078300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6" name="Google Shape;76;p9"/>
          <p:cNvCxnSpPr/>
          <p:nvPr/>
        </p:nvCxnSpPr>
        <p:spPr>
          <a:xfrm>
            <a:off x="-53967" y="65025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7" name="Google Shape;77;p9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8921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TITLE + DESIGN 1">
    <p:bg>
      <p:bgPr>
        <a:solidFill>
          <a:schemeClr val="accen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0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0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9665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1" name="Google Shape;81;p1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2" name="Google Shape;82;p10"/>
          <p:cNvCxnSpPr/>
          <p:nvPr/>
        </p:nvCxnSpPr>
        <p:spPr>
          <a:xfrm>
            <a:off x="-169333" y="183280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006244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bg>
      <p:bgPr>
        <a:solidFill>
          <a:schemeClr val="accent5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1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500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6" name="Google Shape;86;p11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7" name="Google Shape;87;p11"/>
          <p:cNvCxnSpPr/>
          <p:nvPr/>
        </p:nvCxnSpPr>
        <p:spPr>
          <a:xfrm rot="10800000">
            <a:off x="436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309952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ce Mono"/>
              <a:buChar char="●"/>
              <a:defRPr sz="18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333" b="0" i="0" u="none" strike="noStrike" kern="1200" cap="none" spc="0" normalizeH="0" baseline="0" noProof="0" smtClean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" sz="1333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284609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262;p40"/>
          <p:cNvSpPr/>
          <p:nvPr/>
        </p:nvSpPr>
        <p:spPr>
          <a:xfrm>
            <a:off x="4994977" y="299491"/>
            <a:ext cx="2358800" cy="23588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Google Shape;263;p40"/>
          <p:cNvSpPr/>
          <p:nvPr/>
        </p:nvSpPr>
        <p:spPr>
          <a:xfrm>
            <a:off x="5119777" y="424291"/>
            <a:ext cx="2109200" cy="21092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Google Shape;264;p40"/>
          <p:cNvSpPr txBox="1">
            <a:spLocks noGrp="1"/>
          </p:cNvSpPr>
          <p:nvPr>
            <p:ph type="ctrTitle"/>
          </p:nvPr>
        </p:nvSpPr>
        <p:spPr>
          <a:xfrm>
            <a:off x="332508" y="2187305"/>
            <a:ext cx="11430001" cy="17572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r>
              <a:rPr lang="en" sz="5400" dirty="0" smtClean="0"/>
              <a:t>Practical </a:t>
            </a:r>
            <a:r>
              <a:rPr lang="en" sz="5400" dirty="0" smtClean="0"/>
              <a:t>&amp; Precision Assessments</a:t>
            </a:r>
            <a:endParaRPr sz="5400" dirty="0"/>
          </a:p>
        </p:txBody>
      </p:sp>
      <p:grpSp>
        <p:nvGrpSpPr>
          <p:cNvPr id="12" name="Google Shape;265;p40"/>
          <p:cNvGrpSpPr/>
          <p:nvPr/>
        </p:nvGrpSpPr>
        <p:grpSpPr>
          <a:xfrm>
            <a:off x="5615502" y="903002"/>
            <a:ext cx="1117732" cy="1151759"/>
            <a:chOff x="-17896150" y="3709300"/>
            <a:chExt cx="305625" cy="305625"/>
          </a:xfrm>
        </p:grpSpPr>
        <p:sp>
          <p:nvSpPr>
            <p:cNvPr id="13" name="Google Shape;266;p40"/>
            <p:cNvSpPr/>
            <p:nvPr/>
          </p:nvSpPr>
          <p:spPr>
            <a:xfrm>
              <a:off x="-17896150" y="3709300"/>
              <a:ext cx="54375" cy="77200"/>
            </a:xfrm>
            <a:custGeom>
              <a:avLst/>
              <a:gdLst/>
              <a:ahLst/>
              <a:cxnLst/>
              <a:rect l="l" t="t" r="r" b="b"/>
              <a:pathLst>
                <a:path w="2175" h="3088" extrusionOk="0">
                  <a:moveTo>
                    <a:pt x="1072" y="0"/>
                  </a:moveTo>
                  <a:cubicBezTo>
                    <a:pt x="473" y="0"/>
                    <a:pt x="1" y="473"/>
                    <a:pt x="1" y="1072"/>
                  </a:cubicBezTo>
                  <a:cubicBezTo>
                    <a:pt x="1" y="1670"/>
                    <a:pt x="473" y="2143"/>
                    <a:pt x="1072" y="2143"/>
                  </a:cubicBezTo>
                  <a:lnTo>
                    <a:pt x="1103" y="2143"/>
                  </a:lnTo>
                  <a:lnTo>
                    <a:pt x="1513" y="3088"/>
                  </a:lnTo>
                  <a:cubicBezTo>
                    <a:pt x="1702" y="3025"/>
                    <a:pt x="1891" y="2930"/>
                    <a:pt x="2080" y="2899"/>
                  </a:cubicBezTo>
                  <a:lnTo>
                    <a:pt x="2175" y="2899"/>
                  </a:lnTo>
                  <a:lnTo>
                    <a:pt x="1765" y="1859"/>
                  </a:lnTo>
                  <a:cubicBezTo>
                    <a:pt x="2017" y="1670"/>
                    <a:pt x="2143" y="1387"/>
                    <a:pt x="2143" y="1072"/>
                  </a:cubicBezTo>
                  <a:cubicBezTo>
                    <a:pt x="2143" y="473"/>
                    <a:pt x="1671" y="0"/>
                    <a:pt x="107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Google Shape;267;p40"/>
            <p:cNvSpPr/>
            <p:nvPr/>
          </p:nvSpPr>
          <p:spPr>
            <a:xfrm>
              <a:off x="-17877250" y="3801075"/>
              <a:ext cx="286725" cy="213850"/>
            </a:xfrm>
            <a:custGeom>
              <a:avLst/>
              <a:gdLst/>
              <a:ahLst/>
              <a:cxnLst/>
              <a:rect l="l" t="t" r="r" b="b"/>
              <a:pathLst>
                <a:path w="11469" h="8554" extrusionOk="0">
                  <a:moveTo>
                    <a:pt x="1765" y="1339"/>
                  </a:moveTo>
                  <a:cubicBezTo>
                    <a:pt x="1954" y="1339"/>
                    <a:pt x="2112" y="1496"/>
                    <a:pt x="2112" y="1717"/>
                  </a:cubicBezTo>
                  <a:cubicBezTo>
                    <a:pt x="2112" y="1906"/>
                    <a:pt x="1954" y="2063"/>
                    <a:pt x="1765" y="2063"/>
                  </a:cubicBezTo>
                  <a:cubicBezTo>
                    <a:pt x="1576" y="2063"/>
                    <a:pt x="1419" y="1906"/>
                    <a:pt x="1419" y="1717"/>
                  </a:cubicBezTo>
                  <a:cubicBezTo>
                    <a:pt x="1419" y="1496"/>
                    <a:pt x="1576" y="1339"/>
                    <a:pt x="1765" y="1339"/>
                  </a:cubicBezTo>
                  <a:close/>
                  <a:moveTo>
                    <a:pt x="1829" y="0"/>
                  </a:moveTo>
                  <a:cubicBezTo>
                    <a:pt x="913" y="0"/>
                    <a:pt x="1" y="710"/>
                    <a:pt x="1" y="1811"/>
                  </a:cubicBezTo>
                  <a:lnTo>
                    <a:pt x="1" y="5308"/>
                  </a:lnTo>
                  <a:cubicBezTo>
                    <a:pt x="1" y="7104"/>
                    <a:pt x="1450" y="8553"/>
                    <a:pt x="3214" y="8553"/>
                  </a:cubicBezTo>
                  <a:lnTo>
                    <a:pt x="11091" y="8553"/>
                  </a:lnTo>
                  <a:cubicBezTo>
                    <a:pt x="11311" y="8553"/>
                    <a:pt x="11469" y="8396"/>
                    <a:pt x="11469" y="8207"/>
                  </a:cubicBezTo>
                  <a:cubicBezTo>
                    <a:pt x="11411" y="8061"/>
                    <a:pt x="11325" y="7566"/>
                    <a:pt x="11338" y="7566"/>
                  </a:cubicBezTo>
                  <a:lnTo>
                    <a:pt x="11338" y="7566"/>
                  </a:lnTo>
                  <a:cubicBezTo>
                    <a:pt x="11338" y="7566"/>
                    <a:pt x="11338" y="7566"/>
                    <a:pt x="11338" y="7566"/>
                  </a:cubicBezTo>
                  <a:lnTo>
                    <a:pt x="11338" y="7566"/>
                  </a:lnTo>
                  <a:cubicBezTo>
                    <a:pt x="11340" y="7574"/>
                    <a:pt x="11341" y="7580"/>
                    <a:pt x="11342" y="7580"/>
                  </a:cubicBezTo>
                  <a:cubicBezTo>
                    <a:pt x="11343" y="7580"/>
                    <a:pt x="11343" y="7579"/>
                    <a:pt x="11343" y="7577"/>
                  </a:cubicBezTo>
                  <a:cubicBezTo>
                    <a:pt x="11333" y="7529"/>
                    <a:pt x="11329" y="7513"/>
                    <a:pt x="11329" y="7513"/>
                  </a:cubicBezTo>
                  <a:lnTo>
                    <a:pt x="11329" y="7513"/>
                  </a:lnTo>
                  <a:cubicBezTo>
                    <a:pt x="11328" y="7513"/>
                    <a:pt x="11330" y="7523"/>
                    <a:pt x="11332" y="7534"/>
                  </a:cubicBezTo>
                  <a:lnTo>
                    <a:pt x="11332" y="7534"/>
                  </a:lnTo>
                  <a:cubicBezTo>
                    <a:pt x="11201" y="7046"/>
                    <a:pt x="10923" y="6591"/>
                    <a:pt x="10555" y="6285"/>
                  </a:cubicBezTo>
                  <a:cubicBezTo>
                    <a:pt x="9893" y="6789"/>
                    <a:pt x="9043" y="7073"/>
                    <a:pt x="8192" y="7073"/>
                  </a:cubicBezTo>
                  <a:cubicBezTo>
                    <a:pt x="7090" y="7073"/>
                    <a:pt x="6050" y="6506"/>
                    <a:pt x="5514" y="5655"/>
                  </a:cubicBezTo>
                  <a:lnTo>
                    <a:pt x="5514" y="5592"/>
                  </a:lnTo>
                  <a:cubicBezTo>
                    <a:pt x="5483" y="5592"/>
                    <a:pt x="5420" y="5655"/>
                    <a:pt x="5388" y="5655"/>
                  </a:cubicBezTo>
                  <a:lnTo>
                    <a:pt x="4632" y="5655"/>
                  </a:lnTo>
                  <a:cubicBezTo>
                    <a:pt x="4065" y="5655"/>
                    <a:pt x="3592" y="5182"/>
                    <a:pt x="3592" y="4584"/>
                  </a:cubicBezTo>
                  <a:lnTo>
                    <a:pt x="3592" y="1748"/>
                  </a:lnTo>
                  <a:cubicBezTo>
                    <a:pt x="3592" y="1433"/>
                    <a:pt x="3498" y="1150"/>
                    <a:pt x="3340" y="929"/>
                  </a:cubicBezTo>
                  <a:cubicBezTo>
                    <a:pt x="2987" y="283"/>
                    <a:pt x="2407" y="0"/>
                    <a:pt x="182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Google Shape;268;p40"/>
            <p:cNvSpPr/>
            <p:nvPr/>
          </p:nvSpPr>
          <p:spPr>
            <a:xfrm>
              <a:off x="-17783500" y="3763075"/>
              <a:ext cx="191400" cy="194350"/>
            </a:xfrm>
            <a:custGeom>
              <a:avLst/>
              <a:gdLst/>
              <a:ahLst/>
              <a:cxnLst/>
              <a:rect l="l" t="t" r="r" b="b"/>
              <a:pathLst>
                <a:path w="7656" h="7774" extrusionOk="0">
                  <a:moveTo>
                    <a:pt x="3368" y="1"/>
                  </a:moveTo>
                  <a:cubicBezTo>
                    <a:pt x="3223" y="1"/>
                    <a:pt x="3077" y="8"/>
                    <a:pt x="2930" y="23"/>
                  </a:cubicBezTo>
                  <a:cubicBezTo>
                    <a:pt x="1764" y="149"/>
                    <a:pt x="693" y="779"/>
                    <a:pt x="0" y="1725"/>
                  </a:cubicBezTo>
                  <a:cubicBezTo>
                    <a:pt x="315" y="2166"/>
                    <a:pt x="504" y="2670"/>
                    <a:pt x="504" y="3237"/>
                  </a:cubicBezTo>
                  <a:lnTo>
                    <a:pt x="504" y="6041"/>
                  </a:lnTo>
                  <a:cubicBezTo>
                    <a:pt x="504" y="6261"/>
                    <a:pt x="662" y="6419"/>
                    <a:pt x="851" y="6419"/>
                  </a:cubicBezTo>
                  <a:lnTo>
                    <a:pt x="1418" y="6419"/>
                  </a:lnTo>
                  <a:cubicBezTo>
                    <a:pt x="1418" y="6419"/>
                    <a:pt x="1418" y="6356"/>
                    <a:pt x="1386" y="6356"/>
                  </a:cubicBezTo>
                  <a:cubicBezTo>
                    <a:pt x="1260" y="6041"/>
                    <a:pt x="1197" y="5694"/>
                    <a:pt x="1197" y="5348"/>
                  </a:cubicBezTo>
                  <a:lnTo>
                    <a:pt x="1197" y="4749"/>
                  </a:lnTo>
                  <a:cubicBezTo>
                    <a:pt x="1197" y="3363"/>
                    <a:pt x="2268" y="2197"/>
                    <a:pt x="3560" y="2166"/>
                  </a:cubicBezTo>
                  <a:cubicBezTo>
                    <a:pt x="3634" y="2159"/>
                    <a:pt x="3707" y="2156"/>
                    <a:pt x="3779" y="2156"/>
                  </a:cubicBezTo>
                  <a:cubicBezTo>
                    <a:pt x="4417" y="2156"/>
                    <a:pt x="4997" y="2403"/>
                    <a:pt x="5450" y="2827"/>
                  </a:cubicBezTo>
                  <a:cubicBezTo>
                    <a:pt x="5986" y="3300"/>
                    <a:pt x="6238" y="3930"/>
                    <a:pt x="6238" y="4623"/>
                  </a:cubicBezTo>
                  <a:lnTo>
                    <a:pt x="6238" y="5001"/>
                  </a:lnTo>
                  <a:cubicBezTo>
                    <a:pt x="6238" y="5789"/>
                    <a:pt x="5639" y="6419"/>
                    <a:pt x="4852" y="6419"/>
                  </a:cubicBezTo>
                  <a:cubicBezTo>
                    <a:pt x="4064" y="6419"/>
                    <a:pt x="3371" y="5789"/>
                    <a:pt x="3371" y="5001"/>
                  </a:cubicBezTo>
                  <a:lnTo>
                    <a:pt x="3371" y="4623"/>
                  </a:lnTo>
                  <a:cubicBezTo>
                    <a:pt x="3371" y="4434"/>
                    <a:pt x="3529" y="4276"/>
                    <a:pt x="3749" y="4276"/>
                  </a:cubicBezTo>
                  <a:cubicBezTo>
                    <a:pt x="3938" y="4276"/>
                    <a:pt x="4096" y="4434"/>
                    <a:pt x="4096" y="4623"/>
                  </a:cubicBezTo>
                  <a:lnTo>
                    <a:pt x="4096" y="5001"/>
                  </a:lnTo>
                  <a:cubicBezTo>
                    <a:pt x="4096" y="5379"/>
                    <a:pt x="4442" y="5694"/>
                    <a:pt x="4852" y="5694"/>
                  </a:cubicBezTo>
                  <a:cubicBezTo>
                    <a:pt x="5230" y="5694"/>
                    <a:pt x="5545" y="5379"/>
                    <a:pt x="5545" y="5001"/>
                  </a:cubicBezTo>
                  <a:lnTo>
                    <a:pt x="5545" y="4623"/>
                  </a:lnTo>
                  <a:cubicBezTo>
                    <a:pt x="5545" y="4119"/>
                    <a:pt x="5356" y="3678"/>
                    <a:pt x="5009" y="3331"/>
                  </a:cubicBezTo>
                  <a:cubicBezTo>
                    <a:pt x="4631" y="2985"/>
                    <a:pt x="4127" y="2827"/>
                    <a:pt x="3655" y="2827"/>
                  </a:cubicBezTo>
                  <a:cubicBezTo>
                    <a:pt x="2709" y="2859"/>
                    <a:pt x="1953" y="3741"/>
                    <a:pt x="1953" y="4717"/>
                  </a:cubicBezTo>
                  <a:lnTo>
                    <a:pt x="1953" y="5316"/>
                  </a:lnTo>
                  <a:cubicBezTo>
                    <a:pt x="1953" y="5946"/>
                    <a:pt x="2205" y="6576"/>
                    <a:pt x="2583" y="6954"/>
                  </a:cubicBezTo>
                  <a:cubicBezTo>
                    <a:pt x="3056" y="7458"/>
                    <a:pt x="3749" y="7773"/>
                    <a:pt x="4474" y="7773"/>
                  </a:cubicBezTo>
                  <a:cubicBezTo>
                    <a:pt x="5104" y="7773"/>
                    <a:pt x="5702" y="7584"/>
                    <a:pt x="6175" y="7269"/>
                  </a:cubicBezTo>
                  <a:cubicBezTo>
                    <a:pt x="7089" y="6734"/>
                    <a:pt x="7656" y="5726"/>
                    <a:pt x="7656" y="4560"/>
                  </a:cubicBezTo>
                  <a:lnTo>
                    <a:pt x="7656" y="4213"/>
                  </a:lnTo>
                  <a:cubicBezTo>
                    <a:pt x="7656" y="3111"/>
                    <a:pt x="7152" y="1914"/>
                    <a:pt x="6238" y="1126"/>
                  </a:cubicBezTo>
                  <a:cubicBezTo>
                    <a:pt x="5461" y="405"/>
                    <a:pt x="4440" y="1"/>
                    <a:pt x="336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Google Shape;269;p40"/>
            <p:cNvSpPr/>
            <p:nvPr/>
          </p:nvSpPr>
          <p:spPr>
            <a:xfrm>
              <a:off x="-17825250" y="3710075"/>
              <a:ext cx="54375" cy="76425"/>
            </a:xfrm>
            <a:custGeom>
              <a:avLst/>
              <a:gdLst/>
              <a:ahLst/>
              <a:cxnLst/>
              <a:rect l="l" t="t" r="r" b="b"/>
              <a:pathLst>
                <a:path w="2175" h="3057" extrusionOk="0">
                  <a:moveTo>
                    <a:pt x="1103" y="1"/>
                  </a:moveTo>
                  <a:cubicBezTo>
                    <a:pt x="504" y="1"/>
                    <a:pt x="32" y="474"/>
                    <a:pt x="32" y="1041"/>
                  </a:cubicBezTo>
                  <a:cubicBezTo>
                    <a:pt x="32" y="1356"/>
                    <a:pt x="189" y="1639"/>
                    <a:pt x="410" y="1828"/>
                  </a:cubicBezTo>
                  <a:lnTo>
                    <a:pt x="0" y="2868"/>
                  </a:lnTo>
                  <a:cubicBezTo>
                    <a:pt x="252" y="2899"/>
                    <a:pt x="473" y="2931"/>
                    <a:pt x="662" y="3057"/>
                  </a:cubicBezTo>
                  <a:lnTo>
                    <a:pt x="1071" y="2112"/>
                  </a:lnTo>
                  <a:lnTo>
                    <a:pt x="1103" y="2112"/>
                  </a:lnTo>
                  <a:cubicBezTo>
                    <a:pt x="1702" y="2112"/>
                    <a:pt x="2174" y="1639"/>
                    <a:pt x="2174" y="1041"/>
                  </a:cubicBezTo>
                  <a:cubicBezTo>
                    <a:pt x="2174" y="474"/>
                    <a:pt x="1702" y="1"/>
                    <a:pt x="110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7" name="Google Shape;270;p40"/>
          <p:cNvSpPr txBox="1"/>
          <p:nvPr/>
        </p:nvSpPr>
        <p:spPr>
          <a:xfrm>
            <a:off x="1489278" y="3770829"/>
            <a:ext cx="9776400" cy="1271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3333" b="0" i="1" u="none" strike="noStrike" kern="1200" cap="none" spc="0" normalizeH="0" baseline="0" noProof="0" dirty="0" smtClean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An impact assessment approach for schistosomiasis programmes</a:t>
            </a:r>
            <a:endParaRPr kumimoji="0" sz="3333" b="0" i="1" u="none" strike="noStrike" kern="1200" cap="none" spc="0" normalizeH="0" baseline="0" noProof="0" dirty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00400" y="5989320"/>
            <a:ext cx="5852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Roles and Responsibilities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951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>
                <a:latin typeface="+mn-lt"/>
              </a:rPr>
              <a:t>Team Composition</a:t>
            </a:r>
            <a:endParaRPr lang="en-GB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623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73331"/>
            <a:ext cx="10515600" cy="1017357"/>
          </a:xfrm>
        </p:spPr>
        <p:txBody>
          <a:bodyPr/>
          <a:lstStyle/>
          <a:p>
            <a:r>
              <a:rPr lang="en-GB" sz="3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Field Staff</a:t>
            </a:r>
            <a:endParaRPr lang="en-GB" sz="36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2944" y="1536633"/>
            <a:ext cx="10723455" cy="45552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2"/>
                </a:solidFill>
              </a:rPr>
              <a:t>Supervisors</a:t>
            </a:r>
          </a:p>
          <a:p>
            <a:r>
              <a:rPr lang="en-GB" sz="3200" dirty="0" smtClean="0">
                <a:solidFill>
                  <a:schemeClr val="bg2"/>
                </a:solidFill>
              </a:rPr>
              <a:t>Team Leads</a:t>
            </a:r>
          </a:p>
          <a:p>
            <a:r>
              <a:rPr lang="en-GB" sz="3200" dirty="0" smtClean="0">
                <a:solidFill>
                  <a:schemeClr val="bg2"/>
                </a:solidFill>
              </a:rPr>
              <a:t>Technicians</a:t>
            </a:r>
          </a:p>
          <a:p>
            <a:r>
              <a:rPr lang="en-GB" sz="3200" dirty="0" smtClean="0">
                <a:solidFill>
                  <a:schemeClr val="bg2"/>
                </a:solidFill>
              </a:rPr>
              <a:t>Data </a:t>
            </a:r>
            <a:r>
              <a:rPr lang="en-GB" sz="3200" dirty="0" smtClean="0">
                <a:solidFill>
                  <a:schemeClr val="bg2"/>
                </a:solidFill>
              </a:rPr>
              <a:t>Collectors</a:t>
            </a:r>
          </a:p>
          <a:p>
            <a:r>
              <a:rPr lang="en-GB" sz="3200" dirty="0" smtClean="0">
                <a:solidFill>
                  <a:schemeClr val="bg2"/>
                </a:solidFill>
              </a:rPr>
              <a:t>Driver</a:t>
            </a:r>
            <a:endParaRPr lang="en-GB" sz="3200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10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 smtClean="0">
                <a:solidFill>
                  <a:schemeClr val="bg2"/>
                </a:solidFill>
                <a:latin typeface="+mn-lt"/>
              </a:rPr>
              <a:t>List of Supervisors</a:t>
            </a:r>
            <a:endParaRPr lang="en-GB" sz="3600" b="1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2"/>
                </a:solidFill>
              </a:rPr>
              <a:t>[insert list for </a:t>
            </a:r>
            <a:r>
              <a:rPr lang="en-GB" sz="3200" dirty="0" smtClean="0">
                <a:solidFill>
                  <a:schemeClr val="bg2"/>
                </a:solidFill>
              </a:rPr>
              <a:t>Country X]</a:t>
            </a:r>
            <a:endParaRPr lang="en-GB" sz="3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85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bg2"/>
                </a:solidFill>
                <a:latin typeface="+mn-lt"/>
              </a:rPr>
              <a:t>Team 1 Members</a:t>
            </a:r>
            <a:endParaRPr lang="en-GB" b="1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28925"/>
            <a:ext cx="10515600" cy="3348038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bg2"/>
                </a:solidFill>
              </a:rPr>
              <a:t>Team Lead:</a:t>
            </a:r>
            <a:endParaRPr lang="en-GB" sz="3200" b="1" dirty="0" smtClean="0">
              <a:solidFill>
                <a:schemeClr val="bg2"/>
              </a:solidFill>
            </a:endParaRPr>
          </a:p>
          <a:p>
            <a:r>
              <a:rPr lang="en-GB" sz="3200" dirty="0" smtClean="0">
                <a:solidFill>
                  <a:schemeClr val="bg2"/>
                </a:solidFill>
              </a:rPr>
              <a:t>Technician:</a:t>
            </a:r>
            <a:endParaRPr lang="en-GB" sz="3200" dirty="0" smtClean="0">
              <a:solidFill>
                <a:schemeClr val="bg2"/>
              </a:solidFill>
            </a:endParaRPr>
          </a:p>
          <a:p>
            <a:r>
              <a:rPr lang="en-GB" sz="3200" dirty="0" smtClean="0">
                <a:solidFill>
                  <a:schemeClr val="bg2"/>
                </a:solidFill>
              </a:rPr>
              <a:t>Technician: </a:t>
            </a:r>
            <a:endParaRPr lang="en-GB" sz="3200" dirty="0" smtClean="0">
              <a:solidFill>
                <a:schemeClr val="bg2"/>
              </a:solidFill>
            </a:endParaRPr>
          </a:p>
          <a:p>
            <a:r>
              <a:rPr lang="en-GB" sz="3200" dirty="0" smtClean="0">
                <a:solidFill>
                  <a:schemeClr val="bg2"/>
                </a:solidFill>
              </a:rPr>
              <a:t>Data Collector: </a:t>
            </a:r>
            <a:endParaRPr lang="en-GB" sz="3200" dirty="0" smtClean="0">
              <a:solidFill>
                <a:schemeClr val="bg2"/>
              </a:solidFill>
            </a:endParaRPr>
          </a:p>
          <a:p>
            <a:r>
              <a:rPr lang="en-GB" sz="3200" dirty="0" smtClean="0">
                <a:solidFill>
                  <a:schemeClr val="bg2"/>
                </a:solidFill>
              </a:rPr>
              <a:t>Data Collector: </a:t>
            </a:r>
            <a:endParaRPr lang="en-GB" sz="3200" dirty="0" smtClean="0">
              <a:solidFill>
                <a:schemeClr val="bg2"/>
              </a:solidFill>
            </a:endParaRPr>
          </a:p>
          <a:p>
            <a:endParaRPr lang="en-GB" sz="3200" dirty="0">
              <a:solidFill>
                <a:schemeClr val="bg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70867" y="2075140"/>
            <a:ext cx="5942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[Update by inserting names for each team in Country X]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03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bg2"/>
                </a:solidFill>
              </a:rPr>
              <a:t>Objectives</a:t>
            </a:r>
            <a:endParaRPr lang="en-US" sz="3600" b="1" dirty="0">
              <a:solidFill>
                <a:schemeClr val="bg2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68036" y="1856509"/>
            <a:ext cx="11208364" cy="4235324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800" dirty="0" smtClean="0">
                <a:solidFill>
                  <a:schemeClr val="bg2"/>
                </a:solidFill>
              </a:rPr>
              <a:t>To describe the roles of the </a:t>
            </a:r>
            <a:r>
              <a:rPr lang="en-US" sz="2800" dirty="0" smtClean="0">
                <a:solidFill>
                  <a:schemeClr val="bg2"/>
                </a:solidFill>
              </a:rPr>
              <a:t>team leads, data collectors, technicians </a:t>
            </a:r>
            <a:r>
              <a:rPr lang="en-US" sz="2800" dirty="0" smtClean="0">
                <a:solidFill>
                  <a:schemeClr val="bg2"/>
                </a:solidFill>
              </a:rPr>
              <a:t>and supervisors</a:t>
            </a:r>
          </a:p>
          <a:p>
            <a:endParaRPr lang="en-US" sz="2800" dirty="0" smtClean="0">
              <a:solidFill>
                <a:schemeClr val="bg2"/>
              </a:solidFill>
            </a:endParaRPr>
          </a:p>
          <a:p>
            <a:pPr marL="0" indent="0">
              <a:buNone/>
            </a:pPr>
            <a:endParaRPr lang="en-US" sz="2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63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6858" y="388601"/>
            <a:ext cx="10515600" cy="1325563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bg2"/>
                </a:solidFill>
              </a:rPr>
              <a:t>Team leads</a:t>
            </a:r>
            <a:endParaRPr lang="en-US" sz="3600" b="1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6858" y="1545465"/>
            <a:ext cx="10850026" cy="434193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dirty="0" smtClean="0">
                <a:solidFill>
                  <a:schemeClr val="bg2"/>
                </a:solidFill>
              </a:rPr>
              <a:t>Accompany </a:t>
            </a:r>
            <a:r>
              <a:rPr lang="en-US" sz="2400" dirty="0" smtClean="0">
                <a:solidFill>
                  <a:schemeClr val="bg2"/>
                </a:solidFill>
              </a:rPr>
              <a:t>teams during data </a:t>
            </a:r>
            <a:r>
              <a:rPr lang="en-US" sz="2400" dirty="0" smtClean="0">
                <a:solidFill>
                  <a:schemeClr val="bg2"/>
                </a:solidFill>
              </a:rPr>
              <a:t>collection to:</a:t>
            </a:r>
            <a:endParaRPr lang="en-US" sz="2400" dirty="0" smtClean="0">
              <a:solidFill>
                <a:schemeClr val="bg2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2400" dirty="0" smtClean="0">
                <a:solidFill>
                  <a:schemeClr val="bg2"/>
                </a:solidFill>
              </a:rPr>
              <a:t>Verify daily route and help each team find their mapped routes</a:t>
            </a:r>
          </a:p>
          <a:p>
            <a:pPr lvl="1">
              <a:lnSpc>
                <a:spcPct val="100000"/>
              </a:lnSpc>
            </a:pPr>
            <a:r>
              <a:rPr lang="en-US" sz="2400" dirty="0" smtClean="0">
                <a:solidFill>
                  <a:schemeClr val="bg2"/>
                </a:solidFill>
              </a:rPr>
              <a:t>Ensure </a:t>
            </a:r>
            <a:r>
              <a:rPr lang="en-US" sz="2400" dirty="0" smtClean="0">
                <a:solidFill>
                  <a:schemeClr val="bg2"/>
                </a:solidFill>
              </a:rPr>
              <a:t>appropriate consent/assent process is followed</a:t>
            </a:r>
            <a:endParaRPr lang="en-US" sz="2400" dirty="0" smtClean="0">
              <a:solidFill>
                <a:schemeClr val="bg2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2400" dirty="0" smtClean="0">
                <a:solidFill>
                  <a:schemeClr val="bg2"/>
                </a:solidFill>
              </a:rPr>
              <a:t>Check that data collectors follow best practices </a:t>
            </a:r>
            <a:endParaRPr lang="en-US" sz="2400" dirty="0" smtClean="0">
              <a:solidFill>
                <a:schemeClr val="bg2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2400" dirty="0" smtClean="0">
                <a:solidFill>
                  <a:schemeClr val="bg2"/>
                </a:solidFill>
              </a:rPr>
              <a:t>Ensure participants and technicians practice appropriate hygiene protection</a:t>
            </a:r>
          </a:p>
          <a:p>
            <a:pPr lvl="1">
              <a:lnSpc>
                <a:spcPct val="100000"/>
              </a:lnSpc>
            </a:pPr>
            <a:endParaRPr lang="en-US" sz="2400" dirty="0" smtClean="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400" dirty="0" smtClean="0">
                <a:solidFill>
                  <a:schemeClr val="bg2"/>
                </a:solidFill>
              </a:rPr>
              <a:t>Ensure team members </a:t>
            </a:r>
            <a:r>
              <a:rPr lang="en-US" sz="2400" dirty="0">
                <a:solidFill>
                  <a:schemeClr val="bg2"/>
                </a:solidFill>
              </a:rPr>
              <a:t>complete </a:t>
            </a:r>
            <a:r>
              <a:rPr lang="en-US" sz="2400" dirty="0" smtClean="0">
                <a:solidFill>
                  <a:schemeClr val="bg2"/>
                </a:solidFill>
              </a:rPr>
              <a:t>their work in each site  </a:t>
            </a:r>
            <a:r>
              <a:rPr lang="en-US" sz="2400" dirty="0" smtClean="0">
                <a:solidFill>
                  <a:schemeClr val="bg2"/>
                </a:solidFill>
              </a:rPr>
              <a:t>effectively and efficiently</a:t>
            </a:r>
          </a:p>
          <a:p>
            <a:pPr>
              <a:lnSpc>
                <a:spcPct val="100000"/>
              </a:lnSpc>
            </a:pPr>
            <a:r>
              <a:rPr lang="en-US" sz="2400" dirty="0" smtClean="0">
                <a:solidFill>
                  <a:schemeClr val="bg2"/>
                </a:solidFill>
              </a:rPr>
              <a:t>Check </a:t>
            </a:r>
            <a:r>
              <a:rPr lang="en-US" sz="2400" dirty="0" smtClean="0">
                <a:solidFill>
                  <a:schemeClr val="bg2"/>
                </a:solidFill>
              </a:rPr>
              <a:t>for accuracy, completeness and consistency</a:t>
            </a:r>
          </a:p>
          <a:p>
            <a:pPr>
              <a:lnSpc>
                <a:spcPct val="100000"/>
              </a:lnSpc>
            </a:pPr>
            <a:endParaRPr lang="en-US" sz="2400" dirty="0">
              <a:solidFill>
                <a:schemeClr val="bg2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>
                <a:solidFill>
                  <a:schemeClr val="bg2"/>
                </a:solidFill>
              </a:rPr>
              <a:t/>
            </a:r>
            <a:br>
              <a:rPr lang="en-US" sz="2400" dirty="0">
                <a:solidFill>
                  <a:schemeClr val="bg2"/>
                </a:solidFill>
              </a:rPr>
            </a:br>
            <a:r>
              <a:rPr lang="en-US" sz="2400" dirty="0">
                <a:solidFill>
                  <a:schemeClr val="bg2"/>
                </a:solidFill>
              </a:rPr>
              <a:t/>
            </a:r>
            <a:br>
              <a:rPr lang="en-US" sz="2400" dirty="0">
                <a:solidFill>
                  <a:schemeClr val="bg2"/>
                </a:solidFill>
              </a:rPr>
            </a:br>
            <a:endParaRPr lang="en-US" sz="2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27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871" y="458532"/>
            <a:ext cx="10515600" cy="132556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chemeClr val="bg2"/>
                </a:solidFill>
              </a:rPr>
              <a:t>Team leads</a:t>
            </a:r>
            <a:endParaRPr lang="en-US" sz="3600" b="1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147" y="1674254"/>
            <a:ext cx="10801642" cy="472654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chemeClr val="bg2"/>
                </a:solidFill>
              </a:rPr>
              <a:t>Give </a:t>
            </a:r>
            <a:r>
              <a:rPr lang="en-US" sz="2800" dirty="0" smtClean="0">
                <a:solidFill>
                  <a:schemeClr val="bg2"/>
                </a:solidFill>
              </a:rPr>
              <a:t>constructive feedback to </a:t>
            </a:r>
            <a:r>
              <a:rPr lang="en-US" sz="2800" dirty="0" smtClean="0">
                <a:solidFill>
                  <a:schemeClr val="bg2"/>
                </a:solidFill>
              </a:rPr>
              <a:t>the team</a:t>
            </a:r>
            <a:endParaRPr lang="en-US" sz="2800" dirty="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chemeClr val="bg2"/>
                </a:solidFill>
              </a:rPr>
              <a:t>Charge phones </a:t>
            </a:r>
            <a:r>
              <a:rPr lang="en-US" sz="2800" dirty="0" smtClean="0">
                <a:solidFill>
                  <a:schemeClr val="bg2"/>
                </a:solidFill>
              </a:rPr>
              <a:t>each night</a:t>
            </a:r>
            <a:endParaRPr lang="en-US" sz="2800" dirty="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chemeClr val="bg2"/>
                </a:solidFill>
              </a:rPr>
              <a:t>Hold </a:t>
            </a:r>
            <a:r>
              <a:rPr lang="en-US" sz="2800" dirty="0">
                <a:solidFill>
                  <a:schemeClr val="bg2"/>
                </a:solidFill>
              </a:rPr>
              <a:t>daily debriefing </a:t>
            </a:r>
            <a:r>
              <a:rPr lang="en-US" sz="2800" dirty="0" smtClean="0">
                <a:solidFill>
                  <a:schemeClr val="bg2"/>
                </a:solidFill>
              </a:rPr>
              <a:t>meeting with teams and resolve any </a:t>
            </a:r>
            <a:r>
              <a:rPr lang="en-US" sz="2800" dirty="0" smtClean="0">
                <a:solidFill>
                  <a:schemeClr val="bg2"/>
                </a:solidFill>
              </a:rPr>
              <a:t>challenges</a:t>
            </a:r>
          </a:p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chemeClr val="bg2"/>
                </a:solidFill>
              </a:rPr>
              <a:t>Ensure that Data Collectors are appropriately assigning a Unique ID to each participant</a:t>
            </a:r>
          </a:p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chemeClr val="bg2"/>
                </a:solidFill>
              </a:rPr>
              <a:t>Ensure that Technicians are correctly recording the Unique ID assigned to each specimen</a:t>
            </a:r>
            <a:endParaRPr lang="en-US" sz="2800" dirty="0" smtClean="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chemeClr val="bg2"/>
                </a:solidFill>
              </a:rPr>
              <a:t>Stay in regular contact with Supervisor</a:t>
            </a:r>
            <a:endParaRPr lang="en-US" sz="2800" dirty="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</a:pPr>
            <a:endParaRPr lang="en-US" sz="2800" dirty="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</a:pPr>
            <a:endParaRPr lang="en-US" sz="2800" dirty="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</a:pPr>
            <a:endParaRPr lang="en-US" sz="2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2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006" y="469025"/>
            <a:ext cx="10515600" cy="1325563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bg2"/>
                </a:solidFill>
              </a:rPr>
              <a:t>Data Collectors</a:t>
            </a:r>
            <a:endParaRPr lang="en-US" sz="3600" b="1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8676" y="1794588"/>
            <a:ext cx="11017378" cy="439043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2"/>
                </a:solidFill>
              </a:rPr>
              <a:t>Report on </a:t>
            </a:r>
            <a:r>
              <a:rPr lang="en-US" sz="2400" dirty="0">
                <a:solidFill>
                  <a:schemeClr val="bg2"/>
                </a:solidFill>
              </a:rPr>
              <a:t>time </a:t>
            </a:r>
            <a:r>
              <a:rPr lang="en-US" sz="2400" dirty="0" smtClean="0">
                <a:solidFill>
                  <a:schemeClr val="bg2"/>
                </a:solidFill>
              </a:rPr>
              <a:t>for every </a:t>
            </a:r>
            <a:r>
              <a:rPr lang="en-US" sz="2400" dirty="0">
                <a:solidFill>
                  <a:schemeClr val="bg2"/>
                </a:solidFill>
              </a:rPr>
              <a:t>training and survey </a:t>
            </a:r>
            <a:r>
              <a:rPr lang="en-US" sz="2400" dirty="0" smtClean="0">
                <a:solidFill>
                  <a:schemeClr val="bg2"/>
                </a:solidFill>
              </a:rPr>
              <a:t>day</a:t>
            </a:r>
          </a:p>
          <a:p>
            <a:r>
              <a:rPr lang="en-US" sz="2400" dirty="0" smtClean="0">
                <a:solidFill>
                  <a:schemeClr val="bg2"/>
                </a:solidFill>
              </a:rPr>
              <a:t>Complete assigned daily tasks</a:t>
            </a:r>
            <a:endParaRPr lang="en-US" sz="2400" dirty="0">
              <a:solidFill>
                <a:schemeClr val="bg2"/>
              </a:solidFill>
            </a:endParaRPr>
          </a:p>
          <a:p>
            <a:r>
              <a:rPr lang="en-US" sz="2400" dirty="0">
                <a:solidFill>
                  <a:schemeClr val="bg2"/>
                </a:solidFill>
              </a:rPr>
              <a:t>Be sure to </a:t>
            </a:r>
            <a:r>
              <a:rPr lang="en-US" sz="2400" dirty="0" smtClean="0">
                <a:solidFill>
                  <a:schemeClr val="bg2"/>
                </a:solidFill>
              </a:rPr>
              <a:t>have necessary supplies </a:t>
            </a:r>
            <a:r>
              <a:rPr lang="en-US" sz="2400" dirty="0">
                <a:solidFill>
                  <a:schemeClr val="bg2"/>
                </a:solidFill>
              </a:rPr>
              <a:t>each </a:t>
            </a:r>
            <a:r>
              <a:rPr lang="en-US" sz="2400" dirty="0" smtClean="0">
                <a:solidFill>
                  <a:schemeClr val="bg2"/>
                </a:solidFill>
              </a:rPr>
              <a:t>day (e.g., smartphone, charger, clipboard, enrollment/ID sheets, consent forms, pencils) </a:t>
            </a:r>
            <a:endParaRPr lang="en-US" sz="2400" dirty="0" smtClean="0">
              <a:solidFill>
                <a:schemeClr val="bg2"/>
              </a:solidFill>
            </a:endParaRPr>
          </a:p>
          <a:p>
            <a:r>
              <a:rPr lang="en-US" sz="2400" dirty="0" smtClean="0">
                <a:solidFill>
                  <a:schemeClr val="bg2"/>
                </a:solidFill>
              </a:rPr>
              <a:t>Locate</a:t>
            </a:r>
            <a:r>
              <a:rPr lang="en-US" sz="2400" b="1" dirty="0" smtClean="0">
                <a:solidFill>
                  <a:schemeClr val="bg2"/>
                </a:solidFill>
              </a:rPr>
              <a:t> </a:t>
            </a:r>
            <a:r>
              <a:rPr lang="en-US" sz="2400" dirty="0" smtClean="0">
                <a:solidFill>
                  <a:schemeClr val="bg2"/>
                </a:solidFill>
              </a:rPr>
              <a:t>assigned areas and plan best </a:t>
            </a:r>
            <a:r>
              <a:rPr lang="en-US" sz="2400" dirty="0">
                <a:solidFill>
                  <a:schemeClr val="bg2"/>
                </a:solidFill>
              </a:rPr>
              <a:t>travel routes </a:t>
            </a:r>
            <a:r>
              <a:rPr lang="en-US" sz="2400" dirty="0" smtClean="0">
                <a:solidFill>
                  <a:schemeClr val="bg2"/>
                </a:solidFill>
              </a:rPr>
              <a:t>with team leads/Supervisor</a:t>
            </a:r>
            <a:endParaRPr lang="en-US" sz="3600" dirty="0" smtClean="0">
              <a:solidFill>
                <a:schemeClr val="bg2"/>
              </a:solidFill>
            </a:endParaRPr>
          </a:p>
          <a:p>
            <a:r>
              <a:rPr lang="en-US" sz="2400" dirty="0" smtClean="0">
                <a:solidFill>
                  <a:schemeClr val="bg2"/>
                </a:solidFill>
              </a:rPr>
              <a:t>Follow survey guidelines and </a:t>
            </a:r>
            <a:r>
              <a:rPr lang="en-US" sz="2400" dirty="0" smtClean="0">
                <a:solidFill>
                  <a:schemeClr val="bg2"/>
                </a:solidFill>
              </a:rPr>
              <a:t>instructions</a:t>
            </a:r>
          </a:p>
          <a:p>
            <a:r>
              <a:rPr lang="en-US" sz="2400" dirty="0" smtClean="0">
                <a:solidFill>
                  <a:schemeClr val="bg2"/>
                </a:solidFill>
              </a:rPr>
              <a:t>Appropriately instruct children on how to safely collect their samples</a:t>
            </a:r>
            <a:endParaRPr lang="en-US" sz="2400" dirty="0" smtClean="0">
              <a:solidFill>
                <a:schemeClr val="bg2"/>
              </a:solidFill>
            </a:endParaRPr>
          </a:p>
          <a:p>
            <a:endParaRPr lang="en-US" sz="2400" dirty="0">
              <a:solidFill>
                <a:schemeClr val="bg2"/>
              </a:solidFill>
            </a:endParaRPr>
          </a:p>
          <a:p>
            <a:endParaRPr lang="en-US" sz="2400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56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05464"/>
            <a:ext cx="9601200" cy="14859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bg2"/>
                </a:solidFill>
              </a:rPr>
              <a:t>Data Collectors</a:t>
            </a:r>
            <a:endParaRPr lang="en-US" sz="3600" b="1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918952"/>
            <a:ext cx="11021291" cy="4115750"/>
          </a:xfrm>
        </p:spPr>
        <p:txBody>
          <a:bodyPr>
            <a:noAutofit/>
          </a:bodyPr>
          <a:lstStyle/>
          <a:p>
            <a:pPr>
              <a:lnSpc>
                <a:spcPts val="4000"/>
              </a:lnSpc>
            </a:pPr>
            <a:r>
              <a:rPr lang="en-US" sz="2400" dirty="0" smtClean="0">
                <a:solidFill>
                  <a:schemeClr val="bg2"/>
                </a:solidFill>
              </a:rPr>
              <a:t>Approach participants’ respectfully and verify eligibility</a:t>
            </a:r>
          </a:p>
          <a:p>
            <a:pPr>
              <a:lnSpc>
                <a:spcPts val="4000"/>
              </a:lnSpc>
            </a:pPr>
            <a:r>
              <a:rPr lang="en-US" sz="2400" dirty="0" smtClean="0">
                <a:solidFill>
                  <a:schemeClr val="bg2"/>
                </a:solidFill>
              </a:rPr>
              <a:t>Ensure </a:t>
            </a:r>
            <a:r>
              <a:rPr lang="en-US" sz="2400" dirty="0">
                <a:solidFill>
                  <a:schemeClr val="bg2"/>
                </a:solidFill>
              </a:rPr>
              <a:t>every participant understands </a:t>
            </a:r>
            <a:r>
              <a:rPr lang="en-US" sz="2400" dirty="0" smtClean="0">
                <a:solidFill>
                  <a:schemeClr val="bg2"/>
                </a:solidFill>
              </a:rPr>
              <a:t>purpose </a:t>
            </a:r>
            <a:r>
              <a:rPr lang="en-US" sz="2400" dirty="0">
                <a:solidFill>
                  <a:schemeClr val="bg2"/>
                </a:solidFill>
              </a:rPr>
              <a:t>of </a:t>
            </a:r>
            <a:r>
              <a:rPr lang="en-US" sz="2400" dirty="0" smtClean="0">
                <a:solidFill>
                  <a:schemeClr val="bg2"/>
                </a:solidFill>
              </a:rPr>
              <a:t>survey </a:t>
            </a:r>
            <a:r>
              <a:rPr lang="en-US" sz="2400" dirty="0">
                <a:solidFill>
                  <a:schemeClr val="bg2"/>
                </a:solidFill>
              </a:rPr>
              <a:t>and provides </a:t>
            </a:r>
            <a:r>
              <a:rPr lang="en-US" sz="2400" dirty="0" smtClean="0">
                <a:solidFill>
                  <a:schemeClr val="bg2"/>
                </a:solidFill>
              </a:rPr>
              <a:t>assent</a:t>
            </a:r>
            <a:endParaRPr lang="en-US" sz="2400" dirty="0">
              <a:solidFill>
                <a:schemeClr val="bg2"/>
              </a:solidFill>
            </a:endParaRPr>
          </a:p>
          <a:p>
            <a:pPr>
              <a:lnSpc>
                <a:spcPts val="4000"/>
              </a:lnSpc>
            </a:pPr>
            <a:r>
              <a:rPr lang="en-US" sz="2400" dirty="0" smtClean="0">
                <a:solidFill>
                  <a:schemeClr val="bg2"/>
                </a:solidFill>
              </a:rPr>
              <a:t>Be familiar with questionnaires and mobile devices for data collection</a:t>
            </a:r>
          </a:p>
          <a:p>
            <a:pPr>
              <a:lnSpc>
                <a:spcPts val="4000"/>
              </a:lnSpc>
            </a:pPr>
            <a:r>
              <a:rPr lang="en-US" sz="2400" dirty="0" smtClean="0">
                <a:solidFill>
                  <a:schemeClr val="bg2"/>
                </a:solidFill>
              </a:rPr>
              <a:t>Ensure </a:t>
            </a:r>
            <a:r>
              <a:rPr lang="en-US" sz="2400" dirty="0" smtClean="0">
                <a:solidFill>
                  <a:schemeClr val="bg2"/>
                </a:solidFill>
              </a:rPr>
              <a:t>smartphone </a:t>
            </a:r>
            <a:r>
              <a:rPr lang="en-US" sz="2400" dirty="0" smtClean="0">
                <a:solidFill>
                  <a:schemeClr val="bg2"/>
                </a:solidFill>
              </a:rPr>
              <a:t>is fully charged at start of each work day</a:t>
            </a:r>
          </a:p>
          <a:p>
            <a:pPr>
              <a:lnSpc>
                <a:spcPts val="4000"/>
              </a:lnSpc>
            </a:pPr>
            <a:r>
              <a:rPr lang="en-US" sz="2400" dirty="0" smtClean="0">
                <a:solidFill>
                  <a:schemeClr val="bg2"/>
                </a:solidFill>
              </a:rPr>
              <a:t>Upload completed questionnaires immediately following </a:t>
            </a:r>
            <a:r>
              <a:rPr lang="en-US" sz="2400" dirty="0" smtClean="0">
                <a:solidFill>
                  <a:schemeClr val="bg2"/>
                </a:solidFill>
              </a:rPr>
              <a:t>interview</a:t>
            </a:r>
          </a:p>
          <a:p>
            <a:pPr marL="114300" indent="0">
              <a:lnSpc>
                <a:spcPts val="4000"/>
              </a:lnSpc>
              <a:buNone/>
            </a:pPr>
            <a:endParaRPr lang="en-US" sz="2400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21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05464"/>
            <a:ext cx="9601200" cy="14859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bg2"/>
                </a:solidFill>
              </a:rPr>
              <a:t>Technicians</a:t>
            </a:r>
            <a:endParaRPr lang="en-US" sz="3600" b="1" dirty="0">
              <a:solidFill>
                <a:schemeClr val="bg2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43345" y="1835825"/>
            <a:ext cx="11416145" cy="4115750"/>
          </a:xfrm>
        </p:spPr>
        <p:txBody>
          <a:bodyPr>
            <a:noAutofit/>
          </a:bodyPr>
          <a:lstStyle/>
          <a:p>
            <a:pPr>
              <a:lnSpc>
                <a:spcPts val="4000"/>
              </a:lnSpc>
            </a:pPr>
            <a:r>
              <a:rPr lang="en-US" sz="2400" dirty="0" smtClean="0">
                <a:solidFill>
                  <a:schemeClr val="bg2"/>
                </a:solidFill>
              </a:rPr>
              <a:t>Wear appropriate PPE</a:t>
            </a:r>
          </a:p>
          <a:p>
            <a:pPr>
              <a:lnSpc>
                <a:spcPts val="4000"/>
              </a:lnSpc>
            </a:pPr>
            <a:r>
              <a:rPr lang="en-US" sz="2400" dirty="0" smtClean="0">
                <a:solidFill>
                  <a:schemeClr val="bg2"/>
                </a:solidFill>
              </a:rPr>
              <a:t>Follow the SOPs for the Kato-Katz, Urine Filtration and Dipstick</a:t>
            </a:r>
          </a:p>
          <a:p>
            <a:pPr>
              <a:lnSpc>
                <a:spcPts val="4000"/>
              </a:lnSpc>
            </a:pPr>
            <a:r>
              <a:rPr lang="en-US" sz="2400" dirty="0" smtClean="0">
                <a:solidFill>
                  <a:schemeClr val="bg2"/>
                </a:solidFill>
              </a:rPr>
              <a:t>Set up all </a:t>
            </a:r>
            <a:r>
              <a:rPr lang="en-US" sz="2400" dirty="0" smtClean="0">
                <a:solidFill>
                  <a:schemeClr val="bg2"/>
                </a:solidFill>
              </a:rPr>
              <a:t>necessary supplies for sample processing</a:t>
            </a:r>
          </a:p>
          <a:p>
            <a:pPr>
              <a:lnSpc>
                <a:spcPts val="4000"/>
              </a:lnSpc>
            </a:pPr>
            <a:r>
              <a:rPr lang="en-US" sz="2400" dirty="0" smtClean="0">
                <a:solidFill>
                  <a:schemeClr val="bg2"/>
                </a:solidFill>
              </a:rPr>
              <a:t>Be </a:t>
            </a:r>
            <a:r>
              <a:rPr lang="en-US" sz="2400" dirty="0" smtClean="0">
                <a:solidFill>
                  <a:schemeClr val="bg2"/>
                </a:solidFill>
              </a:rPr>
              <a:t>familiar with </a:t>
            </a:r>
            <a:r>
              <a:rPr lang="en-US" sz="2400" dirty="0" smtClean="0">
                <a:solidFill>
                  <a:schemeClr val="bg2"/>
                </a:solidFill>
              </a:rPr>
              <a:t>lab results questionnaires </a:t>
            </a:r>
            <a:r>
              <a:rPr lang="en-US" sz="2400" dirty="0" smtClean="0">
                <a:solidFill>
                  <a:schemeClr val="bg2"/>
                </a:solidFill>
              </a:rPr>
              <a:t>and </a:t>
            </a:r>
            <a:r>
              <a:rPr lang="en-US" sz="2400" dirty="0" smtClean="0">
                <a:solidFill>
                  <a:schemeClr val="bg2"/>
                </a:solidFill>
              </a:rPr>
              <a:t>data entry onto mobile </a:t>
            </a:r>
            <a:r>
              <a:rPr lang="en-US" sz="2400" dirty="0" smtClean="0">
                <a:solidFill>
                  <a:schemeClr val="bg2"/>
                </a:solidFill>
              </a:rPr>
              <a:t>devices </a:t>
            </a:r>
            <a:endParaRPr lang="en-US" sz="2400" dirty="0" smtClean="0">
              <a:solidFill>
                <a:schemeClr val="bg2"/>
              </a:solidFill>
            </a:endParaRPr>
          </a:p>
          <a:p>
            <a:pPr>
              <a:lnSpc>
                <a:spcPts val="4000"/>
              </a:lnSpc>
            </a:pPr>
            <a:r>
              <a:rPr lang="en-US" sz="2400" dirty="0" smtClean="0">
                <a:solidFill>
                  <a:schemeClr val="bg2"/>
                </a:solidFill>
              </a:rPr>
              <a:t>Ensure all samples are processed and appropriately read each day</a:t>
            </a:r>
            <a:endParaRPr lang="en-US" sz="2400" dirty="0" smtClean="0">
              <a:solidFill>
                <a:schemeClr val="bg2"/>
              </a:solidFill>
            </a:endParaRPr>
          </a:p>
          <a:p>
            <a:pPr>
              <a:lnSpc>
                <a:spcPts val="4000"/>
              </a:lnSpc>
            </a:pPr>
            <a:r>
              <a:rPr lang="en-US" sz="2400" dirty="0" smtClean="0">
                <a:solidFill>
                  <a:schemeClr val="bg2"/>
                </a:solidFill>
              </a:rPr>
              <a:t>Ensure </a:t>
            </a:r>
            <a:r>
              <a:rPr lang="en-US" sz="2400" dirty="0" smtClean="0">
                <a:solidFill>
                  <a:schemeClr val="bg2"/>
                </a:solidFill>
              </a:rPr>
              <a:t>smartphone </a:t>
            </a:r>
            <a:r>
              <a:rPr lang="en-US" sz="2400" dirty="0" smtClean="0">
                <a:solidFill>
                  <a:schemeClr val="bg2"/>
                </a:solidFill>
              </a:rPr>
              <a:t>is fully charged at start of each work day</a:t>
            </a:r>
          </a:p>
          <a:p>
            <a:pPr>
              <a:lnSpc>
                <a:spcPts val="4000"/>
              </a:lnSpc>
            </a:pPr>
            <a:r>
              <a:rPr lang="en-US" sz="2400" dirty="0" smtClean="0">
                <a:solidFill>
                  <a:schemeClr val="bg2"/>
                </a:solidFill>
              </a:rPr>
              <a:t>Upload completed </a:t>
            </a:r>
            <a:r>
              <a:rPr lang="en-US" sz="2400" dirty="0" smtClean="0">
                <a:solidFill>
                  <a:schemeClr val="bg2"/>
                </a:solidFill>
              </a:rPr>
              <a:t>lab forms immediately</a:t>
            </a:r>
          </a:p>
          <a:p>
            <a:pPr>
              <a:lnSpc>
                <a:spcPts val="4000"/>
              </a:lnSpc>
            </a:pPr>
            <a:r>
              <a:rPr lang="en-US" sz="2400" dirty="0" smtClean="0">
                <a:solidFill>
                  <a:schemeClr val="bg2"/>
                </a:solidFill>
              </a:rPr>
              <a:t>Dispose of biological waste appropriately</a:t>
            </a:r>
            <a:endParaRPr lang="en-US" sz="2400" dirty="0" smtClean="0">
              <a:solidFill>
                <a:schemeClr val="bg2"/>
              </a:solidFill>
            </a:endParaRPr>
          </a:p>
          <a:p>
            <a:pPr marL="114300" indent="0">
              <a:lnSpc>
                <a:spcPts val="4000"/>
              </a:lnSpc>
              <a:buNone/>
            </a:pPr>
            <a:endParaRPr lang="en-US" sz="2400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35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bg2"/>
                </a:solidFill>
              </a:rPr>
              <a:t>Supervisors</a:t>
            </a:r>
            <a:endParaRPr lang="en-US" sz="3600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bg2"/>
                </a:solidFill>
              </a:rPr>
              <a:t>Lead </a:t>
            </a:r>
            <a:r>
              <a:rPr lang="en-US" sz="2400" dirty="0" smtClean="0">
                <a:solidFill>
                  <a:schemeClr val="bg2"/>
                </a:solidFill>
              </a:rPr>
              <a:t>regular check-in calls with team leads</a:t>
            </a:r>
            <a:endParaRPr lang="en-US" sz="2400" dirty="0" smtClean="0">
              <a:solidFill>
                <a:schemeClr val="bg2"/>
              </a:solidFill>
            </a:endParaRPr>
          </a:p>
          <a:p>
            <a:r>
              <a:rPr lang="en-US" sz="2400" dirty="0">
                <a:solidFill>
                  <a:schemeClr val="bg2"/>
                </a:solidFill>
              </a:rPr>
              <a:t>O</a:t>
            </a:r>
            <a:r>
              <a:rPr lang="en-US" sz="2400" dirty="0" smtClean="0">
                <a:solidFill>
                  <a:schemeClr val="bg2"/>
                </a:solidFill>
              </a:rPr>
              <a:t>versees the day-to-day performance of teams</a:t>
            </a:r>
          </a:p>
          <a:p>
            <a:r>
              <a:rPr lang="en-US" sz="2400" dirty="0" smtClean="0">
                <a:solidFill>
                  <a:schemeClr val="bg2"/>
                </a:solidFill>
              </a:rPr>
              <a:t>Ensures each team has adequate supplies</a:t>
            </a:r>
          </a:p>
          <a:p>
            <a:r>
              <a:rPr lang="en-US" sz="2400" dirty="0" smtClean="0">
                <a:solidFill>
                  <a:schemeClr val="bg2"/>
                </a:solidFill>
              </a:rPr>
              <a:t>Contact the team leads with any questions: 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</a:rPr>
              <a:t>Refusals to </a:t>
            </a:r>
            <a:r>
              <a:rPr lang="en-US" sz="2400" dirty="0" smtClean="0">
                <a:solidFill>
                  <a:schemeClr val="bg2"/>
                </a:solidFill>
              </a:rPr>
              <a:t>participate in </a:t>
            </a:r>
            <a:r>
              <a:rPr lang="en-US" sz="2400" dirty="0" smtClean="0">
                <a:solidFill>
                  <a:schemeClr val="bg2"/>
                </a:solidFill>
              </a:rPr>
              <a:t>survey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</a:rPr>
              <a:t>Insufficient sample size collected</a:t>
            </a:r>
            <a:endParaRPr lang="en-US" sz="2400" dirty="0" smtClean="0">
              <a:solidFill>
                <a:schemeClr val="bg2"/>
              </a:solidFill>
            </a:endParaRPr>
          </a:p>
          <a:p>
            <a:pPr lvl="1"/>
            <a:r>
              <a:rPr lang="en-US" sz="2400" dirty="0" smtClean="0">
                <a:solidFill>
                  <a:schemeClr val="bg2"/>
                </a:solidFill>
              </a:rPr>
              <a:t>Administering the survey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</a:rPr>
              <a:t>Processing lab results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</a:rPr>
              <a:t>Locating the assigned schools</a:t>
            </a:r>
            <a:endParaRPr lang="en-US" sz="2400" dirty="0" smtClean="0">
              <a:solidFill>
                <a:schemeClr val="bg2"/>
              </a:solidFill>
            </a:endParaRPr>
          </a:p>
          <a:p>
            <a:endParaRPr lang="en-US" sz="2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65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bg2"/>
                </a:solidFill>
              </a:rPr>
              <a:t>Attributes of Team leads and Supervisors</a:t>
            </a:r>
            <a:endParaRPr lang="en-US" sz="4000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290" y="1773381"/>
            <a:ext cx="11042109" cy="4318451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2"/>
                </a:solidFill>
              </a:rPr>
              <a:t>Excellent communication skills</a:t>
            </a:r>
          </a:p>
          <a:p>
            <a:r>
              <a:rPr lang="en-US" sz="2400" dirty="0" smtClean="0">
                <a:solidFill>
                  <a:schemeClr val="bg2"/>
                </a:solidFill>
              </a:rPr>
              <a:t>Very strong knowledge on all survey protocols</a:t>
            </a:r>
          </a:p>
          <a:p>
            <a:r>
              <a:rPr lang="en-US" sz="2400" dirty="0" smtClean="0">
                <a:solidFill>
                  <a:schemeClr val="bg2"/>
                </a:solidFill>
              </a:rPr>
              <a:t>Ability to remain calm under pressure</a:t>
            </a:r>
          </a:p>
          <a:p>
            <a:r>
              <a:rPr lang="en-US" sz="2400" dirty="0" smtClean="0">
                <a:solidFill>
                  <a:schemeClr val="bg2"/>
                </a:solidFill>
              </a:rPr>
              <a:t>Punctuality and time management skills</a:t>
            </a:r>
          </a:p>
          <a:p>
            <a:r>
              <a:rPr lang="en-US" sz="2400" dirty="0" smtClean="0">
                <a:solidFill>
                  <a:schemeClr val="bg2"/>
                </a:solidFill>
              </a:rPr>
              <a:t>Professionalism and a positive attitude</a:t>
            </a:r>
          </a:p>
          <a:p>
            <a:r>
              <a:rPr lang="en-US" sz="2400" dirty="0" smtClean="0">
                <a:solidFill>
                  <a:schemeClr val="bg2"/>
                </a:solidFill>
              </a:rPr>
              <a:t>Team player</a:t>
            </a:r>
          </a:p>
        </p:txBody>
      </p:sp>
    </p:spTree>
    <p:extLst>
      <p:ext uri="{BB962C8B-B14F-4D97-AF65-F5344CB8AC3E}">
        <p14:creationId xmlns:p14="http://schemas.microsoft.com/office/powerpoint/2010/main" val="298825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NTAGE DISEASE">
  <a:themeElements>
    <a:clrScheme name="Simple Light">
      <a:dk1>
        <a:srgbClr val="242424"/>
      </a:dk1>
      <a:lt1>
        <a:srgbClr val="FFFFFF"/>
      </a:lt1>
      <a:dk2>
        <a:srgbClr val="FFEDD9"/>
      </a:dk2>
      <a:lt2>
        <a:srgbClr val="EEEEEE"/>
      </a:lt2>
      <a:accent1>
        <a:srgbClr val="4FBBD2"/>
      </a:accent1>
      <a:accent2>
        <a:srgbClr val="0085A0"/>
      </a:accent2>
      <a:accent3>
        <a:srgbClr val="21A8A4"/>
      </a:accent3>
      <a:accent4>
        <a:srgbClr val="F27050"/>
      </a:accent4>
      <a:accent5>
        <a:srgbClr val="FFA733"/>
      </a:accent5>
      <a:accent6>
        <a:srgbClr val="173F6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452</Words>
  <Application>Microsoft Office PowerPoint</Application>
  <PresentationFormat>Widescreen</PresentationFormat>
  <Paragraphs>80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Anton</vt:lpstr>
      <vt:lpstr>Arial</vt:lpstr>
      <vt:lpstr>Space Mono</vt:lpstr>
      <vt:lpstr>VINTAGE DISEASE</vt:lpstr>
      <vt:lpstr>Practical &amp; Precision Assessments</vt:lpstr>
      <vt:lpstr>Objectives</vt:lpstr>
      <vt:lpstr>Team leads</vt:lpstr>
      <vt:lpstr>Team leads</vt:lpstr>
      <vt:lpstr>Data Collectors</vt:lpstr>
      <vt:lpstr>Data Collectors</vt:lpstr>
      <vt:lpstr>Technicians</vt:lpstr>
      <vt:lpstr>Supervisors</vt:lpstr>
      <vt:lpstr>Attributes of Team leads and Supervisors</vt:lpstr>
      <vt:lpstr>Team Composition</vt:lpstr>
      <vt:lpstr>Field Staff</vt:lpstr>
      <vt:lpstr>List of Supervisors</vt:lpstr>
      <vt:lpstr>Team 1 Members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&amp; Precision Assessments</dc:title>
  <dc:creator>Katherine Gass</dc:creator>
  <cp:lastModifiedBy>Katherine Gass</cp:lastModifiedBy>
  <cp:revision>1</cp:revision>
  <dcterms:created xsi:type="dcterms:W3CDTF">2023-09-15T15:00:28Z</dcterms:created>
  <dcterms:modified xsi:type="dcterms:W3CDTF">2023-09-15T15:01:02Z</dcterms:modified>
</cp:coreProperties>
</file>