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1" r:id="rId2"/>
  </p:sldMasterIdLst>
  <p:notesMasterIdLst>
    <p:notesMasterId r:id="rId19"/>
  </p:notesMasterIdLst>
  <p:sldIdLst>
    <p:sldId id="263" r:id="rId3"/>
    <p:sldId id="330" r:id="rId4"/>
    <p:sldId id="340" r:id="rId5"/>
    <p:sldId id="332" r:id="rId6"/>
    <p:sldId id="335" r:id="rId7"/>
    <p:sldId id="384" r:id="rId8"/>
    <p:sldId id="386" r:id="rId9"/>
    <p:sldId id="387" r:id="rId10"/>
    <p:sldId id="388" r:id="rId11"/>
    <p:sldId id="389" r:id="rId12"/>
    <p:sldId id="391" r:id="rId13"/>
    <p:sldId id="390" r:id="rId14"/>
    <p:sldId id="393" r:id="rId15"/>
    <p:sldId id="374" r:id="rId16"/>
    <p:sldId id="385" r:id="rId17"/>
    <p:sldId id="32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0603D1-E139-0844-4EE2-213DF718A646}" v="20" dt="2024-07-19T19:17:13.6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3358" autoAdjust="0"/>
  </p:normalViewPr>
  <p:slideViewPr>
    <p:cSldViewPr snapToGrid="0">
      <p:cViewPr varScale="1">
        <p:scale>
          <a:sx n="53" d="100"/>
          <a:sy n="53" d="100"/>
        </p:scale>
        <p:origin x="10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el Pullan" userId="S::rachel.pullan_lshtm.ac.uk#ext#@schisto.org.uk::b991fc51-8760-403e-a5e0-ffc7f2c4949c" providerId="AD" clId="Web-{9C238BBA-2BB4-23A0-22B1-FBCBB00513C2}"/>
    <pc:docChg chg="delSld modSld">
      <pc:chgData name="Rachel Pullan" userId="S::rachel.pullan_lshtm.ac.uk#ext#@schisto.org.uk::b991fc51-8760-403e-a5e0-ffc7f2c4949c" providerId="AD" clId="Web-{9C238BBA-2BB4-23A0-22B1-FBCBB00513C2}" dt="2021-11-10T11:01:29.600" v="262"/>
      <pc:docMkLst>
        <pc:docMk/>
      </pc:docMkLst>
      <pc:sldChg chg="del">
        <pc:chgData name="Rachel Pullan" userId="S::rachel.pullan_lshtm.ac.uk#ext#@schisto.org.uk::b991fc51-8760-403e-a5e0-ffc7f2c4949c" providerId="AD" clId="Web-{9C238BBA-2BB4-23A0-22B1-FBCBB00513C2}" dt="2021-11-10T10:53:32.670" v="0"/>
        <pc:sldMkLst>
          <pc:docMk/>
          <pc:sldMk cId="0" sldId="264"/>
        </pc:sldMkLst>
      </pc:sldChg>
      <pc:sldChg chg="addSp modSp addAnim">
        <pc:chgData name="Rachel Pullan" userId="S::rachel.pullan_lshtm.ac.uk#ext#@schisto.org.uk::b991fc51-8760-403e-a5e0-ffc7f2c4949c" providerId="AD" clId="Web-{9C238BBA-2BB4-23A0-22B1-FBCBB00513C2}" dt="2021-11-10T10:58:58.552" v="253" actId="20577"/>
        <pc:sldMkLst>
          <pc:docMk/>
          <pc:sldMk cId="3660513326" sldId="343"/>
        </pc:sldMkLst>
        <pc:spChg chg="add">
          <ac:chgData name="Rachel Pullan" userId="S::rachel.pullan_lshtm.ac.uk#ext#@schisto.org.uk::b991fc51-8760-403e-a5e0-ffc7f2c4949c" providerId="AD" clId="Web-{9C238BBA-2BB4-23A0-22B1-FBCBB00513C2}" dt="2021-11-10T10:55:11.859" v="6"/>
          <ac:spMkLst>
            <pc:docMk/>
            <pc:sldMk cId="3660513326" sldId="343"/>
            <ac:spMk id="2" creationId="{239F8141-7940-4278-AEC3-67024C3AF30B}"/>
          </ac:spMkLst>
        </pc:spChg>
        <pc:spChg chg="add mod">
          <ac:chgData name="Rachel Pullan" userId="S::rachel.pullan_lshtm.ac.uk#ext#@schisto.org.uk::b991fc51-8760-403e-a5e0-ffc7f2c4949c" providerId="AD" clId="Web-{9C238BBA-2BB4-23A0-22B1-FBCBB00513C2}" dt="2021-11-10T10:58:58.552" v="253" actId="20577"/>
          <ac:spMkLst>
            <pc:docMk/>
            <pc:sldMk cId="3660513326" sldId="343"/>
            <ac:spMk id="3" creationId="{FEE42233-033A-4127-AD75-850D2E7F99A1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7:52.268" v="249" actId="1076"/>
        <pc:sldMkLst>
          <pc:docMk/>
          <pc:sldMk cId="1846907365" sldId="344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7:49.534" v="248" actId="14100"/>
          <ac:spMkLst>
            <pc:docMk/>
            <pc:sldMk cId="1846907365" sldId="344"/>
            <ac:spMk id="25" creationId="{713A7283-A692-4862-A203-5ECEC5492A89}"/>
          </ac:spMkLst>
        </pc:spChg>
        <pc:spChg chg="mod">
          <ac:chgData name="Rachel Pullan" userId="S::rachel.pullan_lshtm.ac.uk#ext#@schisto.org.uk::b991fc51-8760-403e-a5e0-ffc7f2c4949c" providerId="AD" clId="Web-{9C238BBA-2BB4-23A0-22B1-FBCBB00513C2}" dt="2021-11-10T10:57:52.268" v="249" actId="1076"/>
          <ac:spMkLst>
            <pc:docMk/>
            <pc:sldMk cId="1846907365" sldId="344"/>
            <ac:spMk id="29" creationId="{5FD38E63-70F6-4845-AB98-C2F69E057160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9:32.301" v="256" actId="20577"/>
        <pc:sldMkLst>
          <pc:docMk/>
          <pc:sldMk cId="3882041065" sldId="346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9:32.301" v="256" actId="20577"/>
          <ac:spMkLst>
            <pc:docMk/>
            <pc:sldMk cId="3882041065" sldId="346"/>
            <ac:spMk id="278" creationId="{00000000-0000-0000-0000-000000000000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1:00:10.380" v="258" actId="20577"/>
        <pc:sldMkLst>
          <pc:docMk/>
          <pc:sldMk cId="3303986181" sldId="350"/>
        </pc:sldMkLst>
        <pc:spChg chg="mod">
          <ac:chgData name="Rachel Pullan" userId="S::rachel.pullan_lshtm.ac.uk#ext#@schisto.org.uk::b991fc51-8760-403e-a5e0-ffc7f2c4949c" providerId="AD" clId="Web-{9C238BBA-2BB4-23A0-22B1-FBCBB00513C2}" dt="2021-11-10T11:00:10.380" v="258" actId="20577"/>
          <ac:spMkLst>
            <pc:docMk/>
            <pc:sldMk cId="3303986181" sldId="350"/>
            <ac:spMk id="278" creationId="{00000000-0000-0000-0000-000000000000}"/>
          </ac:spMkLst>
        </pc:spChg>
      </pc:sldChg>
      <pc:sldChg chg="addSp delSp addAnim delAnim modAnim">
        <pc:chgData name="Rachel Pullan" userId="S::rachel.pullan_lshtm.ac.uk#ext#@schisto.org.uk::b991fc51-8760-403e-a5e0-ffc7f2c4949c" providerId="AD" clId="Web-{9C238BBA-2BB4-23A0-22B1-FBCBB00513C2}" dt="2021-11-10T11:01:29.600" v="262"/>
        <pc:sldMkLst>
          <pc:docMk/>
          <pc:sldMk cId="1530649535" sldId="354"/>
        </pc:sldMkLst>
        <pc:spChg chg="add del">
          <ac:chgData name="Rachel Pullan" userId="S::rachel.pullan_lshtm.ac.uk#ext#@schisto.org.uk::b991fc51-8760-403e-a5e0-ffc7f2c4949c" providerId="AD" clId="Web-{9C238BBA-2BB4-23A0-22B1-FBCBB00513C2}" dt="2021-11-10T11:01:29.600" v="262"/>
          <ac:spMkLst>
            <pc:docMk/>
            <pc:sldMk cId="1530649535" sldId="354"/>
            <ac:spMk id="10" creationId="{85C97164-F6FD-4A89-B408-A346B5B48A84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3:37.779" v="5" actId="20577"/>
        <pc:sldMkLst>
          <pc:docMk/>
          <pc:sldMk cId="2307321267" sldId="361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3:37.779" v="5" actId="20577"/>
          <ac:spMkLst>
            <pc:docMk/>
            <pc:sldMk cId="2307321267" sldId="361"/>
            <ac:spMk id="278" creationId="{00000000-0000-0000-0000-000000000000}"/>
          </ac:spMkLst>
        </pc:spChg>
      </pc:sldChg>
      <pc:sldChg chg="del">
        <pc:chgData name="Rachel Pullan" userId="S::rachel.pullan_lshtm.ac.uk#ext#@schisto.org.uk::b991fc51-8760-403e-a5e0-ffc7f2c4949c" providerId="AD" clId="Web-{9C238BBA-2BB4-23A0-22B1-FBCBB00513C2}" dt="2021-11-10T10:53:33.326" v="1"/>
        <pc:sldMkLst>
          <pc:docMk/>
          <pc:sldMk cId="2508248539" sldId="365"/>
        </pc:sldMkLst>
      </pc:sldChg>
      <pc:sldChg chg="del">
        <pc:chgData name="Rachel Pullan" userId="S::rachel.pullan_lshtm.ac.uk#ext#@schisto.org.uk::b991fc51-8760-403e-a5e0-ffc7f2c4949c" providerId="AD" clId="Web-{9C238BBA-2BB4-23A0-22B1-FBCBB00513C2}" dt="2021-11-10T10:53:33.826" v="2"/>
        <pc:sldMkLst>
          <pc:docMk/>
          <pc:sldMk cId="2806960832" sldId="366"/>
        </pc:sldMkLst>
      </pc:sldChg>
      <pc:sldChg chg="del">
        <pc:chgData name="Rachel Pullan" userId="S::rachel.pullan_lshtm.ac.uk#ext#@schisto.org.uk::b991fc51-8760-403e-a5e0-ffc7f2c4949c" providerId="AD" clId="Web-{9C238BBA-2BB4-23A0-22B1-FBCBB00513C2}" dt="2021-11-10T10:53:34.342" v="3"/>
        <pc:sldMkLst>
          <pc:docMk/>
          <pc:sldMk cId="3254253093" sldId="367"/>
        </pc:sldMkLst>
      </pc:sldChg>
    </pc:docChg>
  </pc:docChgLst>
  <pc:docChgLst>
    <pc:chgData name="Fiona Fleming" userId="b5097439-94d7-4019-90d8-0c83209e33b0" providerId="ADAL" clId="{929C5F2F-C98F-4278-86D8-6316604FB417}"/>
    <pc:docChg chg="modSld">
      <pc:chgData name="Fiona Fleming" userId="b5097439-94d7-4019-90d8-0c83209e33b0" providerId="ADAL" clId="{929C5F2F-C98F-4278-86D8-6316604FB417}" dt="2024-01-17T10:51:41.435" v="1" actId="20577"/>
      <pc:docMkLst>
        <pc:docMk/>
      </pc:docMkLst>
      <pc:sldChg chg="modSp mod">
        <pc:chgData name="Fiona Fleming" userId="b5097439-94d7-4019-90d8-0c83209e33b0" providerId="ADAL" clId="{929C5F2F-C98F-4278-86D8-6316604FB417}" dt="2024-01-17T10:51:41.435" v="1" actId="20577"/>
        <pc:sldMkLst>
          <pc:docMk/>
          <pc:sldMk cId="1548007514" sldId="374"/>
        </pc:sldMkLst>
        <pc:spChg chg="mod">
          <ac:chgData name="Fiona Fleming" userId="b5097439-94d7-4019-90d8-0c83209e33b0" providerId="ADAL" clId="{929C5F2F-C98F-4278-86D8-6316604FB417}" dt="2024-01-17T10:51:41.435" v="1" actId="20577"/>
          <ac:spMkLst>
            <pc:docMk/>
            <pc:sldMk cId="1548007514" sldId="374"/>
            <ac:spMk id="3" creationId="{00000000-0000-0000-0000-000000000000}"/>
          </ac:spMkLst>
        </pc:spChg>
      </pc:sldChg>
    </pc:docChg>
  </pc:docChgLst>
  <pc:docChgLst>
    <pc:chgData name="maniley-intern@taskforce.org" userId="S::urn:spo:guest#maniley-intern@taskforce.org::" providerId="AD" clId="Web-{E60603D1-E139-0844-4EE2-213DF718A646}"/>
    <pc:docChg chg="modSld">
      <pc:chgData name="maniley-intern@taskforce.org" userId="S::urn:spo:guest#maniley-intern@taskforce.org::" providerId="AD" clId="Web-{E60603D1-E139-0844-4EE2-213DF718A646}" dt="2024-07-19T19:17:11.241" v="10" actId="20577"/>
      <pc:docMkLst>
        <pc:docMk/>
      </pc:docMkLst>
      <pc:sldChg chg="modSp">
        <pc:chgData name="maniley-intern@taskforce.org" userId="S::urn:spo:guest#maniley-intern@taskforce.org::" providerId="AD" clId="Web-{E60603D1-E139-0844-4EE2-213DF718A646}" dt="2024-07-19T19:17:11.241" v="10" actId="20577"/>
        <pc:sldMkLst>
          <pc:docMk/>
          <pc:sldMk cId="2304735983" sldId="390"/>
        </pc:sldMkLst>
        <pc:spChg chg="mod">
          <ac:chgData name="maniley-intern@taskforce.org" userId="S::urn:spo:guest#maniley-intern@taskforce.org::" providerId="AD" clId="Web-{E60603D1-E139-0844-4EE2-213DF718A646}" dt="2024-07-19T19:17:11.241" v="10" actId="20577"/>
          <ac:spMkLst>
            <pc:docMk/>
            <pc:sldMk cId="2304735983" sldId="390"/>
            <ac:spMk id="6" creationId="{43B1311B-523F-75D7-598C-DB09237839CF}"/>
          </ac:spMkLst>
        </pc:spChg>
      </pc:sldChg>
      <pc:sldChg chg="modSp">
        <pc:chgData name="maniley-intern@taskforce.org" userId="S::urn:spo:guest#maniley-intern@taskforce.org::" providerId="AD" clId="Web-{E60603D1-E139-0844-4EE2-213DF718A646}" dt="2024-07-19T19:14:36.398" v="4" actId="20577"/>
        <pc:sldMkLst>
          <pc:docMk/>
          <pc:sldMk cId="2491327277" sldId="391"/>
        </pc:sldMkLst>
        <pc:spChg chg="mod">
          <ac:chgData name="maniley-intern@taskforce.org" userId="S::urn:spo:guest#maniley-intern@taskforce.org::" providerId="AD" clId="Web-{E60603D1-E139-0844-4EE2-213DF718A646}" dt="2024-07-19T19:14:36.398" v="4" actId="20577"/>
          <ac:spMkLst>
            <pc:docMk/>
            <pc:sldMk cId="2491327277" sldId="391"/>
            <ac:spMk id="6" creationId="{00000000-0000-0000-0000-000000000000}"/>
          </ac:spMkLst>
        </pc:spChg>
      </pc:sldChg>
    </pc:docChg>
  </pc:docChgLst>
  <pc:docChgLst>
    <pc:chgData name="Rachel Pullan" userId="609be982-e9d1-4037-8200-6621e0226866" providerId="ADAL" clId="{7B464A4D-53EF-4942-9EBD-A1C023DF7BA1}"/>
    <pc:docChg chg="undo custSel addSld delSld modSld">
      <pc:chgData name="Rachel Pullan" userId="609be982-e9d1-4037-8200-6621e0226866" providerId="ADAL" clId="{7B464A4D-53EF-4942-9EBD-A1C023DF7BA1}" dt="2021-11-12T12:17:57.142" v="2005" actId="1076"/>
      <pc:docMkLst>
        <pc:docMk/>
      </pc:docMkLst>
      <pc:sldChg chg="modSp mod">
        <pc:chgData name="Rachel Pullan" userId="609be982-e9d1-4037-8200-6621e0226866" providerId="ADAL" clId="{7B464A4D-53EF-4942-9EBD-A1C023DF7BA1}" dt="2021-11-12T11:22:50.398" v="170" actId="1076"/>
        <pc:sldMkLst>
          <pc:docMk/>
          <pc:sldMk cId="3660513326" sldId="343"/>
        </pc:sldMkLst>
        <pc:spChg chg="mod">
          <ac:chgData name="Rachel Pullan" userId="609be982-e9d1-4037-8200-6621e0226866" providerId="ADAL" clId="{7B464A4D-53EF-4942-9EBD-A1C023DF7BA1}" dt="2021-11-12T11:22:50.398" v="170" actId="1076"/>
          <ac:spMkLst>
            <pc:docMk/>
            <pc:sldMk cId="3660513326" sldId="343"/>
            <ac:spMk id="3" creationId="{FEE42233-033A-4127-AD75-850D2E7F99A1}"/>
          </ac:spMkLst>
        </pc:spChg>
      </pc:sldChg>
      <pc:sldChg chg="modSp">
        <pc:chgData name="Rachel Pullan" userId="609be982-e9d1-4037-8200-6621e0226866" providerId="ADAL" clId="{7B464A4D-53EF-4942-9EBD-A1C023DF7BA1}" dt="2021-11-12T11:23:05.036" v="171" actId="115"/>
        <pc:sldMkLst>
          <pc:docMk/>
          <pc:sldMk cId="1846907365" sldId="344"/>
        </pc:sldMkLst>
        <pc:spChg chg="mod">
          <ac:chgData name="Rachel Pullan" userId="609be982-e9d1-4037-8200-6621e0226866" providerId="ADAL" clId="{7B464A4D-53EF-4942-9EBD-A1C023DF7BA1}" dt="2021-11-12T11:23:05.036" v="171" actId="115"/>
          <ac:spMkLst>
            <pc:docMk/>
            <pc:sldMk cId="1846907365" sldId="344"/>
            <ac:spMk id="29" creationId="{5FD38E63-70F6-4845-AB98-C2F69E057160}"/>
          </ac:spMkLst>
        </pc:spChg>
      </pc:sldChg>
      <pc:sldChg chg="modSp mod">
        <pc:chgData name="Rachel Pullan" userId="609be982-e9d1-4037-8200-6621e0226866" providerId="ADAL" clId="{7B464A4D-53EF-4942-9EBD-A1C023DF7BA1}" dt="2021-11-12T11:22:39.827" v="169" actId="115"/>
        <pc:sldMkLst>
          <pc:docMk/>
          <pc:sldMk cId="3597301205" sldId="345"/>
        </pc:sldMkLst>
        <pc:spChg chg="mod">
          <ac:chgData name="Rachel Pullan" userId="609be982-e9d1-4037-8200-6621e0226866" providerId="ADAL" clId="{7B464A4D-53EF-4942-9EBD-A1C023DF7BA1}" dt="2021-11-12T11:22:39.827" v="169" actId="115"/>
          <ac:spMkLst>
            <pc:docMk/>
            <pc:sldMk cId="3597301205" sldId="345"/>
            <ac:spMk id="283" creationId="{00000000-0000-0000-0000-000000000000}"/>
          </ac:spMkLst>
        </pc:spChg>
      </pc:sldChg>
      <pc:sldChg chg="modSp mod">
        <pc:chgData name="Rachel Pullan" userId="609be982-e9d1-4037-8200-6621e0226866" providerId="ADAL" clId="{7B464A4D-53EF-4942-9EBD-A1C023DF7BA1}" dt="2021-11-12T11:23:44.990" v="181" actId="20577"/>
        <pc:sldMkLst>
          <pc:docMk/>
          <pc:sldMk cId="207537114" sldId="348"/>
        </pc:sldMkLst>
        <pc:spChg chg="mod">
          <ac:chgData name="Rachel Pullan" userId="609be982-e9d1-4037-8200-6621e0226866" providerId="ADAL" clId="{7B464A4D-53EF-4942-9EBD-A1C023DF7BA1}" dt="2021-11-12T11:23:44.990" v="181" actId="20577"/>
          <ac:spMkLst>
            <pc:docMk/>
            <pc:sldMk cId="207537114" sldId="348"/>
            <ac:spMk id="6" creationId="{7E87EA35-0B52-448D-82A0-350777C54B0F}"/>
          </ac:spMkLst>
        </pc:spChg>
      </pc:sldChg>
      <pc:sldChg chg="modSp">
        <pc:chgData name="Rachel Pullan" userId="609be982-e9d1-4037-8200-6621e0226866" providerId="ADAL" clId="{7B464A4D-53EF-4942-9EBD-A1C023DF7BA1}" dt="2021-11-12T11:58:04.380" v="401" actId="20577"/>
        <pc:sldMkLst>
          <pc:docMk/>
          <pc:sldMk cId="1530649535" sldId="354"/>
        </pc:sldMkLst>
        <pc:spChg chg="mod">
          <ac:chgData name="Rachel Pullan" userId="609be982-e9d1-4037-8200-6621e0226866" providerId="ADAL" clId="{7B464A4D-53EF-4942-9EBD-A1C023DF7BA1}" dt="2021-11-12T11:58:04.380" v="401" actId="20577"/>
          <ac:spMkLst>
            <pc:docMk/>
            <pc:sldMk cId="1530649535" sldId="354"/>
            <ac:spMk id="10" creationId="{85C97164-F6FD-4A89-B408-A346B5B48A84}"/>
          </ac:spMkLst>
        </pc:spChg>
      </pc:sldChg>
      <pc:sldChg chg="del">
        <pc:chgData name="Rachel Pullan" userId="609be982-e9d1-4037-8200-6621e0226866" providerId="ADAL" clId="{7B464A4D-53EF-4942-9EBD-A1C023DF7BA1}" dt="2021-11-12T11:20:47.410" v="0" actId="2696"/>
        <pc:sldMkLst>
          <pc:docMk/>
          <pc:sldMk cId="79479315" sldId="363"/>
        </pc:sldMkLst>
      </pc:sldChg>
      <pc:sldChg chg="del">
        <pc:chgData name="Rachel Pullan" userId="609be982-e9d1-4037-8200-6621e0226866" providerId="ADAL" clId="{7B464A4D-53EF-4942-9EBD-A1C023DF7BA1}" dt="2021-11-12T11:20:49.473" v="1" actId="2696"/>
        <pc:sldMkLst>
          <pc:docMk/>
          <pc:sldMk cId="3624418011" sldId="364"/>
        </pc:sldMkLst>
      </pc:sldChg>
      <pc:sldChg chg="modSp mod">
        <pc:chgData name="Rachel Pullan" userId="609be982-e9d1-4037-8200-6621e0226866" providerId="ADAL" clId="{7B464A4D-53EF-4942-9EBD-A1C023DF7BA1}" dt="2021-11-12T11:37:43.938" v="361" actId="20577"/>
        <pc:sldMkLst>
          <pc:docMk/>
          <pc:sldMk cId="1419574540" sldId="372"/>
        </pc:sldMkLst>
        <pc:spChg chg="mod">
          <ac:chgData name="Rachel Pullan" userId="609be982-e9d1-4037-8200-6621e0226866" providerId="ADAL" clId="{7B464A4D-53EF-4942-9EBD-A1C023DF7BA1}" dt="2021-11-12T11:37:43.938" v="361" actId="20577"/>
          <ac:spMkLst>
            <pc:docMk/>
            <pc:sldMk cId="1419574540" sldId="372"/>
            <ac:spMk id="10" creationId="{85C97164-F6FD-4A89-B408-A346B5B48A84}"/>
          </ac:spMkLst>
        </pc:spChg>
      </pc:sldChg>
      <pc:sldChg chg="addSp delSp modSp mod modAnim">
        <pc:chgData name="Rachel Pullan" userId="609be982-e9d1-4037-8200-6621e0226866" providerId="ADAL" clId="{7B464A4D-53EF-4942-9EBD-A1C023DF7BA1}" dt="2021-11-12T12:06:43.905" v="1350"/>
        <pc:sldMkLst>
          <pc:docMk/>
          <pc:sldMk cId="1957061721" sldId="373"/>
        </pc:sldMkLst>
        <pc:spChg chg="mod">
          <ac:chgData name="Rachel Pullan" userId="609be982-e9d1-4037-8200-6621e0226866" providerId="ADAL" clId="{7B464A4D-53EF-4942-9EBD-A1C023DF7BA1}" dt="2021-11-12T11:58:52.198" v="448" actId="20577"/>
          <ac:spMkLst>
            <pc:docMk/>
            <pc:sldMk cId="1957061721" sldId="373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2:06:30.903" v="1345" actId="20577"/>
          <ac:spMkLst>
            <pc:docMk/>
            <pc:sldMk cId="1957061721" sldId="373"/>
            <ac:spMk id="10" creationId="{85C97164-F6FD-4A89-B408-A346B5B48A84}"/>
          </ac:spMkLst>
        </pc:spChg>
        <pc:picChg chg="add del mod">
          <ac:chgData name="Rachel Pullan" userId="609be982-e9d1-4037-8200-6621e0226866" providerId="ADAL" clId="{7B464A4D-53EF-4942-9EBD-A1C023DF7BA1}" dt="2021-11-12T12:05:07.707" v="1206" actId="478"/>
          <ac:picMkLst>
            <pc:docMk/>
            <pc:sldMk cId="1957061721" sldId="373"/>
            <ac:picMk id="4" creationId="{8CB04724-7475-4846-BE4D-0F40465D2060}"/>
          </ac:picMkLst>
        </pc:picChg>
        <pc:picChg chg="add del mod">
          <ac:chgData name="Rachel Pullan" userId="609be982-e9d1-4037-8200-6621e0226866" providerId="ADAL" clId="{7B464A4D-53EF-4942-9EBD-A1C023DF7BA1}" dt="2021-11-12T12:05:23.576" v="1214" actId="22"/>
          <ac:picMkLst>
            <pc:docMk/>
            <pc:sldMk cId="1957061721" sldId="373"/>
            <ac:picMk id="6" creationId="{B60A0AB9-6148-4990-8585-A149642D102D}"/>
          </ac:picMkLst>
        </pc:picChg>
        <pc:picChg chg="add mod">
          <ac:chgData name="Rachel Pullan" userId="609be982-e9d1-4037-8200-6621e0226866" providerId="ADAL" clId="{7B464A4D-53EF-4942-9EBD-A1C023DF7BA1}" dt="2021-11-12T12:06:41.502" v="1349" actId="1076"/>
          <ac:picMkLst>
            <pc:docMk/>
            <pc:sldMk cId="1957061721" sldId="373"/>
            <ac:picMk id="8" creationId="{C7A7DC7A-2CAC-4C8D-890D-D0127F500FB5}"/>
          </ac:picMkLst>
        </pc:picChg>
      </pc:sldChg>
      <pc:sldChg chg="modSp add mod">
        <pc:chgData name="Rachel Pullan" userId="609be982-e9d1-4037-8200-6621e0226866" providerId="ADAL" clId="{7B464A4D-53EF-4942-9EBD-A1C023DF7BA1}" dt="2021-11-12T11:58:13.818" v="402" actId="6549"/>
        <pc:sldMkLst>
          <pc:docMk/>
          <pc:sldMk cId="2612849560" sldId="379"/>
        </pc:sldMkLst>
        <pc:spChg chg="mod">
          <ac:chgData name="Rachel Pullan" userId="609be982-e9d1-4037-8200-6621e0226866" providerId="ADAL" clId="{7B464A4D-53EF-4942-9EBD-A1C023DF7BA1}" dt="2021-11-12T11:38:54.088" v="400" actId="20577"/>
          <ac:spMkLst>
            <pc:docMk/>
            <pc:sldMk cId="2612849560" sldId="379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1:58:13.818" v="402" actId="6549"/>
          <ac:spMkLst>
            <pc:docMk/>
            <pc:sldMk cId="2612849560" sldId="379"/>
            <ac:spMk id="10" creationId="{85C97164-F6FD-4A89-B408-A346B5B48A84}"/>
          </ac:spMkLst>
        </pc:spChg>
      </pc:sldChg>
      <pc:sldChg chg="add">
        <pc:chgData name="Rachel Pullan" userId="609be982-e9d1-4037-8200-6621e0226866" providerId="ADAL" clId="{7B464A4D-53EF-4942-9EBD-A1C023DF7BA1}" dt="2021-11-12T11:58:17.265" v="403" actId="2890"/>
        <pc:sldMkLst>
          <pc:docMk/>
          <pc:sldMk cId="1357934747" sldId="380"/>
        </pc:sldMkLst>
      </pc:sldChg>
      <pc:sldChg chg="add">
        <pc:chgData name="Rachel Pullan" userId="609be982-e9d1-4037-8200-6621e0226866" providerId="ADAL" clId="{7B464A4D-53EF-4942-9EBD-A1C023DF7BA1}" dt="2021-11-12T11:58:42.807" v="404" actId="2890"/>
        <pc:sldMkLst>
          <pc:docMk/>
          <pc:sldMk cId="2483450504" sldId="381"/>
        </pc:sldMkLst>
      </pc:sldChg>
      <pc:sldChg chg="modSp add mod modAnim">
        <pc:chgData name="Rachel Pullan" userId="609be982-e9d1-4037-8200-6621e0226866" providerId="ADAL" clId="{7B464A4D-53EF-4942-9EBD-A1C023DF7BA1}" dt="2021-11-12T12:17:57.142" v="2005" actId="1076"/>
        <pc:sldMkLst>
          <pc:docMk/>
          <pc:sldMk cId="931619786" sldId="382"/>
        </pc:sldMkLst>
        <pc:spChg chg="mod">
          <ac:chgData name="Rachel Pullan" userId="609be982-e9d1-4037-8200-6621e0226866" providerId="ADAL" clId="{7B464A4D-53EF-4942-9EBD-A1C023DF7BA1}" dt="2021-11-12T12:12:40.846" v="1361" actId="20577"/>
          <ac:spMkLst>
            <pc:docMk/>
            <pc:sldMk cId="931619786" sldId="382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2:17:57.142" v="2005" actId="1076"/>
          <ac:spMkLst>
            <pc:docMk/>
            <pc:sldMk cId="931619786" sldId="382"/>
            <ac:spMk id="5" creationId="{2118AA11-45EF-4AD1-A9CF-B3CD42ECA63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9AF6B-1DCF-4DF2-A9AE-7FC5817C5764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49F9-0F78-401A-80A3-A08A8354A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49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85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83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33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Some quick notes: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bg2"/>
                </a:solidFill>
                <a:latin typeface="Space Mono"/>
              </a:rPr>
              <a:t>TRANSMISSION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bg2"/>
                </a:solidFill>
                <a:latin typeface="Space Mono"/>
              </a:rPr>
              <a:t>- </a:t>
            </a:r>
            <a:r>
              <a:rPr lang="en-US" sz="1200" dirty="0" err="1">
                <a:solidFill>
                  <a:schemeClr val="bg2"/>
                </a:solidFill>
                <a:latin typeface="Space Mono"/>
              </a:rPr>
              <a:t>Shistosomiasis</a:t>
            </a:r>
            <a:r>
              <a:rPr lang="en-US" sz="1200" dirty="0">
                <a:solidFill>
                  <a:schemeClr val="bg2"/>
                </a:solidFill>
                <a:latin typeface="Space Mono"/>
              </a:rPr>
              <a:t>, or Bilharzia, is a disease caused by parasitic worms, and is found throughout Ghana.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bg2"/>
                </a:solidFill>
                <a:latin typeface="Space Mono"/>
              </a:rPr>
              <a:t>- People are infected when they are exposed to water infested with parasite larvae – released by freshwater snails – for example when swimming, fishing or washing clothes.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bg2"/>
                </a:solidFill>
                <a:latin typeface="Space Mono"/>
              </a:rPr>
              <a:t>- In the body, larvae develop into adult worms which live in blood vessels and release eggs. 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solidFill>
                  <a:schemeClr val="bg2"/>
                </a:solidFill>
                <a:latin typeface="Space Mono"/>
              </a:rPr>
              <a:t>People suffering from schistosomiasis contaminate freshwater with their excreta containing parasite eggs, which hatch in the water and infect snails. </a:t>
            </a:r>
          </a:p>
          <a:p>
            <a:pPr marL="171450" indent="-171450">
              <a:buFontTx/>
              <a:buChar char="-"/>
            </a:pPr>
            <a:endParaRPr lang="en-US" sz="1200" dirty="0">
              <a:solidFill>
                <a:schemeClr val="bg2"/>
              </a:solidFill>
              <a:latin typeface="Space Mono"/>
            </a:endParaRPr>
          </a:p>
          <a:p>
            <a:pPr marL="0" indent="0">
              <a:buFontTx/>
              <a:buNone/>
            </a:pPr>
            <a:r>
              <a:rPr lang="en-US" sz="1200" dirty="0">
                <a:solidFill>
                  <a:schemeClr val="bg2"/>
                </a:solidFill>
                <a:latin typeface="Space Mono"/>
              </a:rPr>
              <a:t>SYMPTOMS: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solidFill>
                  <a:schemeClr val="bg2"/>
                </a:solidFill>
                <a:latin typeface="Space Mono"/>
              </a:rPr>
              <a:t>- There are two main types of schistosomiasis: urogenital and intestinal. We will be working in an area affected by </a:t>
            </a:r>
            <a:r>
              <a:rPr lang="en-GB" sz="2000" b="1" dirty="0">
                <a:solidFill>
                  <a:schemeClr val="bg2">
                    <a:lumMod val="50000"/>
                  </a:schemeClr>
                </a:solidFill>
                <a:latin typeface="Space Mono"/>
              </a:rPr>
              <a:t>urogenital schistosomiasis</a:t>
            </a:r>
            <a:r>
              <a:rPr lang="en-GB" sz="2000" dirty="0">
                <a:solidFill>
                  <a:schemeClr val="bg2"/>
                </a:solidFill>
                <a:latin typeface="Space Mono"/>
              </a:rPr>
              <a:t>. </a:t>
            </a:r>
            <a:endParaRPr lang="en-US" sz="2000" dirty="0">
              <a:solidFill>
                <a:schemeClr val="bg2"/>
              </a:solidFill>
              <a:latin typeface="Space Mono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2"/>
                </a:solidFill>
                <a:latin typeface="Space Mono"/>
              </a:rPr>
              <a:t>- Symptoms are caused by the body’s reaction to the worms’ eggs. They include: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Space Mono"/>
              </a:rPr>
              <a:t>abdominal pain and headache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Space Mono"/>
              </a:rPr>
              <a:t>blood-in-urine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Space Mono"/>
              </a:rPr>
              <a:t>lethargy and fever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Space Mono"/>
              </a:rPr>
              <a:t>bladder and kidney damage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/>
                </a:solidFill>
                <a:latin typeface="Space Mono"/>
              </a:rPr>
              <a:t>reproductive problems, even infertility.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2"/>
                </a:solidFill>
                <a:latin typeface="Space Mono"/>
              </a:rPr>
              <a:t>- Schistosomiasis can reduce children’s ability to learn, and people’s ability to work BUT effects are usually reversible with treatment. </a:t>
            </a:r>
          </a:p>
          <a:p>
            <a:pPr marL="0" indent="0">
              <a:buFontTx/>
              <a:buNone/>
            </a:pPr>
            <a:endParaRPr lang="en-US" sz="1200" dirty="0">
              <a:solidFill>
                <a:schemeClr val="bg2"/>
              </a:solidFill>
              <a:latin typeface="Space Mono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>
              <a:solidFill>
                <a:schemeClr val="bg2"/>
              </a:solidFill>
              <a:latin typeface="Space Mono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856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52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93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27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36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03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99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1680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28635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996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3216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8891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5802117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9467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49372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98413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209551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52371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12571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8966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137833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08944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sz="1200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sz="1200" b="1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5134627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87627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53645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58079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07036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8948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017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03621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57313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7345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02454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7434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18687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32354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92747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93439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6308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2484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 1">
    <p:bg>
      <p:bgPr>
        <a:solidFill>
          <a:schemeClr val="accent6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6927433" y="3757633"/>
            <a:ext cx="3889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 idx="2" hasCustomPrompt="1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48" name="Google Shape;48;p6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9" name="Google Shape;49;p6"/>
          <p:cNvCxnSpPr/>
          <p:nvPr/>
        </p:nvCxnSpPr>
        <p:spPr>
          <a:xfrm rot="10800000">
            <a:off x="12041633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334288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1846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5163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bg>
      <p:bgPr>
        <a:solidFill>
          <a:schemeClr val="accen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8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66" name="Google Shape;66;p8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04708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530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966216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 rotWithShape="1">
          <a:blip r:embed="rId2" cstate="email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/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70770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060082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946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63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64" name="Google Shape;264;p40"/>
          <p:cNvSpPr txBox="1">
            <a:spLocks noGrp="1"/>
          </p:cNvSpPr>
          <p:nvPr>
            <p:ph type="ctrTitle"/>
          </p:nvPr>
        </p:nvSpPr>
        <p:spPr>
          <a:xfrm>
            <a:off x="332508" y="2187305"/>
            <a:ext cx="11430001" cy="17572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" sz="5400" dirty="0"/>
              <a:t>Practical &amp; Precision Assessments</a:t>
            </a:r>
            <a:endParaRPr sz="5400" dirty="0"/>
          </a:p>
        </p:txBody>
      </p:sp>
      <p:grpSp>
        <p:nvGrpSpPr>
          <p:cNvPr id="265" name="Google Shape;265;p40"/>
          <p:cNvGrpSpPr/>
          <p:nvPr/>
        </p:nvGrpSpPr>
        <p:grpSpPr>
          <a:xfrm>
            <a:off x="5615502" y="903002"/>
            <a:ext cx="1117732" cy="1151759"/>
            <a:chOff x="-17896150" y="3709300"/>
            <a:chExt cx="305625" cy="305625"/>
          </a:xfrm>
        </p:grpSpPr>
        <p:sp>
          <p:nvSpPr>
            <p:cNvPr id="266" name="Google Shape;266;p40"/>
            <p:cNvSpPr/>
            <p:nvPr/>
          </p:nvSpPr>
          <p:spPr>
            <a:xfrm>
              <a:off x="-17896150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7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8" name="Google Shape;268;p40"/>
            <p:cNvSpPr/>
            <p:nvPr/>
          </p:nvSpPr>
          <p:spPr>
            <a:xfrm>
              <a:off x="-17783500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9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70" name="Google Shape;270;p40"/>
          <p:cNvSpPr txBox="1"/>
          <p:nvPr/>
        </p:nvSpPr>
        <p:spPr>
          <a:xfrm>
            <a:off x="1489278" y="3770829"/>
            <a:ext cx="9776400" cy="1271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3333" i="1" dirty="0">
                <a:solidFill>
                  <a:schemeClr val="bg2"/>
                </a:solidFill>
                <a:latin typeface="Space Mono"/>
                <a:ea typeface="Space Mono"/>
                <a:cs typeface="Space Mono"/>
                <a:sym typeface="Space Mono"/>
              </a:rPr>
              <a:t>An impact assessment approach for schistosomiasis programmes</a:t>
            </a:r>
            <a:endParaRPr sz="3333" i="1" dirty="0">
              <a:solidFill>
                <a:schemeClr val="bg2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0400" y="5989320"/>
            <a:ext cx="5852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Overview Slides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/>
            <a:r>
              <a:rPr lang="en-US" dirty="0"/>
              <a:t>Overview of Practical &amp; Precision Assessment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5851" y="2248547"/>
            <a:ext cx="104013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The first step in conducting SPPAs is determining whether it is appropriate to start with Practical Assessments (IU level) or proceed directly to Precision Assessments (sub-IU level).   </a:t>
            </a:r>
          </a:p>
          <a:p>
            <a:endParaRPr lang="en-US" sz="2400" dirty="0">
              <a:solidFill>
                <a:schemeClr val="bg2"/>
              </a:solidFill>
            </a:endParaRPr>
          </a:p>
          <a:p>
            <a:r>
              <a:rPr lang="en-US" sz="2400" dirty="0">
                <a:solidFill>
                  <a:schemeClr val="bg2"/>
                </a:solidFill>
              </a:rPr>
              <a:t>In many instances, SCH programs will start with a Practical Assessment in the IUs requiring impact assessment surveys.  </a:t>
            </a:r>
          </a:p>
          <a:p>
            <a:endParaRPr lang="en-US" sz="2400" dirty="0">
              <a:solidFill>
                <a:schemeClr val="bg2"/>
              </a:solidFill>
            </a:endParaRPr>
          </a:p>
          <a:p>
            <a:r>
              <a:rPr lang="en-US" sz="2400" dirty="0">
                <a:solidFill>
                  <a:schemeClr val="bg2"/>
                </a:solidFill>
              </a:rPr>
              <a:t>However, when there is reason to suspect the prevalence of SCH is very close to the 10% threshold </a:t>
            </a:r>
            <a:r>
              <a:rPr lang="en-US" sz="2400" i="1" dirty="0">
                <a:solidFill>
                  <a:schemeClr val="bg2"/>
                </a:solidFill>
              </a:rPr>
              <a:t>or </a:t>
            </a:r>
            <a:r>
              <a:rPr lang="en-US" sz="2400" dirty="0">
                <a:solidFill>
                  <a:schemeClr val="bg2"/>
                </a:solidFill>
              </a:rPr>
              <a:t>when the program suspects that SCH will vary substantially between sub-IUs (with some having </a:t>
            </a:r>
            <a:r>
              <a:rPr lang="en-US" sz="2400" u="sng" dirty="0">
                <a:solidFill>
                  <a:schemeClr val="bg2"/>
                </a:solidFill>
              </a:rPr>
              <a:t>&gt;</a:t>
            </a:r>
            <a:r>
              <a:rPr lang="en-US" sz="2400" dirty="0">
                <a:solidFill>
                  <a:schemeClr val="bg2"/>
                </a:solidFill>
              </a:rPr>
              <a:t>10% SCH and some &lt;10% SCH), then it is appropriate to go straight to conducting Precision Assessments within each sub-IU in the IU.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201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/>
            <a:r>
              <a:rPr lang="en-US" dirty="0"/>
              <a:t>Sampling Method Overview:</a:t>
            </a:r>
          </a:p>
        </p:txBody>
      </p:sp>
      <p:sp>
        <p:nvSpPr>
          <p:cNvPr id="6" name="Rectangle 5"/>
          <p:cNvSpPr/>
          <p:nvPr/>
        </p:nvSpPr>
        <p:spPr>
          <a:xfrm>
            <a:off x="1236955" y="2072001"/>
            <a:ext cx="7853778" cy="15696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The Practical Assessment: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15 sites </a:t>
            </a:r>
            <a:r>
              <a:rPr lang="en-US" sz="24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(may be schools or communities)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20 SAC</a:t>
            </a:r>
            <a:r>
              <a:rPr lang="en-US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(10-14 years old) per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 = total sample size of </a:t>
            </a:r>
            <a:r>
              <a:rPr lang="en-US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300 SAC per IU</a:t>
            </a:r>
            <a:endParaRPr lang="en-US" sz="2400" dirty="0">
              <a:solidFill>
                <a:schemeClr val="accent5"/>
              </a:solidFill>
              <a:latin typeface="Calibri"/>
              <a:cs typeface="Arial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9960746" y="2379216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253709" y="2902998"/>
            <a:ext cx="74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IU</a:t>
            </a:r>
          </a:p>
        </p:txBody>
      </p:sp>
      <p:sp>
        <p:nvSpPr>
          <p:cNvPr id="9" name="Rectangle 8"/>
          <p:cNvSpPr/>
          <p:nvPr/>
        </p:nvSpPr>
        <p:spPr>
          <a:xfrm>
            <a:off x="1309456" y="4603617"/>
            <a:ext cx="78537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The Precision Assessment: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4 sites </a:t>
            </a:r>
            <a:r>
              <a:rPr lang="en-US" sz="24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(may be schools or communities)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20 SAC</a:t>
            </a:r>
            <a:r>
              <a:rPr lang="en-US" sz="24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per site (10-14 years old)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Total sample size = </a:t>
            </a:r>
            <a:r>
              <a:rPr lang="en-US" sz="2400" dirty="0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80 SAC per sub-IU x </a:t>
            </a:r>
            <a:r>
              <a:rPr lang="en-US" sz="2400" u="sng" dirty="0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number of sub-IUs</a:t>
            </a:r>
            <a:endParaRPr lang="en-US" sz="2400" u="sng" dirty="0">
              <a:solidFill>
                <a:schemeClr val="accent5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9960745" y="4704248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0049522" y="5459767"/>
            <a:ext cx="408377" cy="461639"/>
          </a:xfrm>
          <a:custGeom>
            <a:avLst/>
            <a:gdLst>
              <a:gd name="connsiteX0" fmla="*/ 0 w 408377"/>
              <a:gd name="connsiteY0" fmla="*/ 0 h 461639"/>
              <a:gd name="connsiteX1" fmla="*/ 53266 w 408377"/>
              <a:gd name="connsiteY1" fmla="*/ 8878 h 461639"/>
              <a:gd name="connsiteX2" fmla="*/ 79899 w 408377"/>
              <a:gd name="connsiteY2" fmla="*/ 17755 h 461639"/>
              <a:gd name="connsiteX3" fmla="*/ 328474 w 408377"/>
              <a:gd name="connsiteY3" fmla="*/ 8878 h 461639"/>
              <a:gd name="connsiteX4" fmla="*/ 372862 w 408377"/>
              <a:gd name="connsiteY4" fmla="*/ 17755 h 461639"/>
              <a:gd name="connsiteX5" fmla="*/ 408373 w 408377"/>
              <a:gd name="connsiteY5" fmla="*/ 62144 h 461639"/>
              <a:gd name="connsiteX6" fmla="*/ 390618 w 408377"/>
              <a:gd name="connsiteY6" fmla="*/ 230819 h 461639"/>
              <a:gd name="connsiteX7" fmla="*/ 372862 w 408377"/>
              <a:gd name="connsiteY7" fmla="*/ 257452 h 461639"/>
              <a:gd name="connsiteX8" fmla="*/ 355107 w 408377"/>
              <a:gd name="connsiteY8" fmla="*/ 275208 h 461639"/>
              <a:gd name="connsiteX9" fmla="*/ 328474 w 408377"/>
              <a:gd name="connsiteY9" fmla="*/ 292963 h 461639"/>
              <a:gd name="connsiteX10" fmla="*/ 310719 w 408377"/>
              <a:gd name="connsiteY10" fmla="*/ 319596 h 461639"/>
              <a:gd name="connsiteX11" fmla="*/ 292963 w 408377"/>
              <a:gd name="connsiteY11" fmla="*/ 337351 h 461639"/>
              <a:gd name="connsiteX12" fmla="*/ 284086 w 408377"/>
              <a:gd name="connsiteY12" fmla="*/ 363984 h 461639"/>
              <a:gd name="connsiteX13" fmla="*/ 292963 w 408377"/>
              <a:gd name="connsiteY13" fmla="*/ 426128 h 461639"/>
              <a:gd name="connsiteX14" fmla="*/ 301841 w 408377"/>
              <a:gd name="connsiteY14" fmla="*/ 461639 h 46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8377" h="461639">
                <a:moveTo>
                  <a:pt x="0" y="0"/>
                </a:moveTo>
                <a:cubicBezTo>
                  <a:pt x="17755" y="2959"/>
                  <a:pt x="35694" y="4973"/>
                  <a:pt x="53266" y="8878"/>
                </a:cubicBezTo>
                <a:cubicBezTo>
                  <a:pt x="62401" y="10908"/>
                  <a:pt x="70541" y="17755"/>
                  <a:pt x="79899" y="17755"/>
                </a:cubicBezTo>
                <a:cubicBezTo>
                  <a:pt x="162810" y="17755"/>
                  <a:pt x="245616" y="11837"/>
                  <a:pt x="328474" y="8878"/>
                </a:cubicBezTo>
                <a:cubicBezTo>
                  <a:pt x="343270" y="11837"/>
                  <a:pt x="358993" y="11811"/>
                  <a:pt x="372862" y="17755"/>
                </a:cubicBezTo>
                <a:cubicBezTo>
                  <a:pt x="384669" y="22815"/>
                  <a:pt x="403175" y="54347"/>
                  <a:pt x="408373" y="62144"/>
                </a:cubicBezTo>
                <a:cubicBezTo>
                  <a:pt x="407560" y="75152"/>
                  <a:pt x="412790" y="186476"/>
                  <a:pt x="390618" y="230819"/>
                </a:cubicBezTo>
                <a:cubicBezTo>
                  <a:pt x="385846" y="240362"/>
                  <a:pt x="379527" y="249120"/>
                  <a:pt x="372862" y="257452"/>
                </a:cubicBezTo>
                <a:cubicBezTo>
                  <a:pt x="367633" y="263988"/>
                  <a:pt x="361643" y="269979"/>
                  <a:pt x="355107" y="275208"/>
                </a:cubicBezTo>
                <a:cubicBezTo>
                  <a:pt x="346776" y="281873"/>
                  <a:pt x="337352" y="287045"/>
                  <a:pt x="328474" y="292963"/>
                </a:cubicBezTo>
                <a:cubicBezTo>
                  <a:pt x="322556" y="301841"/>
                  <a:pt x="317384" y="311265"/>
                  <a:pt x="310719" y="319596"/>
                </a:cubicBezTo>
                <a:cubicBezTo>
                  <a:pt x="305490" y="326132"/>
                  <a:pt x="297269" y="330174"/>
                  <a:pt x="292963" y="337351"/>
                </a:cubicBezTo>
                <a:cubicBezTo>
                  <a:pt x="288148" y="345375"/>
                  <a:pt x="287045" y="355106"/>
                  <a:pt x="284086" y="363984"/>
                </a:cubicBezTo>
                <a:cubicBezTo>
                  <a:pt x="287045" y="384699"/>
                  <a:pt x="288859" y="405609"/>
                  <a:pt x="292963" y="426128"/>
                </a:cubicBezTo>
                <a:cubicBezTo>
                  <a:pt x="302777" y="475198"/>
                  <a:pt x="301841" y="437195"/>
                  <a:pt x="301841" y="46163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0377996" y="5761608"/>
            <a:ext cx="159805" cy="106532"/>
          </a:xfrm>
          <a:custGeom>
            <a:avLst/>
            <a:gdLst>
              <a:gd name="connsiteX0" fmla="*/ 0 w 159805"/>
              <a:gd name="connsiteY0" fmla="*/ 0 h 106532"/>
              <a:gd name="connsiteX1" fmla="*/ 44388 w 159805"/>
              <a:gd name="connsiteY1" fmla="*/ 17755 h 106532"/>
              <a:gd name="connsiteX2" fmla="*/ 142043 w 159805"/>
              <a:gd name="connsiteY2" fmla="*/ 44388 h 106532"/>
              <a:gd name="connsiteX3" fmla="*/ 159798 w 159805"/>
              <a:gd name="connsiteY3" fmla="*/ 106532 h 10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805" h="106532">
                <a:moveTo>
                  <a:pt x="0" y="0"/>
                </a:moveTo>
                <a:cubicBezTo>
                  <a:pt x="14796" y="5918"/>
                  <a:pt x="28860" y="14172"/>
                  <a:pt x="44388" y="17755"/>
                </a:cubicBezTo>
                <a:cubicBezTo>
                  <a:pt x="145799" y="41158"/>
                  <a:pt x="86703" y="7495"/>
                  <a:pt x="142043" y="44388"/>
                </a:cubicBezTo>
                <a:cubicBezTo>
                  <a:pt x="160734" y="100461"/>
                  <a:pt x="159798" y="78938"/>
                  <a:pt x="159798" y="106532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0031767" y="5091588"/>
            <a:ext cx="303103" cy="385934"/>
          </a:xfrm>
          <a:custGeom>
            <a:avLst/>
            <a:gdLst>
              <a:gd name="connsiteX0" fmla="*/ 292963 w 303103"/>
              <a:gd name="connsiteY0" fmla="*/ 385934 h 385934"/>
              <a:gd name="connsiteX1" fmla="*/ 301841 w 303103"/>
              <a:gd name="connsiteY1" fmla="*/ 306035 h 385934"/>
              <a:gd name="connsiteX2" fmla="*/ 292963 w 303103"/>
              <a:gd name="connsiteY2" fmla="*/ 4195 h 385934"/>
              <a:gd name="connsiteX3" fmla="*/ 257452 w 303103"/>
              <a:gd name="connsiteY3" fmla="*/ 13072 h 385934"/>
              <a:gd name="connsiteX4" fmla="*/ 204186 w 303103"/>
              <a:gd name="connsiteY4" fmla="*/ 30828 h 385934"/>
              <a:gd name="connsiteX5" fmla="*/ 168676 w 303103"/>
              <a:gd name="connsiteY5" fmla="*/ 39705 h 385934"/>
              <a:gd name="connsiteX6" fmla="*/ 106532 w 303103"/>
              <a:gd name="connsiteY6" fmla="*/ 57461 h 385934"/>
              <a:gd name="connsiteX7" fmla="*/ 53266 w 303103"/>
              <a:gd name="connsiteY7" fmla="*/ 66338 h 385934"/>
              <a:gd name="connsiteX8" fmla="*/ 0 w 303103"/>
              <a:gd name="connsiteY8" fmla="*/ 75216 h 38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103" h="385934">
                <a:moveTo>
                  <a:pt x="292963" y="385934"/>
                </a:moveTo>
                <a:cubicBezTo>
                  <a:pt x="295922" y="359301"/>
                  <a:pt x="301841" y="332832"/>
                  <a:pt x="301841" y="306035"/>
                </a:cubicBezTo>
                <a:cubicBezTo>
                  <a:pt x="301841" y="205378"/>
                  <a:pt x="308042" y="103716"/>
                  <a:pt x="292963" y="4195"/>
                </a:cubicBezTo>
                <a:cubicBezTo>
                  <a:pt x="291135" y="-7869"/>
                  <a:pt x="269139" y="9566"/>
                  <a:pt x="257452" y="13072"/>
                </a:cubicBezTo>
                <a:cubicBezTo>
                  <a:pt x="239525" y="18450"/>
                  <a:pt x="222343" y="26289"/>
                  <a:pt x="204186" y="30828"/>
                </a:cubicBezTo>
                <a:cubicBezTo>
                  <a:pt x="192349" y="33787"/>
                  <a:pt x="180407" y="36353"/>
                  <a:pt x="168676" y="39705"/>
                </a:cubicBezTo>
                <a:cubicBezTo>
                  <a:pt x="129188" y="50987"/>
                  <a:pt x="152790" y="48210"/>
                  <a:pt x="106532" y="57461"/>
                </a:cubicBezTo>
                <a:cubicBezTo>
                  <a:pt x="88881" y="60991"/>
                  <a:pt x="70976" y="63118"/>
                  <a:pt x="53266" y="66338"/>
                </a:cubicBezTo>
                <a:cubicBezTo>
                  <a:pt x="1244" y="75796"/>
                  <a:pt x="24895" y="75216"/>
                  <a:pt x="0" y="7521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9987379" y="4856085"/>
            <a:ext cx="514904" cy="177554"/>
          </a:xfrm>
          <a:custGeom>
            <a:avLst/>
            <a:gdLst>
              <a:gd name="connsiteX0" fmla="*/ 0 w 514904"/>
              <a:gd name="connsiteY0" fmla="*/ 177554 h 177554"/>
              <a:gd name="connsiteX1" fmla="*/ 44388 w 514904"/>
              <a:gd name="connsiteY1" fmla="*/ 159798 h 177554"/>
              <a:gd name="connsiteX2" fmla="*/ 71021 w 514904"/>
              <a:gd name="connsiteY2" fmla="*/ 150921 h 177554"/>
              <a:gd name="connsiteX3" fmla="*/ 221941 w 514904"/>
              <a:gd name="connsiteY3" fmla="*/ 142043 h 177554"/>
              <a:gd name="connsiteX4" fmla="*/ 417250 w 514904"/>
              <a:gd name="connsiteY4" fmla="*/ 133165 h 177554"/>
              <a:gd name="connsiteX5" fmla="*/ 443883 w 514904"/>
              <a:gd name="connsiteY5" fmla="*/ 115410 h 177554"/>
              <a:gd name="connsiteX6" fmla="*/ 479394 w 514904"/>
              <a:gd name="connsiteY6" fmla="*/ 62144 h 177554"/>
              <a:gd name="connsiteX7" fmla="*/ 488271 w 514904"/>
              <a:gd name="connsiteY7" fmla="*/ 35511 h 177554"/>
              <a:gd name="connsiteX8" fmla="*/ 506027 w 514904"/>
              <a:gd name="connsiteY8" fmla="*/ 17756 h 177554"/>
              <a:gd name="connsiteX9" fmla="*/ 514904 w 514904"/>
              <a:gd name="connsiteY9" fmla="*/ 0 h 177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904" h="177554">
                <a:moveTo>
                  <a:pt x="0" y="177554"/>
                </a:moveTo>
                <a:cubicBezTo>
                  <a:pt x="14796" y="171635"/>
                  <a:pt x="29467" y="165393"/>
                  <a:pt x="44388" y="159798"/>
                </a:cubicBezTo>
                <a:cubicBezTo>
                  <a:pt x="53150" y="156512"/>
                  <a:pt x="61710" y="151852"/>
                  <a:pt x="71021" y="150921"/>
                </a:cubicBezTo>
                <a:cubicBezTo>
                  <a:pt x="121165" y="145907"/>
                  <a:pt x="171614" y="144624"/>
                  <a:pt x="221941" y="142043"/>
                </a:cubicBezTo>
                <a:lnTo>
                  <a:pt x="417250" y="133165"/>
                </a:lnTo>
                <a:cubicBezTo>
                  <a:pt x="426128" y="127247"/>
                  <a:pt x="436857" y="123440"/>
                  <a:pt x="443883" y="115410"/>
                </a:cubicBezTo>
                <a:cubicBezTo>
                  <a:pt x="457935" y="99351"/>
                  <a:pt x="479394" y="62144"/>
                  <a:pt x="479394" y="62144"/>
                </a:cubicBezTo>
                <a:cubicBezTo>
                  <a:pt x="482353" y="53266"/>
                  <a:pt x="483456" y="43535"/>
                  <a:pt x="488271" y="35511"/>
                </a:cubicBezTo>
                <a:cubicBezTo>
                  <a:pt x="492577" y="28334"/>
                  <a:pt x="501005" y="24452"/>
                  <a:pt x="506027" y="17756"/>
                </a:cubicBezTo>
                <a:cubicBezTo>
                  <a:pt x="509997" y="12462"/>
                  <a:pt x="511945" y="5919"/>
                  <a:pt x="514904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0164932" y="5007006"/>
            <a:ext cx="88777" cy="115729"/>
          </a:xfrm>
          <a:custGeom>
            <a:avLst/>
            <a:gdLst>
              <a:gd name="connsiteX0" fmla="*/ 0 w 88777"/>
              <a:gd name="connsiteY0" fmla="*/ 0 h 115729"/>
              <a:gd name="connsiteX1" fmla="*/ 26633 w 88777"/>
              <a:gd name="connsiteY1" fmla="*/ 88777 h 115729"/>
              <a:gd name="connsiteX2" fmla="*/ 53266 w 88777"/>
              <a:gd name="connsiteY2" fmla="*/ 97654 h 115729"/>
              <a:gd name="connsiteX3" fmla="*/ 88777 w 88777"/>
              <a:gd name="connsiteY3" fmla="*/ 115410 h 11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777" h="115729">
                <a:moveTo>
                  <a:pt x="0" y="0"/>
                </a:moveTo>
                <a:cubicBezTo>
                  <a:pt x="3885" y="27194"/>
                  <a:pt x="586" y="67940"/>
                  <a:pt x="26633" y="88777"/>
                </a:cubicBezTo>
                <a:cubicBezTo>
                  <a:pt x="33940" y="94623"/>
                  <a:pt x="44388" y="94695"/>
                  <a:pt x="53266" y="97654"/>
                </a:cubicBezTo>
                <a:cubicBezTo>
                  <a:pt x="75206" y="119595"/>
                  <a:pt x="62651" y="115410"/>
                  <a:pt x="88777" y="11541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449017" y="5486400"/>
            <a:ext cx="683581" cy="204186"/>
          </a:xfrm>
          <a:custGeom>
            <a:avLst/>
            <a:gdLst>
              <a:gd name="connsiteX0" fmla="*/ 0 w 683581"/>
              <a:gd name="connsiteY0" fmla="*/ 204186 h 204186"/>
              <a:gd name="connsiteX1" fmla="*/ 44389 w 683581"/>
              <a:gd name="connsiteY1" fmla="*/ 168676 h 204186"/>
              <a:gd name="connsiteX2" fmla="*/ 115410 w 683581"/>
              <a:gd name="connsiteY2" fmla="*/ 150920 h 204186"/>
              <a:gd name="connsiteX3" fmla="*/ 168676 w 683581"/>
              <a:gd name="connsiteY3" fmla="*/ 115410 h 204186"/>
              <a:gd name="connsiteX4" fmla="*/ 186432 w 683581"/>
              <a:gd name="connsiteY4" fmla="*/ 97654 h 204186"/>
              <a:gd name="connsiteX5" fmla="*/ 213065 w 683581"/>
              <a:gd name="connsiteY5" fmla="*/ 88777 h 204186"/>
              <a:gd name="connsiteX6" fmla="*/ 230820 w 683581"/>
              <a:gd name="connsiteY6" fmla="*/ 71021 h 204186"/>
              <a:gd name="connsiteX7" fmla="*/ 248575 w 683581"/>
              <a:gd name="connsiteY7" fmla="*/ 44388 h 204186"/>
              <a:gd name="connsiteX8" fmla="*/ 301841 w 683581"/>
              <a:gd name="connsiteY8" fmla="*/ 26633 h 204186"/>
              <a:gd name="connsiteX9" fmla="*/ 435006 w 683581"/>
              <a:gd name="connsiteY9" fmla="*/ 8878 h 204186"/>
              <a:gd name="connsiteX10" fmla="*/ 488272 w 683581"/>
              <a:gd name="connsiteY10" fmla="*/ 0 h 204186"/>
              <a:gd name="connsiteX11" fmla="*/ 577049 w 683581"/>
              <a:gd name="connsiteY11" fmla="*/ 26633 h 204186"/>
              <a:gd name="connsiteX12" fmla="*/ 630315 w 683581"/>
              <a:gd name="connsiteY12" fmla="*/ 62144 h 204186"/>
              <a:gd name="connsiteX13" fmla="*/ 656948 w 683581"/>
              <a:gd name="connsiteY13" fmla="*/ 79899 h 204186"/>
              <a:gd name="connsiteX14" fmla="*/ 683581 w 683581"/>
              <a:gd name="connsiteY14" fmla="*/ 106532 h 204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3581" h="204186">
                <a:moveTo>
                  <a:pt x="0" y="204186"/>
                </a:moveTo>
                <a:cubicBezTo>
                  <a:pt x="14796" y="192349"/>
                  <a:pt x="27185" y="176616"/>
                  <a:pt x="44389" y="168676"/>
                </a:cubicBezTo>
                <a:cubicBezTo>
                  <a:pt x="66545" y="158450"/>
                  <a:pt x="115410" y="150920"/>
                  <a:pt x="115410" y="150920"/>
                </a:cubicBezTo>
                <a:cubicBezTo>
                  <a:pt x="133165" y="139083"/>
                  <a:pt x="153587" y="130499"/>
                  <a:pt x="168676" y="115410"/>
                </a:cubicBezTo>
                <a:cubicBezTo>
                  <a:pt x="174595" y="109491"/>
                  <a:pt x="179255" y="101960"/>
                  <a:pt x="186432" y="97654"/>
                </a:cubicBezTo>
                <a:cubicBezTo>
                  <a:pt x="194456" y="92839"/>
                  <a:pt x="204187" y="91736"/>
                  <a:pt x="213065" y="88777"/>
                </a:cubicBezTo>
                <a:cubicBezTo>
                  <a:pt x="218983" y="82858"/>
                  <a:pt x="225591" y="77557"/>
                  <a:pt x="230820" y="71021"/>
                </a:cubicBezTo>
                <a:cubicBezTo>
                  <a:pt x="237485" y="62689"/>
                  <a:pt x="239527" y="50043"/>
                  <a:pt x="248575" y="44388"/>
                </a:cubicBezTo>
                <a:cubicBezTo>
                  <a:pt x="264446" y="34469"/>
                  <a:pt x="284086" y="32551"/>
                  <a:pt x="301841" y="26633"/>
                </a:cubicBezTo>
                <a:cubicBezTo>
                  <a:pt x="362282" y="6486"/>
                  <a:pt x="319137" y="18533"/>
                  <a:pt x="435006" y="8878"/>
                </a:cubicBezTo>
                <a:cubicBezTo>
                  <a:pt x="452761" y="5919"/>
                  <a:pt x="470272" y="0"/>
                  <a:pt x="488272" y="0"/>
                </a:cubicBezTo>
                <a:cubicBezTo>
                  <a:pt x="500678" y="0"/>
                  <a:pt x="575501" y="25601"/>
                  <a:pt x="577049" y="26633"/>
                </a:cubicBezTo>
                <a:lnTo>
                  <a:pt x="630315" y="62144"/>
                </a:lnTo>
                <a:lnTo>
                  <a:pt x="656948" y="79899"/>
                </a:lnTo>
                <a:cubicBezTo>
                  <a:pt x="676345" y="108994"/>
                  <a:pt x="664033" y="106532"/>
                  <a:pt x="683581" y="10653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1532093" y="4722920"/>
            <a:ext cx="152302" cy="408373"/>
          </a:xfrm>
          <a:custGeom>
            <a:avLst/>
            <a:gdLst>
              <a:gd name="connsiteX0" fmla="*/ 0 w 152302"/>
              <a:gd name="connsiteY0" fmla="*/ 0 h 408373"/>
              <a:gd name="connsiteX1" fmla="*/ 17756 w 152302"/>
              <a:gd name="connsiteY1" fmla="*/ 204187 h 408373"/>
              <a:gd name="connsiteX2" fmla="*/ 44389 w 152302"/>
              <a:gd name="connsiteY2" fmla="*/ 257453 h 408373"/>
              <a:gd name="connsiteX3" fmla="*/ 124288 w 152302"/>
              <a:gd name="connsiteY3" fmla="*/ 301841 h 408373"/>
              <a:gd name="connsiteX4" fmla="*/ 142043 w 152302"/>
              <a:gd name="connsiteY4" fmla="*/ 319597 h 408373"/>
              <a:gd name="connsiteX5" fmla="*/ 150921 w 152302"/>
              <a:gd name="connsiteY5" fmla="*/ 408373 h 4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302" h="408373">
                <a:moveTo>
                  <a:pt x="0" y="0"/>
                </a:moveTo>
                <a:cubicBezTo>
                  <a:pt x="23087" y="115433"/>
                  <a:pt x="-5205" y="-36903"/>
                  <a:pt x="17756" y="204187"/>
                </a:cubicBezTo>
                <a:cubicBezTo>
                  <a:pt x="19154" y="218869"/>
                  <a:pt x="33816" y="248202"/>
                  <a:pt x="44389" y="257453"/>
                </a:cubicBezTo>
                <a:cubicBezTo>
                  <a:pt x="81959" y="290326"/>
                  <a:pt x="87709" y="289647"/>
                  <a:pt x="124288" y="301841"/>
                </a:cubicBezTo>
                <a:cubicBezTo>
                  <a:pt x="130206" y="307760"/>
                  <a:pt x="137737" y="312420"/>
                  <a:pt x="142043" y="319597"/>
                </a:cubicBezTo>
                <a:cubicBezTo>
                  <a:pt x="157472" y="345312"/>
                  <a:pt x="150921" y="382404"/>
                  <a:pt x="150921" y="40837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0431262" y="4998128"/>
            <a:ext cx="206018" cy="488275"/>
          </a:xfrm>
          <a:custGeom>
            <a:avLst/>
            <a:gdLst>
              <a:gd name="connsiteX0" fmla="*/ 0 w 206018"/>
              <a:gd name="connsiteY0" fmla="*/ 0 h 488275"/>
              <a:gd name="connsiteX1" fmla="*/ 8878 w 206018"/>
              <a:gd name="connsiteY1" fmla="*/ 62144 h 488275"/>
              <a:gd name="connsiteX2" fmla="*/ 115410 w 206018"/>
              <a:gd name="connsiteY2" fmla="*/ 106532 h 488275"/>
              <a:gd name="connsiteX3" fmla="*/ 159798 w 206018"/>
              <a:gd name="connsiteY3" fmla="*/ 435006 h 488275"/>
              <a:gd name="connsiteX4" fmla="*/ 133165 w 206018"/>
              <a:gd name="connsiteY4" fmla="*/ 452761 h 488275"/>
              <a:gd name="connsiteX5" fmla="*/ 79899 w 206018"/>
              <a:gd name="connsiteY5" fmla="*/ 470517 h 488275"/>
              <a:gd name="connsiteX6" fmla="*/ 0 w 206018"/>
              <a:gd name="connsiteY6" fmla="*/ 488272 h 48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018" h="488275">
                <a:moveTo>
                  <a:pt x="0" y="0"/>
                </a:moveTo>
                <a:cubicBezTo>
                  <a:pt x="2959" y="20715"/>
                  <a:pt x="-2356" y="44490"/>
                  <a:pt x="8878" y="62144"/>
                </a:cubicBezTo>
                <a:cubicBezTo>
                  <a:pt x="33169" y="100315"/>
                  <a:pt x="78170" y="100326"/>
                  <a:pt x="115410" y="106532"/>
                </a:cubicBezTo>
                <a:cubicBezTo>
                  <a:pt x="262405" y="155532"/>
                  <a:pt x="194501" y="114010"/>
                  <a:pt x="159798" y="435006"/>
                </a:cubicBezTo>
                <a:cubicBezTo>
                  <a:pt x="158651" y="445614"/>
                  <a:pt x="142915" y="448428"/>
                  <a:pt x="133165" y="452761"/>
                </a:cubicBezTo>
                <a:cubicBezTo>
                  <a:pt x="116062" y="460362"/>
                  <a:pt x="98056" y="465978"/>
                  <a:pt x="79899" y="470517"/>
                </a:cubicBezTo>
                <a:cubicBezTo>
                  <a:pt x="6007" y="488990"/>
                  <a:pt x="33280" y="488272"/>
                  <a:pt x="0" y="48827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0635449" y="4758431"/>
            <a:ext cx="372862" cy="399495"/>
          </a:xfrm>
          <a:custGeom>
            <a:avLst/>
            <a:gdLst>
              <a:gd name="connsiteX0" fmla="*/ 0 w 372862"/>
              <a:gd name="connsiteY0" fmla="*/ 399495 h 399495"/>
              <a:gd name="connsiteX1" fmla="*/ 239697 w 372862"/>
              <a:gd name="connsiteY1" fmla="*/ 390618 h 399495"/>
              <a:gd name="connsiteX2" fmla="*/ 266330 w 372862"/>
              <a:gd name="connsiteY2" fmla="*/ 381740 h 399495"/>
              <a:gd name="connsiteX3" fmla="*/ 301840 w 372862"/>
              <a:gd name="connsiteY3" fmla="*/ 372862 h 399495"/>
              <a:gd name="connsiteX4" fmla="*/ 372862 w 372862"/>
              <a:gd name="connsiteY4" fmla="*/ 319596 h 399495"/>
              <a:gd name="connsiteX5" fmla="*/ 363984 w 372862"/>
              <a:gd name="connsiteY5" fmla="*/ 248575 h 399495"/>
              <a:gd name="connsiteX6" fmla="*/ 346229 w 372862"/>
              <a:gd name="connsiteY6" fmla="*/ 221942 h 399495"/>
              <a:gd name="connsiteX7" fmla="*/ 337351 w 372862"/>
              <a:gd name="connsiteY7" fmla="*/ 195309 h 399495"/>
              <a:gd name="connsiteX8" fmla="*/ 328473 w 372862"/>
              <a:gd name="connsiteY8" fmla="*/ 133165 h 399495"/>
              <a:gd name="connsiteX9" fmla="*/ 319596 w 372862"/>
              <a:gd name="connsiteY9" fmla="*/ 106532 h 399495"/>
              <a:gd name="connsiteX10" fmla="*/ 310718 w 372862"/>
              <a:gd name="connsiteY10" fmla="*/ 62144 h 399495"/>
              <a:gd name="connsiteX11" fmla="*/ 301840 w 372862"/>
              <a:gd name="connsiteY11" fmla="*/ 26633 h 399495"/>
              <a:gd name="connsiteX12" fmla="*/ 284085 w 372862"/>
              <a:gd name="connsiteY12" fmla="*/ 0 h 39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2862" h="399495">
                <a:moveTo>
                  <a:pt x="0" y="399495"/>
                </a:moveTo>
                <a:cubicBezTo>
                  <a:pt x="79899" y="396536"/>
                  <a:pt x="159920" y="395936"/>
                  <a:pt x="239697" y="390618"/>
                </a:cubicBezTo>
                <a:cubicBezTo>
                  <a:pt x="249034" y="389996"/>
                  <a:pt x="257332" y="384311"/>
                  <a:pt x="266330" y="381740"/>
                </a:cubicBezTo>
                <a:cubicBezTo>
                  <a:pt x="278062" y="378388"/>
                  <a:pt x="290003" y="375821"/>
                  <a:pt x="301840" y="372862"/>
                </a:cubicBezTo>
                <a:cubicBezTo>
                  <a:pt x="362071" y="332709"/>
                  <a:pt x="340017" y="352441"/>
                  <a:pt x="372862" y="319596"/>
                </a:cubicBezTo>
                <a:cubicBezTo>
                  <a:pt x="369903" y="295922"/>
                  <a:pt x="370261" y="271592"/>
                  <a:pt x="363984" y="248575"/>
                </a:cubicBezTo>
                <a:cubicBezTo>
                  <a:pt x="361177" y="238281"/>
                  <a:pt x="351001" y="231485"/>
                  <a:pt x="346229" y="221942"/>
                </a:cubicBezTo>
                <a:cubicBezTo>
                  <a:pt x="342044" y="213572"/>
                  <a:pt x="340310" y="204187"/>
                  <a:pt x="337351" y="195309"/>
                </a:cubicBezTo>
                <a:cubicBezTo>
                  <a:pt x="334392" y="174594"/>
                  <a:pt x="332577" y="153684"/>
                  <a:pt x="328473" y="133165"/>
                </a:cubicBezTo>
                <a:cubicBezTo>
                  <a:pt x="326638" y="123989"/>
                  <a:pt x="321866" y="115610"/>
                  <a:pt x="319596" y="106532"/>
                </a:cubicBezTo>
                <a:cubicBezTo>
                  <a:pt x="315936" y="91893"/>
                  <a:pt x="313991" y="76874"/>
                  <a:pt x="310718" y="62144"/>
                </a:cubicBezTo>
                <a:cubicBezTo>
                  <a:pt x="308071" y="50233"/>
                  <a:pt x="306646" y="37848"/>
                  <a:pt x="301840" y="26633"/>
                </a:cubicBezTo>
                <a:cubicBezTo>
                  <a:pt x="297637" y="16826"/>
                  <a:pt x="284085" y="0"/>
                  <a:pt x="28408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0599938" y="5175682"/>
            <a:ext cx="350905" cy="257452"/>
          </a:xfrm>
          <a:custGeom>
            <a:avLst/>
            <a:gdLst>
              <a:gd name="connsiteX0" fmla="*/ 0 w 350905"/>
              <a:gd name="connsiteY0" fmla="*/ 257452 h 257452"/>
              <a:gd name="connsiteX1" fmla="*/ 44388 w 350905"/>
              <a:gd name="connsiteY1" fmla="*/ 239697 h 257452"/>
              <a:gd name="connsiteX2" fmla="*/ 195309 w 350905"/>
              <a:gd name="connsiteY2" fmla="*/ 221941 h 257452"/>
              <a:gd name="connsiteX3" fmla="*/ 248575 w 350905"/>
              <a:gd name="connsiteY3" fmla="*/ 213064 h 257452"/>
              <a:gd name="connsiteX4" fmla="*/ 346229 w 350905"/>
              <a:gd name="connsiteY4" fmla="*/ 195308 h 257452"/>
              <a:gd name="connsiteX5" fmla="*/ 337351 w 350905"/>
              <a:gd name="connsiteY5" fmla="*/ 88776 h 257452"/>
              <a:gd name="connsiteX6" fmla="*/ 221942 w 350905"/>
              <a:gd name="connsiteY6" fmla="*/ 0 h 257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905" h="257452">
                <a:moveTo>
                  <a:pt x="0" y="257452"/>
                </a:moveTo>
                <a:cubicBezTo>
                  <a:pt x="14796" y="251534"/>
                  <a:pt x="29270" y="244736"/>
                  <a:pt x="44388" y="239697"/>
                </a:cubicBezTo>
                <a:cubicBezTo>
                  <a:pt x="93626" y="223284"/>
                  <a:pt x="142693" y="225988"/>
                  <a:pt x="195309" y="221941"/>
                </a:cubicBezTo>
                <a:cubicBezTo>
                  <a:pt x="213064" y="218982"/>
                  <a:pt x="230756" y="215610"/>
                  <a:pt x="248575" y="213064"/>
                </a:cubicBezTo>
                <a:cubicBezTo>
                  <a:pt x="336407" y="200517"/>
                  <a:pt x="294011" y="212715"/>
                  <a:pt x="346229" y="195308"/>
                </a:cubicBezTo>
                <a:cubicBezTo>
                  <a:pt x="343270" y="159797"/>
                  <a:pt x="363463" y="113023"/>
                  <a:pt x="337351" y="88776"/>
                </a:cubicBezTo>
                <a:cubicBezTo>
                  <a:pt x="195387" y="-43047"/>
                  <a:pt x="221942" y="201939"/>
                  <a:pt x="221942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0999433" y="4722920"/>
            <a:ext cx="429682" cy="257453"/>
          </a:xfrm>
          <a:custGeom>
            <a:avLst/>
            <a:gdLst>
              <a:gd name="connsiteX0" fmla="*/ 0 w 429682"/>
              <a:gd name="connsiteY0" fmla="*/ 257453 h 257453"/>
              <a:gd name="connsiteX1" fmla="*/ 44388 w 429682"/>
              <a:gd name="connsiteY1" fmla="*/ 239697 h 257453"/>
              <a:gd name="connsiteX2" fmla="*/ 239697 w 429682"/>
              <a:gd name="connsiteY2" fmla="*/ 221942 h 257453"/>
              <a:gd name="connsiteX3" fmla="*/ 292963 w 429682"/>
              <a:gd name="connsiteY3" fmla="*/ 213064 h 257453"/>
              <a:gd name="connsiteX4" fmla="*/ 372862 w 429682"/>
              <a:gd name="connsiteY4" fmla="*/ 204187 h 257453"/>
              <a:gd name="connsiteX5" fmla="*/ 426128 w 429682"/>
              <a:gd name="connsiteY5" fmla="*/ 177554 h 257453"/>
              <a:gd name="connsiteX6" fmla="*/ 426128 w 429682"/>
              <a:gd name="connsiteY6" fmla="*/ 0 h 257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682" h="257453">
                <a:moveTo>
                  <a:pt x="0" y="257453"/>
                </a:moveTo>
                <a:cubicBezTo>
                  <a:pt x="14796" y="251534"/>
                  <a:pt x="29124" y="244276"/>
                  <a:pt x="44388" y="239697"/>
                </a:cubicBezTo>
                <a:cubicBezTo>
                  <a:pt x="99291" y="223226"/>
                  <a:pt x="203633" y="224063"/>
                  <a:pt x="239697" y="221942"/>
                </a:cubicBezTo>
                <a:cubicBezTo>
                  <a:pt x="257452" y="218983"/>
                  <a:pt x="275121" y="215443"/>
                  <a:pt x="292963" y="213064"/>
                </a:cubicBezTo>
                <a:cubicBezTo>
                  <a:pt x="319525" y="209522"/>
                  <a:pt x="346430" y="208592"/>
                  <a:pt x="372862" y="204187"/>
                </a:cubicBezTo>
                <a:cubicBezTo>
                  <a:pt x="380680" y="202884"/>
                  <a:pt x="424701" y="188016"/>
                  <a:pt x="426128" y="177554"/>
                </a:cubicBezTo>
                <a:cubicBezTo>
                  <a:pt x="434125" y="118912"/>
                  <a:pt x="426128" y="59185"/>
                  <a:pt x="426128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1336784" y="4918229"/>
            <a:ext cx="71022" cy="337352"/>
          </a:xfrm>
          <a:custGeom>
            <a:avLst/>
            <a:gdLst>
              <a:gd name="connsiteX0" fmla="*/ 71022 w 71022"/>
              <a:gd name="connsiteY0" fmla="*/ 0 h 337352"/>
              <a:gd name="connsiteX1" fmla="*/ 62144 w 71022"/>
              <a:gd name="connsiteY1" fmla="*/ 159798 h 337352"/>
              <a:gd name="connsiteX2" fmla="*/ 44389 w 71022"/>
              <a:gd name="connsiteY2" fmla="*/ 213064 h 337352"/>
              <a:gd name="connsiteX3" fmla="*/ 35511 w 71022"/>
              <a:gd name="connsiteY3" fmla="*/ 239697 h 337352"/>
              <a:gd name="connsiteX4" fmla="*/ 0 w 71022"/>
              <a:gd name="connsiteY4" fmla="*/ 292963 h 337352"/>
              <a:gd name="connsiteX5" fmla="*/ 0 w 71022"/>
              <a:gd name="connsiteY5" fmla="*/ 337352 h 33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022" h="337352">
                <a:moveTo>
                  <a:pt x="71022" y="0"/>
                </a:moveTo>
                <a:cubicBezTo>
                  <a:pt x="68063" y="53266"/>
                  <a:pt x="68761" y="106862"/>
                  <a:pt x="62144" y="159798"/>
                </a:cubicBezTo>
                <a:cubicBezTo>
                  <a:pt x="59823" y="178369"/>
                  <a:pt x="50307" y="195309"/>
                  <a:pt x="44389" y="213064"/>
                </a:cubicBezTo>
                <a:cubicBezTo>
                  <a:pt x="41430" y="221942"/>
                  <a:pt x="40702" y="231911"/>
                  <a:pt x="35511" y="239697"/>
                </a:cubicBezTo>
                <a:cubicBezTo>
                  <a:pt x="23674" y="257452"/>
                  <a:pt x="0" y="271624"/>
                  <a:pt x="0" y="292963"/>
                </a:cubicBezTo>
                <a:lnTo>
                  <a:pt x="0" y="337352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0955045" y="5228348"/>
            <a:ext cx="328473" cy="62743"/>
          </a:xfrm>
          <a:custGeom>
            <a:avLst/>
            <a:gdLst>
              <a:gd name="connsiteX0" fmla="*/ 0 w 328473"/>
              <a:gd name="connsiteY0" fmla="*/ 53866 h 62743"/>
              <a:gd name="connsiteX1" fmla="*/ 133165 w 328473"/>
              <a:gd name="connsiteY1" fmla="*/ 36110 h 62743"/>
              <a:gd name="connsiteX2" fmla="*/ 195308 w 328473"/>
              <a:gd name="connsiteY2" fmla="*/ 18355 h 62743"/>
              <a:gd name="connsiteX3" fmla="*/ 213064 w 328473"/>
              <a:gd name="connsiteY3" fmla="*/ 600 h 62743"/>
              <a:gd name="connsiteX4" fmla="*/ 301840 w 328473"/>
              <a:gd name="connsiteY4" fmla="*/ 18355 h 62743"/>
              <a:gd name="connsiteX5" fmla="*/ 328473 w 328473"/>
              <a:gd name="connsiteY5" fmla="*/ 62743 h 6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473" h="62743">
                <a:moveTo>
                  <a:pt x="0" y="53866"/>
                </a:moveTo>
                <a:cubicBezTo>
                  <a:pt x="113032" y="31258"/>
                  <a:pt x="-48444" y="62054"/>
                  <a:pt x="133165" y="36110"/>
                </a:cubicBezTo>
                <a:cubicBezTo>
                  <a:pt x="152677" y="33323"/>
                  <a:pt x="176333" y="24680"/>
                  <a:pt x="195308" y="18355"/>
                </a:cubicBezTo>
                <a:cubicBezTo>
                  <a:pt x="201227" y="12437"/>
                  <a:pt x="204745" y="1524"/>
                  <a:pt x="213064" y="600"/>
                </a:cubicBezTo>
                <a:cubicBezTo>
                  <a:pt x="243669" y="-2801"/>
                  <a:pt x="273604" y="8943"/>
                  <a:pt x="301840" y="18355"/>
                </a:cubicBezTo>
                <a:cubicBezTo>
                  <a:pt x="323266" y="50493"/>
                  <a:pt x="314825" y="35445"/>
                  <a:pt x="328473" y="6274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10955045" y="5370990"/>
            <a:ext cx="0" cy="133165"/>
          </a:xfrm>
          <a:custGeom>
            <a:avLst/>
            <a:gdLst>
              <a:gd name="connsiteX0" fmla="*/ 0 w 0"/>
              <a:gd name="connsiteY0" fmla="*/ 0 h 133165"/>
              <a:gd name="connsiteX1" fmla="*/ 0 w 0"/>
              <a:gd name="connsiteY1" fmla="*/ 133165 h 133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33165">
                <a:moveTo>
                  <a:pt x="0" y="0"/>
                </a:moveTo>
                <a:lnTo>
                  <a:pt x="0" y="13316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327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263754" y="1999549"/>
            <a:ext cx="3271520" cy="763529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# sites with ≥10% prevalence: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8 - 15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175468-92A0-4ABF-37A8-DE31DD8E5CC0}"/>
              </a:ext>
            </a:extLst>
          </p:cNvPr>
          <p:cNvSpPr txBox="1"/>
          <p:nvPr/>
        </p:nvSpPr>
        <p:spPr>
          <a:xfrm>
            <a:off x="4635500" y="278243"/>
            <a:ext cx="303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Stage 1: Practical Assessment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B1311B-523F-75D7-598C-DB09237839CF}"/>
              </a:ext>
            </a:extLst>
          </p:cNvPr>
          <p:cNvSpPr txBox="1"/>
          <p:nvPr/>
        </p:nvSpPr>
        <p:spPr>
          <a:xfrm>
            <a:off x="4635500" y="678189"/>
            <a:ext cx="295402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 sites x </a:t>
            </a: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20 SAC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 IU</a:t>
            </a:r>
            <a:endParaRPr lang="en-US" dirty="0">
              <a:solidFill>
                <a:prstClr val="black"/>
              </a:solidFill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systematic sampling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602295" y="3041054"/>
            <a:ext cx="2558912" cy="923330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Decision: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Annual treatment for each sub-IU in the IU</a:t>
            </a:r>
          </a:p>
        </p:txBody>
      </p:sp>
      <p:sp>
        <p:nvSpPr>
          <p:cNvPr id="8" name="Rectangle: Rounded Corners 16">
            <a:extLst>
              <a:ext uri="{FF2B5EF4-FFF2-40B4-BE49-F238E27FC236}">
                <a16:creationId xmlns:a16="http://schemas.microsoft.com/office/drawing/2014/main" id="{AC4B4E26-8B57-128D-9925-A380F7C6EE7E}"/>
              </a:ext>
            </a:extLst>
          </p:cNvPr>
          <p:cNvSpPr/>
          <p:nvPr/>
        </p:nvSpPr>
        <p:spPr>
          <a:xfrm>
            <a:off x="4460240" y="1999549"/>
            <a:ext cx="3271520" cy="763529"/>
          </a:xfrm>
          <a:prstGeom prst="roundRect">
            <a:avLst/>
          </a:prstGeom>
          <a:solidFill>
            <a:srgbClr val="FFC000">
              <a:lumMod val="20000"/>
              <a:lumOff val="80000"/>
            </a:srgbClr>
          </a:solidFill>
          <a:ln w="381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# sites with ≥10% prevalence: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2 - 7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E4B76C-8A15-18F9-4F7E-994479DA0909}"/>
              </a:ext>
            </a:extLst>
          </p:cNvPr>
          <p:cNvSpPr txBox="1"/>
          <p:nvPr/>
        </p:nvSpPr>
        <p:spPr>
          <a:xfrm>
            <a:off x="8408355" y="3041054"/>
            <a:ext cx="3181350" cy="923330"/>
          </a:xfrm>
          <a:prstGeom prst="rect">
            <a:avLst/>
          </a:prstGeom>
          <a:solidFill>
            <a:schemeClr val="bg2"/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Decision: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Maintain/reduced treatment for each sub-IU in the IU</a:t>
            </a:r>
          </a:p>
        </p:txBody>
      </p:sp>
      <p:sp>
        <p:nvSpPr>
          <p:cNvPr id="10" name="Rectangle: Rounded Corners 18">
            <a:extLst>
              <a:ext uri="{FF2B5EF4-FFF2-40B4-BE49-F238E27FC236}">
                <a16:creationId xmlns:a16="http://schemas.microsoft.com/office/drawing/2014/main" id="{D354B02A-5827-3C02-2024-6AC5916858DD}"/>
              </a:ext>
            </a:extLst>
          </p:cNvPr>
          <p:cNvSpPr/>
          <p:nvPr/>
        </p:nvSpPr>
        <p:spPr>
          <a:xfrm>
            <a:off x="8363270" y="1999549"/>
            <a:ext cx="3271520" cy="763529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# sites with ≥10% prevalence: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0 - 1</a:t>
            </a:r>
          </a:p>
        </p:txBody>
      </p:sp>
      <p:sp>
        <p:nvSpPr>
          <p:cNvPr id="11" name="Rectangle: Rounded Corners 19">
            <a:extLst>
              <a:ext uri="{FF2B5EF4-FFF2-40B4-BE49-F238E27FC236}">
                <a16:creationId xmlns:a16="http://schemas.microsoft.com/office/drawing/2014/main" id="{E6B74AA9-21FE-C940-F026-2BD4BA578133}"/>
              </a:ext>
            </a:extLst>
          </p:cNvPr>
          <p:cNvSpPr/>
          <p:nvPr/>
        </p:nvSpPr>
        <p:spPr>
          <a:xfrm>
            <a:off x="4518660" y="278243"/>
            <a:ext cx="3154680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033497B1-86EE-6086-1BAC-365130B9D981}"/>
              </a:ext>
            </a:extLst>
          </p:cNvPr>
          <p:cNvSpPr/>
          <p:nvPr/>
        </p:nvSpPr>
        <p:spPr>
          <a:xfrm>
            <a:off x="4145872" y="4450338"/>
            <a:ext cx="3748966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Stage 2: Precision Assessment: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sites x 20 SAC @ sub-IU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purposive sampling (in all sub-IUs)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0733A-7F5D-DE33-89B5-275A53C4324B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9999030" y="1625601"/>
            <a:ext cx="0" cy="373948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8AEE6F-2905-6026-3351-C44CAB6CE8FC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6096000" y="1324520"/>
            <a:ext cx="0" cy="675029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8B505-B106-748F-1EE0-C850DF96F21F}"/>
              </a:ext>
            </a:extLst>
          </p:cNvPr>
          <p:cNvCxnSpPr>
            <a:cxnSpLocks/>
          </p:cNvCxnSpPr>
          <p:nvPr/>
        </p:nvCxnSpPr>
        <p:spPr>
          <a:xfrm flipV="1">
            <a:off x="1879600" y="1625600"/>
            <a:ext cx="0" cy="373949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62BC603-570B-3B86-A220-49EF27EFC0A4}"/>
              </a:ext>
            </a:extLst>
          </p:cNvPr>
          <p:cNvCxnSpPr/>
          <p:nvPr/>
        </p:nvCxnSpPr>
        <p:spPr>
          <a:xfrm>
            <a:off x="1879600" y="1625600"/>
            <a:ext cx="8119430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18" idx="0"/>
            <a:endCxn id="8" idx="2"/>
          </p:cNvCxnSpPr>
          <p:nvPr/>
        </p:nvCxnSpPr>
        <p:spPr>
          <a:xfrm flipV="1">
            <a:off x="6096000" y="2763078"/>
            <a:ext cx="0" cy="277977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3663611-EC3C-FA1B-6733-07E052F05906}"/>
              </a:ext>
            </a:extLst>
          </p:cNvPr>
          <p:cNvSpPr txBox="1"/>
          <p:nvPr/>
        </p:nvSpPr>
        <p:spPr>
          <a:xfrm>
            <a:off x="4635500" y="3041055"/>
            <a:ext cx="3037840" cy="1200329"/>
          </a:xfrm>
          <a:prstGeom prst="rect">
            <a:avLst/>
          </a:prstGeom>
          <a:solidFill>
            <a:schemeClr val="bg2"/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Decision: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Treatment decisions at sub-IU level, or else </a:t>
            </a: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c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onduct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Precision Assessment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3BF6B0D-3F67-8844-5893-C9B2AD56E1D6}"/>
              </a:ext>
            </a:extLst>
          </p:cNvPr>
          <p:cNvCxnSpPr>
            <a:cxnSpLocks/>
            <a:stCxn id="10" idx="2"/>
            <a:endCxn id="9" idx="0"/>
          </p:cNvCxnSpPr>
          <p:nvPr/>
        </p:nvCxnSpPr>
        <p:spPr>
          <a:xfrm>
            <a:off x="9999030" y="2763078"/>
            <a:ext cx="0" cy="27797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flipH="1">
            <a:off x="1881751" y="2763078"/>
            <a:ext cx="17763" cy="27797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12" idx="0"/>
            <a:endCxn id="18" idx="2"/>
          </p:cNvCxnSpPr>
          <p:nvPr/>
        </p:nvCxnSpPr>
        <p:spPr>
          <a:xfrm flipV="1">
            <a:off x="6096000" y="4241384"/>
            <a:ext cx="0" cy="208954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2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3485187" y="5968195"/>
            <a:ext cx="2300626" cy="728303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Mean prevalence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≥10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 across all sites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22" idx="0"/>
            <a:endCxn id="12" idx="2"/>
          </p:cNvCxnSpPr>
          <p:nvPr/>
        </p:nvCxnSpPr>
        <p:spPr>
          <a:xfrm flipV="1">
            <a:off x="4635500" y="5496615"/>
            <a:ext cx="1460500" cy="471580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6331091" y="5954316"/>
            <a:ext cx="2300626" cy="728303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Mean prevalence &lt;10% across all sites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24" idx="0"/>
            <a:endCxn id="12" idx="2"/>
          </p:cNvCxnSpPr>
          <p:nvPr/>
        </p:nvCxnSpPr>
        <p:spPr>
          <a:xfrm flipH="1" flipV="1">
            <a:off x="6096000" y="5496615"/>
            <a:ext cx="1385404" cy="457701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351119" y="5856802"/>
            <a:ext cx="2558912" cy="923330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Decision: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Annual treatment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sub-IU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cxnSpLocks/>
            <a:stCxn id="22" idx="1"/>
            <a:endCxn id="26" idx="3"/>
          </p:cNvCxnSpPr>
          <p:nvPr/>
        </p:nvCxnSpPr>
        <p:spPr>
          <a:xfrm flipH="1" flipV="1">
            <a:off x="2910031" y="6318467"/>
            <a:ext cx="575156" cy="1388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9176995" y="5856802"/>
            <a:ext cx="2531302" cy="923330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Decision: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Maintain/reduced treatment in sub-district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cxnSpLocks/>
            <a:stCxn id="28" idx="1"/>
            <a:endCxn id="24" idx="3"/>
          </p:cNvCxnSpPr>
          <p:nvPr/>
        </p:nvCxnSpPr>
        <p:spPr>
          <a:xfrm flipH="1">
            <a:off x="8631717" y="6318467"/>
            <a:ext cx="545278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263754" y="4504819"/>
            <a:ext cx="34474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Some SCH programs may determine it is more appropriate to start directly at this stage</a:t>
            </a:r>
          </a:p>
        </p:txBody>
      </p:sp>
      <p:cxnSp>
        <p:nvCxnSpPr>
          <p:cNvPr id="30" name="Straight Arrow Connector 29"/>
          <p:cNvCxnSpPr>
            <a:stCxn id="2" idx="3"/>
          </p:cNvCxnSpPr>
          <p:nvPr/>
        </p:nvCxnSpPr>
        <p:spPr>
          <a:xfrm>
            <a:off x="3711249" y="4966484"/>
            <a:ext cx="319213" cy="6992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73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2" grpId="0" animBg="1"/>
      <p:bldP spid="18" grpId="0" animBg="1"/>
      <p:bldP spid="22" grpId="0" animBg="1"/>
      <p:bldP spid="24" grpId="0" animBg="1"/>
      <p:bldP spid="26" grpId="0" animBg="1"/>
      <p:bldP spid="28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l"/>
            <a:r>
              <a:rPr lang="en-US" dirty="0"/>
              <a:t>Data Collection Overview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C97164-F6FD-4A89-B408-A346B5B48A84}"/>
              </a:ext>
            </a:extLst>
          </p:cNvPr>
          <p:cNvSpPr txBox="1"/>
          <p:nvPr/>
        </p:nvSpPr>
        <p:spPr>
          <a:xfrm>
            <a:off x="1056569" y="1784194"/>
            <a:ext cx="7104647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Stool collection</a:t>
            </a:r>
          </a:p>
          <a:p>
            <a:r>
              <a:rPr lang="en-US" sz="2400" dirty="0">
                <a:solidFill>
                  <a:schemeClr val="bg2"/>
                </a:solidFill>
              </a:rPr>
              <a:t>In settings where </a:t>
            </a:r>
            <a:r>
              <a:rPr lang="en-US" sz="2400" i="1" dirty="0">
                <a:solidFill>
                  <a:schemeClr val="bg2"/>
                </a:solidFill>
              </a:rPr>
              <a:t>S. </a:t>
            </a:r>
            <a:r>
              <a:rPr lang="en-US" sz="2400" i="1" dirty="0" err="1">
                <a:solidFill>
                  <a:schemeClr val="bg2"/>
                </a:solidFill>
              </a:rPr>
              <a:t>mansoni</a:t>
            </a:r>
            <a:r>
              <a:rPr lang="en-US" sz="2400" i="1" dirty="0">
                <a:solidFill>
                  <a:schemeClr val="bg2"/>
                </a:solidFill>
              </a:rPr>
              <a:t> </a:t>
            </a:r>
            <a:r>
              <a:rPr lang="en-US" sz="2400" dirty="0">
                <a:solidFill>
                  <a:schemeClr val="bg2"/>
                </a:solidFill>
              </a:rPr>
              <a:t>or soil-transmitted helminths are endemic, stool specimens will be collected for parasitological testing via Kato-Katz. </a:t>
            </a:r>
          </a:p>
          <a:p>
            <a:endParaRPr lang="en-US" sz="2400" dirty="0">
              <a:solidFill>
                <a:schemeClr val="bg2"/>
              </a:solidFill>
            </a:endParaRPr>
          </a:p>
          <a:p>
            <a:endParaRPr lang="en-US" sz="2400" dirty="0">
              <a:solidFill>
                <a:schemeClr val="bg2"/>
              </a:solidFill>
            </a:endParaRPr>
          </a:p>
          <a:p>
            <a:r>
              <a:rPr lang="en-US" sz="2400" b="1" dirty="0">
                <a:solidFill>
                  <a:schemeClr val="accent5"/>
                </a:solidFill>
              </a:rPr>
              <a:t>Urine collection</a:t>
            </a:r>
          </a:p>
          <a:p>
            <a:r>
              <a:rPr lang="en-US" sz="2400" dirty="0">
                <a:solidFill>
                  <a:schemeClr val="bg2"/>
                </a:solidFill>
              </a:rPr>
              <a:t>In settings where </a:t>
            </a:r>
            <a:r>
              <a:rPr lang="en-US" sz="2400" i="1" dirty="0">
                <a:solidFill>
                  <a:schemeClr val="bg2"/>
                </a:solidFill>
              </a:rPr>
              <a:t>S. </a:t>
            </a:r>
            <a:r>
              <a:rPr lang="en-US" sz="2400" i="1" dirty="0" err="1">
                <a:solidFill>
                  <a:schemeClr val="bg2"/>
                </a:solidFill>
              </a:rPr>
              <a:t>haematobium</a:t>
            </a:r>
            <a:r>
              <a:rPr lang="en-US" sz="2400" i="1" dirty="0">
                <a:solidFill>
                  <a:schemeClr val="bg2"/>
                </a:solidFill>
              </a:rPr>
              <a:t> </a:t>
            </a:r>
            <a:r>
              <a:rPr lang="en-US" sz="2400" dirty="0">
                <a:solidFill>
                  <a:schemeClr val="bg2"/>
                </a:solidFill>
              </a:rPr>
              <a:t>is endemic, all children enrolled should be asked to provide a urine sample.  This sample will be tested using urine filtration and urine dipsticks (</a:t>
            </a:r>
            <a:r>
              <a:rPr lang="en-US" sz="2400" dirty="0" err="1">
                <a:solidFill>
                  <a:schemeClr val="bg2"/>
                </a:solidFill>
              </a:rPr>
              <a:t>hemastix</a:t>
            </a:r>
            <a:r>
              <a:rPr lang="en-US" sz="2400" dirty="0">
                <a:solidFill>
                  <a:schemeClr val="bg2"/>
                </a:solidFill>
              </a:rPr>
              <a:t>).</a:t>
            </a:r>
            <a:endParaRPr lang="en-GB" sz="2000" dirty="0">
              <a:solidFill>
                <a:schemeClr val="bg2"/>
              </a:solidFill>
            </a:endParaRPr>
          </a:p>
        </p:txBody>
      </p:sp>
      <p:pic>
        <p:nvPicPr>
          <p:cNvPr id="1026" name="Picture 2" descr="Genitourinary Schistosomiasis: Life Cycle and Radiologic-Pathologic  Findings | RadioGraphics">
            <a:extLst>
              <a:ext uri="{FF2B5EF4-FFF2-40B4-BE49-F238E27FC236}">
                <a16:creationId xmlns:a16="http://schemas.microsoft.com/office/drawing/2014/main" id="{484FA981-92F4-4D8C-BA11-E0E025505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886" y="4759596"/>
            <a:ext cx="29813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184AFF-8F6B-4CC3-A468-35CDA2FB10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070" y="1563299"/>
            <a:ext cx="3453860" cy="229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41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l"/>
            <a:r>
              <a:rPr lang="en-US" dirty="0"/>
              <a:t>Data Collection Overview</a:t>
            </a:r>
          </a:p>
        </p:txBody>
      </p:sp>
      <p:sp>
        <p:nvSpPr>
          <p:cNvPr id="3" name="Rectangle 2"/>
          <p:cNvSpPr/>
          <p:nvPr/>
        </p:nvSpPr>
        <p:spPr>
          <a:xfrm>
            <a:off x="843555" y="1580273"/>
            <a:ext cx="10040922" cy="4926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  <a:tabLst>
                <a:tab pos="90170" algn="l"/>
              </a:tabLst>
            </a:pPr>
            <a:r>
              <a:rPr lang="en-US" sz="24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The following outcomes will be measured: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Demographic composition (age and sex) of the selected individuals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Water contact </a:t>
            </a:r>
            <a:r>
              <a:rPr lang="en-US" sz="2000" dirty="0" err="1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behaviours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selected individuals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School information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en-US" sz="2000" b="1" i="1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Schistosoma</a:t>
            </a:r>
            <a:r>
              <a:rPr lang="en-US" sz="2000" b="1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</a:t>
            </a:r>
            <a:r>
              <a:rPr lang="en-US" sz="2000" b="1" i="1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haematobium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: eggs per 10ml of urine 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using urine filtration method (1 slide)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en-US" sz="2000" b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Microhaematuria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Number of children with micro-haematuria as detected with a reagent dipstick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en-US" sz="2000" b="1" i="1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Schistosoma</a:t>
            </a:r>
            <a:r>
              <a:rPr lang="en-US" sz="2000" b="1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</a:t>
            </a:r>
            <a:r>
              <a:rPr lang="en-US" sz="2000" b="1" i="1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mansoni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: eggs per gram of </a:t>
            </a:r>
            <a:r>
              <a:rPr lang="en-US" sz="2000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faeces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using Kato-Katz (2 slides, A &amp; B read on day 1)  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en-GB" sz="2000" b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Hookworm</a:t>
            </a:r>
            <a:r>
              <a:rPr lang="en-GB" sz="2000" i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000" i="1" dirty="0" err="1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Ancylostoma</a:t>
            </a:r>
            <a:r>
              <a:rPr lang="en-GB" sz="2000" i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i="1" dirty="0" err="1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duodenale</a:t>
            </a:r>
            <a:r>
              <a:rPr lang="en-US" sz="2000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,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</a:t>
            </a:r>
            <a:r>
              <a:rPr lang="en-US" sz="2000" i="1" dirty="0" err="1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Necator</a:t>
            </a:r>
            <a:r>
              <a:rPr lang="en-US" sz="2000" i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 err="1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americanus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): eggs per gram of </a:t>
            </a:r>
            <a:r>
              <a:rPr lang="en-US" sz="2000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faeces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using Kato-Katz (2 slides, A &amp; B read on day 1)  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en-US" sz="2000" b="1" i="1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Ascaris</a:t>
            </a:r>
            <a:r>
              <a:rPr lang="en-US" sz="2000" b="1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</a:t>
            </a:r>
            <a:r>
              <a:rPr lang="en-US" sz="2000" b="1" i="1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lumbricoides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: eggs per gram of </a:t>
            </a:r>
            <a:r>
              <a:rPr lang="en-US" sz="2000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faeces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using Kato-Katz (2 slides, A &amp; B read on day 1)  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en-US" sz="2000" b="1" i="1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Trichuris</a:t>
            </a:r>
            <a:r>
              <a:rPr lang="en-US" sz="2000" b="1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</a:t>
            </a:r>
            <a:r>
              <a:rPr lang="en-US" sz="2000" b="1" i="1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trichiura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: eggs per gram of </a:t>
            </a:r>
            <a:r>
              <a:rPr lang="en-US" sz="2000" dirty="0" err="1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faeces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using Kato-Katz (2 slides, A &amp; B read on day 1)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06691" y="1990544"/>
            <a:ext cx="1995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Questionnaire (“Participant enrollment form”)</a:t>
            </a:r>
          </a:p>
        </p:txBody>
      </p:sp>
      <p:sp>
        <p:nvSpPr>
          <p:cNvPr id="6" name="Right Brace 5"/>
          <p:cNvSpPr/>
          <p:nvPr/>
        </p:nvSpPr>
        <p:spPr>
          <a:xfrm>
            <a:off x="8104909" y="1704110"/>
            <a:ext cx="401782" cy="1219200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055927" y="3348289"/>
            <a:ext cx="1278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Urine sample</a:t>
            </a:r>
          </a:p>
        </p:txBody>
      </p:sp>
      <p:sp>
        <p:nvSpPr>
          <p:cNvPr id="11" name="Right Brace 10"/>
          <p:cNvSpPr/>
          <p:nvPr/>
        </p:nvSpPr>
        <p:spPr>
          <a:xfrm>
            <a:off x="10797307" y="3228110"/>
            <a:ext cx="258620" cy="886690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055927" y="5033905"/>
            <a:ext cx="1278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Stool sample</a:t>
            </a:r>
          </a:p>
        </p:txBody>
      </p:sp>
      <p:sp>
        <p:nvSpPr>
          <p:cNvPr id="13" name="Right Brace 12"/>
          <p:cNvSpPr/>
          <p:nvPr/>
        </p:nvSpPr>
        <p:spPr>
          <a:xfrm>
            <a:off x="10884477" y="4424180"/>
            <a:ext cx="171450" cy="1865783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07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/>
            <a:r>
              <a:rPr lang="en-US" dirty="0"/>
              <a:t>Data Collection Overview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C97164-F6FD-4A89-B408-A346B5B48A84}"/>
              </a:ext>
            </a:extLst>
          </p:cNvPr>
          <p:cNvSpPr txBox="1"/>
          <p:nvPr/>
        </p:nvSpPr>
        <p:spPr>
          <a:xfrm>
            <a:off x="800100" y="1816014"/>
            <a:ext cx="7491685" cy="6047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bg2"/>
                </a:solidFill>
              </a:rPr>
              <a:t>We will be using a short </a:t>
            </a:r>
            <a:r>
              <a:rPr lang="en-GB" sz="2400" dirty="0">
                <a:solidFill>
                  <a:schemeClr val="accent5"/>
                </a:solidFill>
              </a:rPr>
              <a:t>questionnaire programmed phones </a:t>
            </a:r>
            <a:r>
              <a:rPr lang="en-GB" sz="2400" dirty="0">
                <a:solidFill>
                  <a:schemeClr val="bg2"/>
                </a:solidFill>
              </a:rPr>
              <a:t>to collect the survey data and to enter lab results. 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GB" sz="2400" dirty="0">
              <a:solidFill>
                <a:schemeClr val="bg2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bg2"/>
                </a:solidFill>
              </a:rPr>
              <a:t>These survey forms are accessed through an app called </a:t>
            </a:r>
            <a:r>
              <a:rPr lang="en-GB" sz="2400" dirty="0">
                <a:solidFill>
                  <a:schemeClr val="accent5"/>
                </a:solidFill>
              </a:rPr>
              <a:t>ESPEN Collect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GB" sz="2400" dirty="0">
              <a:solidFill>
                <a:schemeClr val="accent5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bg2"/>
                </a:solidFill>
              </a:rPr>
              <a:t>Every individual in the study will be </a:t>
            </a:r>
            <a:r>
              <a:rPr lang="en-GB" sz="2400" dirty="0">
                <a:solidFill>
                  <a:schemeClr val="accent5"/>
                </a:solidFill>
              </a:rPr>
              <a:t>assigned a unique ID</a:t>
            </a:r>
            <a:r>
              <a:rPr lang="en-GB" sz="2400" dirty="0">
                <a:solidFill>
                  <a:schemeClr val="bg2"/>
                </a:solidFill>
              </a:rPr>
              <a:t>. This ID is essential to link the participant enrolment form with the results of the Kato-Katz, urine filtration and dipstick.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GB" sz="2400" dirty="0">
              <a:solidFill>
                <a:schemeClr val="bg2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defRPr/>
            </a:pPr>
            <a:endParaRPr lang="en-GB" sz="2400" dirty="0">
              <a:solidFill>
                <a:schemeClr val="bg2"/>
              </a:solidFill>
            </a:endParaRPr>
          </a:p>
        </p:txBody>
      </p:sp>
      <p:pic>
        <p:nvPicPr>
          <p:cNvPr id="1026" name="Picture 2" descr="https://espen.afro.who.int/sites/default/files/styles/aside-mobile/public/content/paragraphs/text/images/2022-05-26/ESPEN%20Collect%20no_bg_5.jpg?itok=C3QCha1X&amp;timestamp=165357544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/>
          <a:stretch/>
        </p:blipFill>
        <p:spPr bwMode="auto">
          <a:xfrm>
            <a:off x="8312726" y="2122978"/>
            <a:ext cx="3411393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313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83D31-10B1-4A9E-82E3-4255B45BD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8800" y="2796891"/>
            <a:ext cx="6134400" cy="1122400"/>
          </a:xfrm>
        </p:spPr>
        <p:txBody>
          <a:bodyPr/>
          <a:lstStyle/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39798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008" y="138410"/>
            <a:ext cx="10302586" cy="1122400"/>
          </a:xfrm>
        </p:spPr>
        <p:txBody>
          <a:bodyPr/>
          <a:lstStyle/>
          <a:p>
            <a:pPr algn="ctr"/>
            <a:r>
              <a:rPr lang="en-US" dirty="0"/>
              <a:t>Schistosomiasis: a quick background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AA11-45EF-4AD1-A9CF-B3CD42ECA63C}"/>
              </a:ext>
            </a:extLst>
          </p:cNvPr>
          <p:cNvSpPr txBox="1"/>
          <p:nvPr/>
        </p:nvSpPr>
        <p:spPr>
          <a:xfrm>
            <a:off x="1123400" y="1547702"/>
            <a:ext cx="107458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bg2"/>
                </a:solidFill>
                <a:latin typeface="Space Mono"/>
              </a:rPr>
              <a:t>Schistosomiasis (Bilharzia, snail fever) is a disease caused by parasitic worms and is found throughout Ghana.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2"/>
              </a:solidFill>
              <a:latin typeface="Space Mono"/>
            </a:endParaRPr>
          </a:p>
          <a:p>
            <a:pPr lvl="1"/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3789E1-7B04-4B64-9D04-C31FBBBE4883}"/>
              </a:ext>
            </a:extLst>
          </p:cNvPr>
          <p:cNvSpPr txBox="1"/>
          <p:nvPr/>
        </p:nvSpPr>
        <p:spPr>
          <a:xfrm>
            <a:off x="4922649" y="3086923"/>
            <a:ext cx="514327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i="1" dirty="0">
                <a:solidFill>
                  <a:schemeClr val="bg2"/>
                </a:solidFill>
              </a:rPr>
              <a:t>What can people here tell us about schistosomiasis?</a:t>
            </a:r>
          </a:p>
          <a:p>
            <a:endParaRPr lang="en-US" sz="2500" i="1" dirty="0">
              <a:solidFill>
                <a:schemeClr val="bg2"/>
              </a:solidFill>
            </a:endParaRPr>
          </a:p>
          <a:p>
            <a:pPr marL="457200" indent="-457200">
              <a:buFontTx/>
              <a:buChar char="-"/>
            </a:pPr>
            <a:r>
              <a:rPr lang="en-US" sz="25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How is it transmitted? </a:t>
            </a:r>
          </a:p>
          <a:p>
            <a:pPr marL="457200" indent="-457200">
              <a:buFontTx/>
              <a:buChar char="-"/>
            </a:pPr>
            <a:r>
              <a:rPr lang="en-US" sz="25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What are the symptoms? </a:t>
            </a:r>
          </a:p>
          <a:p>
            <a:pPr marL="457200" indent="-457200">
              <a:buFontTx/>
              <a:buChar char="-"/>
            </a:pPr>
            <a:r>
              <a:rPr lang="en-US" sz="25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How is it controlled?  </a:t>
            </a:r>
          </a:p>
        </p:txBody>
      </p:sp>
      <p:pic>
        <p:nvPicPr>
          <p:cNvPr id="7" name="Picture 2" descr="See the source image">
            <a:extLst>
              <a:ext uri="{FF2B5EF4-FFF2-40B4-BE49-F238E27FC236}">
                <a16:creationId xmlns:a16="http://schemas.microsoft.com/office/drawing/2014/main" id="{ACD5A1BF-AA22-43BB-A614-EE8D663EF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14" b="98209" l="4651" r="95581">
                        <a14:foregroundMark x1="28953" y1="16494" x2="28953" y2="16494"/>
                        <a14:foregroundMark x1="28837" y1="23374" x2="28837" y2="23374"/>
                        <a14:foregroundMark x1="57326" y1="27050" x2="57326" y2="27050"/>
                        <a14:foregroundMark x1="58721" y1="45052" x2="58721" y2="45052"/>
                        <a14:foregroundMark x1="53605" y1="59661" x2="53605" y2="59661"/>
                        <a14:foregroundMark x1="55581" y1="87747" x2="55581" y2="87747"/>
                        <a14:foregroundMark x1="67674" y1="84260" x2="67674" y2="842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853" y="3311922"/>
            <a:ext cx="1619796" cy="199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719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54F0C-AE12-4080-A54F-1FEB9F18B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8FBA54-441D-4334-83AD-8EEA20D105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F8D6DA-1D6C-4E48-ABDC-25A3A9D7A596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 descr="Timeline&#10;&#10;Description automatically generated">
            <a:extLst>
              <a:ext uri="{FF2B5EF4-FFF2-40B4-BE49-F238E27FC236}">
                <a16:creationId xmlns:a16="http://schemas.microsoft.com/office/drawing/2014/main" id="{D666220F-99DC-4E4E-80D8-EAEFCAB8A2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629"/>
            <a:ext cx="12192000" cy="650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41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946C20-AF87-4FCA-8373-EA4887E72A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83665C-8883-43DC-9DFA-A04BB5EE0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066" y="30623"/>
            <a:ext cx="9281344" cy="682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7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5" y="307851"/>
            <a:ext cx="11201400" cy="1122400"/>
          </a:xfrm>
        </p:spPr>
        <p:txBody>
          <a:bodyPr/>
          <a:lstStyle/>
          <a:p>
            <a:pPr algn="ctr"/>
            <a:r>
              <a:rPr lang="en-US" dirty="0"/>
              <a:t>Schistosomiasis control in COUNTRY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E96E2AD-A52F-7D47-A54F-A22CBED2B2F2}"/>
              </a:ext>
            </a:extLst>
          </p:cNvPr>
          <p:cNvSpPr txBox="1">
            <a:spLocks/>
          </p:cNvSpPr>
          <p:nvPr/>
        </p:nvSpPr>
        <p:spPr>
          <a:xfrm>
            <a:off x="1056569" y="2228849"/>
            <a:ext cx="9905999" cy="2896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algn="l"/>
            <a:r>
              <a:rPr lang="en-US" sz="2400" kern="0" dirty="0"/>
              <a:t>{Insert any background information on schistosomiasis control efforts in COUNTRY that is relevant to participants}</a:t>
            </a:r>
          </a:p>
        </p:txBody>
      </p:sp>
    </p:spTree>
    <p:extLst>
      <p:ext uri="{BB962C8B-B14F-4D97-AF65-F5344CB8AC3E}">
        <p14:creationId xmlns:p14="http://schemas.microsoft.com/office/powerpoint/2010/main" val="2078645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/>
            <a:r>
              <a:rPr lang="en-US" dirty="0"/>
              <a:t>What are Impact Assessments?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5850" y="2257425"/>
            <a:ext cx="104013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An </a:t>
            </a:r>
            <a:r>
              <a:rPr lang="en-US" sz="2400" dirty="0">
                <a:solidFill>
                  <a:schemeClr val="accent5"/>
                </a:solidFill>
              </a:rPr>
              <a:t>impact assessment </a:t>
            </a:r>
            <a:r>
              <a:rPr lang="en-US" sz="2400" dirty="0">
                <a:solidFill>
                  <a:schemeClr val="bg2"/>
                </a:solidFill>
              </a:rPr>
              <a:t>is a survey that is conducted after several years of mass drug administration (MDA) to determine whether the frequency of MDA should change or remain the same. </a:t>
            </a:r>
          </a:p>
          <a:p>
            <a:endParaRPr lang="en-US" sz="2400" dirty="0">
              <a:solidFill>
                <a:schemeClr val="bg2"/>
              </a:solidFill>
            </a:endParaRPr>
          </a:p>
          <a:p>
            <a:r>
              <a:rPr lang="en-US" sz="2400" dirty="0">
                <a:solidFill>
                  <a:schemeClr val="bg2"/>
                </a:solidFill>
              </a:rPr>
              <a:t>The goal of an </a:t>
            </a:r>
            <a:r>
              <a:rPr lang="en-US" sz="2400" dirty="0">
                <a:solidFill>
                  <a:schemeClr val="accent5"/>
                </a:solidFill>
              </a:rPr>
              <a:t>impact assessment </a:t>
            </a:r>
            <a:r>
              <a:rPr lang="en-US" sz="2400" dirty="0">
                <a:solidFill>
                  <a:schemeClr val="bg2"/>
                </a:solidFill>
              </a:rPr>
              <a:t>is to classify the prevalence of SCH within the survey area (e.g. district or sub-district) as either above or below the 10% threshold for annual MDA.  </a:t>
            </a:r>
          </a:p>
          <a:p>
            <a:endParaRPr lang="en-US" sz="2400" dirty="0">
              <a:solidFill>
                <a:schemeClr val="bg2"/>
              </a:solidFill>
            </a:endParaRPr>
          </a:p>
          <a:p>
            <a:r>
              <a:rPr lang="en-US" sz="2400" dirty="0">
                <a:solidFill>
                  <a:schemeClr val="accent5"/>
                </a:solidFill>
              </a:rPr>
              <a:t>Impact assessments </a:t>
            </a:r>
            <a:r>
              <a:rPr lang="en-US" sz="2400" dirty="0">
                <a:solidFill>
                  <a:schemeClr val="bg2"/>
                </a:solidFill>
              </a:rPr>
              <a:t>should be conducted in settings that have received </a:t>
            </a:r>
            <a:r>
              <a:rPr lang="en-US" sz="2400" u="sng" dirty="0">
                <a:solidFill>
                  <a:schemeClr val="bg2"/>
                </a:solidFill>
              </a:rPr>
              <a:t>at least 5 rounds </a:t>
            </a:r>
            <a:r>
              <a:rPr lang="en-US" sz="2400" dirty="0">
                <a:solidFill>
                  <a:schemeClr val="bg2"/>
                </a:solidFill>
              </a:rPr>
              <a:t>of MDA that have </a:t>
            </a:r>
            <a:r>
              <a:rPr lang="en-US" sz="2400" u="sng" dirty="0">
                <a:solidFill>
                  <a:schemeClr val="bg2"/>
                </a:solidFill>
              </a:rPr>
              <a:t>achieved &gt;75% coverage</a:t>
            </a:r>
            <a:r>
              <a:rPr lang="en-US" sz="2400" dirty="0">
                <a:solidFill>
                  <a:schemeClr val="bg2"/>
                </a:solidFill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985245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/>
            <a:r>
              <a:rPr lang="en-US" dirty="0"/>
              <a:t>What are SCH Practical &amp; Precision Assessments (SPPA)?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5851" y="2248547"/>
            <a:ext cx="104013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SPPAs are an approach for conducting impact assessments. </a:t>
            </a:r>
          </a:p>
          <a:p>
            <a:endParaRPr lang="en-US" sz="2400" dirty="0">
              <a:solidFill>
                <a:schemeClr val="bg2"/>
              </a:solidFill>
            </a:endParaRPr>
          </a:p>
          <a:p>
            <a:r>
              <a:rPr lang="en-US" sz="2400" dirty="0">
                <a:solidFill>
                  <a:schemeClr val="bg2"/>
                </a:solidFill>
              </a:rPr>
              <a:t>SPPAs comprise a two-stage approach (</a:t>
            </a:r>
            <a:r>
              <a:rPr lang="en-US" sz="2400" dirty="0">
                <a:solidFill>
                  <a:schemeClr val="accent5"/>
                </a:solidFill>
              </a:rPr>
              <a:t>Practical Assessments </a:t>
            </a:r>
            <a:r>
              <a:rPr lang="en-US" sz="2400" dirty="0">
                <a:solidFill>
                  <a:schemeClr val="bg2"/>
                </a:solidFill>
              </a:rPr>
              <a:t>and </a:t>
            </a:r>
            <a:r>
              <a:rPr lang="en-US" sz="2400" dirty="0">
                <a:solidFill>
                  <a:schemeClr val="accent5"/>
                </a:solidFill>
              </a:rPr>
              <a:t>Precision Assessments) </a:t>
            </a:r>
            <a:r>
              <a:rPr lang="en-US" sz="2400" dirty="0">
                <a:solidFill>
                  <a:schemeClr val="bg2"/>
                </a:solidFill>
              </a:rPr>
              <a:t>designed to accurately and efficiently classify the prevalence of SCH among school-age-children at the sub-district (sub-IU) level as </a:t>
            </a:r>
            <a:r>
              <a:rPr lang="en-US" sz="2400" u="sng" dirty="0">
                <a:solidFill>
                  <a:schemeClr val="bg2"/>
                </a:solidFill>
              </a:rPr>
              <a:t>&gt;</a:t>
            </a:r>
            <a:r>
              <a:rPr lang="en-US" sz="2400" dirty="0">
                <a:solidFill>
                  <a:schemeClr val="bg2"/>
                </a:solidFill>
              </a:rPr>
              <a:t>10% or &lt;10% to drive appropriate treatment decisions. 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85851" y="5513032"/>
            <a:ext cx="10197668" cy="11008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chemeClr val="tx1"/>
                </a:solidFill>
              </a:rPr>
              <a:t>Origination</a:t>
            </a:r>
            <a:r>
              <a:rPr lang="en-US" sz="2000" dirty="0">
                <a:solidFill>
                  <a:schemeClr val="tx1"/>
                </a:solidFill>
              </a:rPr>
              <a:t>: The SPPA approach was developed as a result of a collaborative multi-country research effort.  The methodology described in this training was agreed upon by a group of African program managers and SCH experts.  </a:t>
            </a:r>
          </a:p>
        </p:txBody>
      </p:sp>
    </p:spTree>
    <p:extLst>
      <p:ext uri="{BB962C8B-B14F-4D97-AF65-F5344CB8AC3E}">
        <p14:creationId xmlns:p14="http://schemas.microsoft.com/office/powerpoint/2010/main" val="990744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/>
            <a:r>
              <a:rPr lang="en-US" dirty="0"/>
              <a:t>What are SCH Practical &amp; Precision Assessments (SPPA)?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951" y="2257425"/>
            <a:ext cx="845764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</a:rPr>
              <a:t>Practical Assessments</a:t>
            </a:r>
            <a:r>
              <a:rPr lang="en-GB" sz="2400" dirty="0">
                <a:solidFill>
                  <a:schemeClr val="bg1"/>
                </a:solidFill>
              </a:rPr>
              <a:t>- </a:t>
            </a:r>
            <a:r>
              <a:rPr lang="en-US" sz="2400" dirty="0">
                <a:solidFill>
                  <a:schemeClr val="bg1"/>
                </a:solidFill>
              </a:rPr>
              <a:t>district-level (IU) impact assessments designed to determine if the prevalence of schistosomiasis in the district is sufficiently homogenous, such that the same treatment decision would be appropriate for all sub-districts.</a:t>
            </a:r>
          </a:p>
          <a:p>
            <a:r>
              <a:rPr lang="en-US" sz="2400" dirty="0">
                <a:solidFill>
                  <a:schemeClr val="accent5"/>
                </a:solidFill>
              </a:rPr>
              <a:t> </a:t>
            </a:r>
            <a:endParaRPr lang="en-US" sz="2400" dirty="0">
              <a:solidFill>
                <a:schemeClr val="bg2"/>
              </a:solidFill>
            </a:endParaRPr>
          </a:p>
          <a:p>
            <a:endParaRPr lang="en-US" sz="2400" dirty="0">
              <a:solidFill>
                <a:schemeClr val="bg2"/>
              </a:solidFill>
            </a:endParaRPr>
          </a:p>
          <a:p>
            <a:r>
              <a:rPr lang="en-US" sz="2400" dirty="0">
                <a:solidFill>
                  <a:schemeClr val="accent5"/>
                </a:solidFill>
              </a:rPr>
              <a:t>Precision Assessments</a:t>
            </a:r>
            <a:r>
              <a:rPr lang="en-GB" sz="2400" dirty="0">
                <a:solidFill>
                  <a:schemeClr val="bg1"/>
                </a:solidFill>
              </a:rPr>
              <a:t>- </a:t>
            </a:r>
            <a:r>
              <a:rPr lang="en-US" sz="2400" dirty="0">
                <a:solidFill>
                  <a:schemeClr val="bg1"/>
                </a:solidFill>
              </a:rPr>
              <a:t>sub-district-level (sub-IU) impact assessments appropriate in areas where the prevalence is heterogeneous around the 10% threshold and are designed to classify the prevalence in the sub-district as above or below 10%. </a:t>
            </a:r>
          </a:p>
          <a:p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9960746" y="2379216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9960745" y="4704248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0049522" y="5459767"/>
            <a:ext cx="408377" cy="461639"/>
          </a:xfrm>
          <a:custGeom>
            <a:avLst/>
            <a:gdLst>
              <a:gd name="connsiteX0" fmla="*/ 0 w 408377"/>
              <a:gd name="connsiteY0" fmla="*/ 0 h 461639"/>
              <a:gd name="connsiteX1" fmla="*/ 53266 w 408377"/>
              <a:gd name="connsiteY1" fmla="*/ 8878 h 461639"/>
              <a:gd name="connsiteX2" fmla="*/ 79899 w 408377"/>
              <a:gd name="connsiteY2" fmla="*/ 17755 h 461639"/>
              <a:gd name="connsiteX3" fmla="*/ 328474 w 408377"/>
              <a:gd name="connsiteY3" fmla="*/ 8878 h 461639"/>
              <a:gd name="connsiteX4" fmla="*/ 372862 w 408377"/>
              <a:gd name="connsiteY4" fmla="*/ 17755 h 461639"/>
              <a:gd name="connsiteX5" fmla="*/ 408373 w 408377"/>
              <a:gd name="connsiteY5" fmla="*/ 62144 h 461639"/>
              <a:gd name="connsiteX6" fmla="*/ 390618 w 408377"/>
              <a:gd name="connsiteY6" fmla="*/ 230819 h 461639"/>
              <a:gd name="connsiteX7" fmla="*/ 372862 w 408377"/>
              <a:gd name="connsiteY7" fmla="*/ 257452 h 461639"/>
              <a:gd name="connsiteX8" fmla="*/ 355107 w 408377"/>
              <a:gd name="connsiteY8" fmla="*/ 275208 h 461639"/>
              <a:gd name="connsiteX9" fmla="*/ 328474 w 408377"/>
              <a:gd name="connsiteY9" fmla="*/ 292963 h 461639"/>
              <a:gd name="connsiteX10" fmla="*/ 310719 w 408377"/>
              <a:gd name="connsiteY10" fmla="*/ 319596 h 461639"/>
              <a:gd name="connsiteX11" fmla="*/ 292963 w 408377"/>
              <a:gd name="connsiteY11" fmla="*/ 337351 h 461639"/>
              <a:gd name="connsiteX12" fmla="*/ 284086 w 408377"/>
              <a:gd name="connsiteY12" fmla="*/ 363984 h 461639"/>
              <a:gd name="connsiteX13" fmla="*/ 292963 w 408377"/>
              <a:gd name="connsiteY13" fmla="*/ 426128 h 461639"/>
              <a:gd name="connsiteX14" fmla="*/ 301841 w 408377"/>
              <a:gd name="connsiteY14" fmla="*/ 461639 h 46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8377" h="461639">
                <a:moveTo>
                  <a:pt x="0" y="0"/>
                </a:moveTo>
                <a:cubicBezTo>
                  <a:pt x="17755" y="2959"/>
                  <a:pt x="35694" y="4973"/>
                  <a:pt x="53266" y="8878"/>
                </a:cubicBezTo>
                <a:cubicBezTo>
                  <a:pt x="62401" y="10908"/>
                  <a:pt x="70541" y="17755"/>
                  <a:pt x="79899" y="17755"/>
                </a:cubicBezTo>
                <a:cubicBezTo>
                  <a:pt x="162810" y="17755"/>
                  <a:pt x="245616" y="11837"/>
                  <a:pt x="328474" y="8878"/>
                </a:cubicBezTo>
                <a:cubicBezTo>
                  <a:pt x="343270" y="11837"/>
                  <a:pt x="358993" y="11811"/>
                  <a:pt x="372862" y="17755"/>
                </a:cubicBezTo>
                <a:cubicBezTo>
                  <a:pt x="384669" y="22815"/>
                  <a:pt x="403175" y="54347"/>
                  <a:pt x="408373" y="62144"/>
                </a:cubicBezTo>
                <a:cubicBezTo>
                  <a:pt x="407560" y="75152"/>
                  <a:pt x="412790" y="186476"/>
                  <a:pt x="390618" y="230819"/>
                </a:cubicBezTo>
                <a:cubicBezTo>
                  <a:pt x="385846" y="240362"/>
                  <a:pt x="379527" y="249120"/>
                  <a:pt x="372862" y="257452"/>
                </a:cubicBezTo>
                <a:cubicBezTo>
                  <a:pt x="367633" y="263988"/>
                  <a:pt x="361643" y="269979"/>
                  <a:pt x="355107" y="275208"/>
                </a:cubicBezTo>
                <a:cubicBezTo>
                  <a:pt x="346776" y="281873"/>
                  <a:pt x="337352" y="287045"/>
                  <a:pt x="328474" y="292963"/>
                </a:cubicBezTo>
                <a:cubicBezTo>
                  <a:pt x="322556" y="301841"/>
                  <a:pt x="317384" y="311265"/>
                  <a:pt x="310719" y="319596"/>
                </a:cubicBezTo>
                <a:cubicBezTo>
                  <a:pt x="305490" y="326132"/>
                  <a:pt x="297269" y="330174"/>
                  <a:pt x="292963" y="337351"/>
                </a:cubicBezTo>
                <a:cubicBezTo>
                  <a:pt x="288148" y="345375"/>
                  <a:pt x="287045" y="355106"/>
                  <a:pt x="284086" y="363984"/>
                </a:cubicBezTo>
                <a:cubicBezTo>
                  <a:pt x="287045" y="384699"/>
                  <a:pt x="288859" y="405609"/>
                  <a:pt x="292963" y="426128"/>
                </a:cubicBezTo>
                <a:cubicBezTo>
                  <a:pt x="302777" y="475198"/>
                  <a:pt x="301841" y="437195"/>
                  <a:pt x="301841" y="46163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0377996" y="5761608"/>
            <a:ext cx="159805" cy="106532"/>
          </a:xfrm>
          <a:custGeom>
            <a:avLst/>
            <a:gdLst>
              <a:gd name="connsiteX0" fmla="*/ 0 w 159805"/>
              <a:gd name="connsiteY0" fmla="*/ 0 h 106532"/>
              <a:gd name="connsiteX1" fmla="*/ 44388 w 159805"/>
              <a:gd name="connsiteY1" fmla="*/ 17755 h 106532"/>
              <a:gd name="connsiteX2" fmla="*/ 142043 w 159805"/>
              <a:gd name="connsiteY2" fmla="*/ 44388 h 106532"/>
              <a:gd name="connsiteX3" fmla="*/ 159798 w 159805"/>
              <a:gd name="connsiteY3" fmla="*/ 106532 h 10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805" h="106532">
                <a:moveTo>
                  <a:pt x="0" y="0"/>
                </a:moveTo>
                <a:cubicBezTo>
                  <a:pt x="14796" y="5918"/>
                  <a:pt x="28860" y="14172"/>
                  <a:pt x="44388" y="17755"/>
                </a:cubicBezTo>
                <a:cubicBezTo>
                  <a:pt x="145799" y="41158"/>
                  <a:pt x="86703" y="7495"/>
                  <a:pt x="142043" y="44388"/>
                </a:cubicBezTo>
                <a:cubicBezTo>
                  <a:pt x="160734" y="100461"/>
                  <a:pt x="159798" y="78938"/>
                  <a:pt x="159798" y="106532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0031767" y="5091588"/>
            <a:ext cx="303103" cy="385934"/>
          </a:xfrm>
          <a:custGeom>
            <a:avLst/>
            <a:gdLst>
              <a:gd name="connsiteX0" fmla="*/ 292963 w 303103"/>
              <a:gd name="connsiteY0" fmla="*/ 385934 h 385934"/>
              <a:gd name="connsiteX1" fmla="*/ 301841 w 303103"/>
              <a:gd name="connsiteY1" fmla="*/ 306035 h 385934"/>
              <a:gd name="connsiteX2" fmla="*/ 292963 w 303103"/>
              <a:gd name="connsiteY2" fmla="*/ 4195 h 385934"/>
              <a:gd name="connsiteX3" fmla="*/ 257452 w 303103"/>
              <a:gd name="connsiteY3" fmla="*/ 13072 h 385934"/>
              <a:gd name="connsiteX4" fmla="*/ 204186 w 303103"/>
              <a:gd name="connsiteY4" fmla="*/ 30828 h 385934"/>
              <a:gd name="connsiteX5" fmla="*/ 168676 w 303103"/>
              <a:gd name="connsiteY5" fmla="*/ 39705 h 385934"/>
              <a:gd name="connsiteX6" fmla="*/ 106532 w 303103"/>
              <a:gd name="connsiteY6" fmla="*/ 57461 h 385934"/>
              <a:gd name="connsiteX7" fmla="*/ 53266 w 303103"/>
              <a:gd name="connsiteY7" fmla="*/ 66338 h 385934"/>
              <a:gd name="connsiteX8" fmla="*/ 0 w 303103"/>
              <a:gd name="connsiteY8" fmla="*/ 75216 h 38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103" h="385934">
                <a:moveTo>
                  <a:pt x="292963" y="385934"/>
                </a:moveTo>
                <a:cubicBezTo>
                  <a:pt x="295922" y="359301"/>
                  <a:pt x="301841" y="332832"/>
                  <a:pt x="301841" y="306035"/>
                </a:cubicBezTo>
                <a:cubicBezTo>
                  <a:pt x="301841" y="205378"/>
                  <a:pt x="308042" y="103716"/>
                  <a:pt x="292963" y="4195"/>
                </a:cubicBezTo>
                <a:cubicBezTo>
                  <a:pt x="291135" y="-7869"/>
                  <a:pt x="269139" y="9566"/>
                  <a:pt x="257452" y="13072"/>
                </a:cubicBezTo>
                <a:cubicBezTo>
                  <a:pt x="239525" y="18450"/>
                  <a:pt x="222343" y="26289"/>
                  <a:pt x="204186" y="30828"/>
                </a:cubicBezTo>
                <a:cubicBezTo>
                  <a:pt x="192349" y="33787"/>
                  <a:pt x="180407" y="36353"/>
                  <a:pt x="168676" y="39705"/>
                </a:cubicBezTo>
                <a:cubicBezTo>
                  <a:pt x="129188" y="50987"/>
                  <a:pt x="152790" y="48210"/>
                  <a:pt x="106532" y="57461"/>
                </a:cubicBezTo>
                <a:cubicBezTo>
                  <a:pt x="88881" y="60991"/>
                  <a:pt x="70976" y="63118"/>
                  <a:pt x="53266" y="66338"/>
                </a:cubicBezTo>
                <a:cubicBezTo>
                  <a:pt x="1244" y="75796"/>
                  <a:pt x="24895" y="75216"/>
                  <a:pt x="0" y="7521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9987379" y="4856085"/>
            <a:ext cx="514904" cy="177554"/>
          </a:xfrm>
          <a:custGeom>
            <a:avLst/>
            <a:gdLst>
              <a:gd name="connsiteX0" fmla="*/ 0 w 514904"/>
              <a:gd name="connsiteY0" fmla="*/ 177554 h 177554"/>
              <a:gd name="connsiteX1" fmla="*/ 44388 w 514904"/>
              <a:gd name="connsiteY1" fmla="*/ 159798 h 177554"/>
              <a:gd name="connsiteX2" fmla="*/ 71021 w 514904"/>
              <a:gd name="connsiteY2" fmla="*/ 150921 h 177554"/>
              <a:gd name="connsiteX3" fmla="*/ 221941 w 514904"/>
              <a:gd name="connsiteY3" fmla="*/ 142043 h 177554"/>
              <a:gd name="connsiteX4" fmla="*/ 417250 w 514904"/>
              <a:gd name="connsiteY4" fmla="*/ 133165 h 177554"/>
              <a:gd name="connsiteX5" fmla="*/ 443883 w 514904"/>
              <a:gd name="connsiteY5" fmla="*/ 115410 h 177554"/>
              <a:gd name="connsiteX6" fmla="*/ 479394 w 514904"/>
              <a:gd name="connsiteY6" fmla="*/ 62144 h 177554"/>
              <a:gd name="connsiteX7" fmla="*/ 488271 w 514904"/>
              <a:gd name="connsiteY7" fmla="*/ 35511 h 177554"/>
              <a:gd name="connsiteX8" fmla="*/ 506027 w 514904"/>
              <a:gd name="connsiteY8" fmla="*/ 17756 h 177554"/>
              <a:gd name="connsiteX9" fmla="*/ 514904 w 514904"/>
              <a:gd name="connsiteY9" fmla="*/ 0 h 177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904" h="177554">
                <a:moveTo>
                  <a:pt x="0" y="177554"/>
                </a:moveTo>
                <a:cubicBezTo>
                  <a:pt x="14796" y="171635"/>
                  <a:pt x="29467" y="165393"/>
                  <a:pt x="44388" y="159798"/>
                </a:cubicBezTo>
                <a:cubicBezTo>
                  <a:pt x="53150" y="156512"/>
                  <a:pt x="61710" y="151852"/>
                  <a:pt x="71021" y="150921"/>
                </a:cubicBezTo>
                <a:cubicBezTo>
                  <a:pt x="121165" y="145907"/>
                  <a:pt x="171614" y="144624"/>
                  <a:pt x="221941" y="142043"/>
                </a:cubicBezTo>
                <a:lnTo>
                  <a:pt x="417250" y="133165"/>
                </a:lnTo>
                <a:cubicBezTo>
                  <a:pt x="426128" y="127247"/>
                  <a:pt x="436857" y="123440"/>
                  <a:pt x="443883" y="115410"/>
                </a:cubicBezTo>
                <a:cubicBezTo>
                  <a:pt x="457935" y="99351"/>
                  <a:pt x="479394" y="62144"/>
                  <a:pt x="479394" y="62144"/>
                </a:cubicBezTo>
                <a:cubicBezTo>
                  <a:pt x="482353" y="53266"/>
                  <a:pt x="483456" y="43535"/>
                  <a:pt x="488271" y="35511"/>
                </a:cubicBezTo>
                <a:cubicBezTo>
                  <a:pt x="492577" y="28334"/>
                  <a:pt x="501005" y="24452"/>
                  <a:pt x="506027" y="17756"/>
                </a:cubicBezTo>
                <a:cubicBezTo>
                  <a:pt x="509997" y="12462"/>
                  <a:pt x="511945" y="5919"/>
                  <a:pt x="514904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0164932" y="5007006"/>
            <a:ext cx="88777" cy="115729"/>
          </a:xfrm>
          <a:custGeom>
            <a:avLst/>
            <a:gdLst>
              <a:gd name="connsiteX0" fmla="*/ 0 w 88777"/>
              <a:gd name="connsiteY0" fmla="*/ 0 h 115729"/>
              <a:gd name="connsiteX1" fmla="*/ 26633 w 88777"/>
              <a:gd name="connsiteY1" fmla="*/ 88777 h 115729"/>
              <a:gd name="connsiteX2" fmla="*/ 53266 w 88777"/>
              <a:gd name="connsiteY2" fmla="*/ 97654 h 115729"/>
              <a:gd name="connsiteX3" fmla="*/ 88777 w 88777"/>
              <a:gd name="connsiteY3" fmla="*/ 115410 h 11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777" h="115729">
                <a:moveTo>
                  <a:pt x="0" y="0"/>
                </a:moveTo>
                <a:cubicBezTo>
                  <a:pt x="3885" y="27194"/>
                  <a:pt x="586" y="67940"/>
                  <a:pt x="26633" y="88777"/>
                </a:cubicBezTo>
                <a:cubicBezTo>
                  <a:pt x="33940" y="94623"/>
                  <a:pt x="44388" y="94695"/>
                  <a:pt x="53266" y="97654"/>
                </a:cubicBezTo>
                <a:cubicBezTo>
                  <a:pt x="75206" y="119595"/>
                  <a:pt x="62651" y="115410"/>
                  <a:pt x="88777" y="11541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0449017" y="5486400"/>
            <a:ext cx="683581" cy="204186"/>
          </a:xfrm>
          <a:custGeom>
            <a:avLst/>
            <a:gdLst>
              <a:gd name="connsiteX0" fmla="*/ 0 w 683581"/>
              <a:gd name="connsiteY0" fmla="*/ 204186 h 204186"/>
              <a:gd name="connsiteX1" fmla="*/ 44389 w 683581"/>
              <a:gd name="connsiteY1" fmla="*/ 168676 h 204186"/>
              <a:gd name="connsiteX2" fmla="*/ 115410 w 683581"/>
              <a:gd name="connsiteY2" fmla="*/ 150920 h 204186"/>
              <a:gd name="connsiteX3" fmla="*/ 168676 w 683581"/>
              <a:gd name="connsiteY3" fmla="*/ 115410 h 204186"/>
              <a:gd name="connsiteX4" fmla="*/ 186432 w 683581"/>
              <a:gd name="connsiteY4" fmla="*/ 97654 h 204186"/>
              <a:gd name="connsiteX5" fmla="*/ 213065 w 683581"/>
              <a:gd name="connsiteY5" fmla="*/ 88777 h 204186"/>
              <a:gd name="connsiteX6" fmla="*/ 230820 w 683581"/>
              <a:gd name="connsiteY6" fmla="*/ 71021 h 204186"/>
              <a:gd name="connsiteX7" fmla="*/ 248575 w 683581"/>
              <a:gd name="connsiteY7" fmla="*/ 44388 h 204186"/>
              <a:gd name="connsiteX8" fmla="*/ 301841 w 683581"/>
              <a:gd name="connsiteY8" fmla="*/ 26633 h 204186"/>
              <a:gd name="connsiteX9" fmla="*/ 435006 w 683581"/>
              <a:gd name="connsiteY9" fmla="*/ 8878 h 204186"/>
              <a:gd name="connsiteX10" fmla="*/ 488272 w 683581"/>
              <a:gd name="connsiteY10" fmla="*/ 0 h 204186"/>
              <a:gd name="connsiteX11" fmla="*/ 577049 w 683581"/>
              <a:gd name="connsiteY11" fmla="*/ 26633 h 204186"/>
              <a:gd name="connsiteX12" fmla="*/ 630315 w 683581"/>
              <a:gd name="connsiteY12" fmla="*/ 62144 h 204186"/>
              <a:gd name="connsiteX13" fmla="*/ 656948 w 683581"/>
              <a:gd name="connsiteY13" fmla="*/ 79899 h 204186"/>
              <a:gd name="connsiteX14" fmla="*/ 683581 w 683581"/>
              <a:gd name="connsiteY14" fmla="*/ 106532 h 204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3581" h="204186">
                <a:moveTo>
                  <a:pt x="0" y="204186"/>
                </a:moveTo>
                <a:cubicBezTo>
                  <a:pt x="14796" y="192349"/>
                  <a:pt x="27185" y="176616"/>
                  <a:pt x="44389" y="168676"/>
                </a:cubicBezTo>
                <a:cubicBezTo>
                  <a:pt x="66545" y="158450"/>
                  <a:pt x="115410" y="150920"/>
                  <a:pt x="115410" y="150920"/>
                </a:cubicBezTo>
                <a:cubicBezTo>
                  <a:pt x="133165" y="139083"/>
                  <a:pt x="153587" y="130499"/>
                  <a:pt x="168676" y="115410"/>
                </a:cubicBezTo>
                <a:cubicBezTo>
                  <a:pt x="174595" y="109491"/>
                  <a:pt x="179255" y="101960"/>
                  <a:pt x="186432" y="97654"/>
                </a:cubicBezTo>
                <a:cubicBezTo>
                  <a:pt x="194456" y="92839"/>
                  <a:pt x="204187" y="91736"/>
                  <a:pt x="213065" y="88777"/>
                </a:cubicBezTo>
                <a:cubicBezTo>
                  <a:pt x="218983" y="82858"/>
                  <a:pt x="225591" y="77557"/>
                  <a:pt x="230820" y="71021"/>
                </a:cubicBezTo>
                <a:cubicBezTo>
                  <a:pt x="237485" y="62689"/>
                  <a:pt x="239527" y="50043"/>
                  <a:pt x="248575" y="44388"/>
                </a:cubicBezTo>
                <a:cubicBezTo>
                  <a:pt x="264446" y="34469"/>
                  <a:pt x="284086" y="32551"/>
                  <a:pt x="301841" y="26633"/>
                </a:cubicBezTo>
                <a:cubicBezTo>
                  <a:pt x="362282" y="6486"/>
                  <a:pt x="319137" y="18533"/>
                  <a:pt x="435006" y="8878"/>
                </a:cubicBezTo>
                <a:cubicBezTo>
                  <a:pt x="452761" y="5919"/>
                  <a:pt x="470272" y="0"/>
                  <a:pt x="488272" y="0"/>
                </a:cubicBezTo>
                <a:cubicBezTo>
                  <a:pt x="500678" y="0"/>
                  <a:pt x="575501" y="25601"/>
                  <a:pt x="577049" y="26633"/>
                </a:cubicBezTo>
                <a:lnTo>
                  <a:pt x="630315" y="62144"/>
                </a:lnTo>
                <a:lnTo>
                  <a:pt x="656948" y="79899"/>
                </a:lnTo>
                <a:cubicBezTo>
                  <a:pt x="676345" y="108994"/>
                  <a:pt x="664033" y="106532"/>
                  <a:pt x="683581" y="10653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1532093" y="4722920"/>
            <a:ext cx="152302" cy="408373"/>
          </a:xfrm>
          <a:custGeom>
            <a:avLst/>
            <a:gdLst>
              <a:gd name="connsiteX0" fmla="*/ 0 w 152302"/>
              <a:gd name="connsiteY0" fmla="*/ 0 h 408373"/>
              <a:gd name="connsiteX1" fmla="*/ 17756 w 152302"/>
              <a:gd name="connsiteY1" fmla="*/ 204187 h 408373"/>
              <a:gd name="connsiteX2" fmla="*/ 44389 w 152302"/>
              <a:gd name="connsiteY2" fmla="*/ 257453 h 408373"/>
              <a:gd name="connsiteX3" fmla="*/ 124288 w 152302"/>
              <a:gd name="connsiteY3" fmla="*/ 301841 h 408373"/>
              <a:gd name="connsiteX4" fmla="*/ 142043 w 152302"/>
              <a:gd name="connsiteY4" fmla="*/ 319597 h 408373"/>
              <a:gd name="connsiteX5" fmla="*/ 150921 w 152302"/>
              <a:gd name="connsiteY5" fmla="*/ 408373 h 4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302" h="408373">
                <a:moveTo>
                  <a:pt x="0" y="0"/>
                </a:moveTo>
                <a:cubicBezTo>
                  <a:pt x="23087" y="115433"/>
                  <a:pt x="-5205" y="-36903"/>
                  <a:pt x="17756" y="204187"/>
                </a:cubicBezTo>
                <a:cubicBezTo>
                  <a:pt x="19154" y="218869"/>
                  <a:pt x="33816" y="248202"/>
                  <a:pt x="44389" y="257453"/>
                </a:cubicBezTo>
                <a:cubicBezTo>
                  <a:pt x="81959" y="290326"/>
                  <a:pt x="87709" y="289647"/>
                  <a:pt x="124288" y="301841"/>
                </a:cubicBezTo>
                <a:cubicBezTo>
                  <a:pt x="130206" y="307760"/>
                  <a:pt x="137737" y="312420"/>
                  <a:pt x="142043" y="319597"/>
                </a:cubicBezTo>
                <a:cubicBezTo>
                  <a:pt x="157472" y="345312"/>
                  <a:pt x="150921" y="382404"/>
                  <a:pt x="150921" y="40837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0431262" y="4998128"/>
            <a:ext cx="206018" cy="488275"/>
          </a:xfrm>
          <a:custGeom>
            <a:avLst/>
            <a:gdLst>
              <a:gd name="connsiteX0" fmla="*/ 0 w 206018"/>
              <a:gd name="connsiteY0" fmla="*/ 0 h 488275"/>
              <a:gd name="connsiteX1" fmla="*/ 8878 w 206018"/>
              <a:gd name="connsiteY1" fmla="*/ 62144 h 488275"/>
              <a:gd name="connsiteX2" fmla="*/ 115410 w 206018"/>
              <a:gd name="connsiteY2" fmla="*/ 106532 h 488275"/>
              <a:gd name="connsiteX3" fmla="*/ 159798 w 206018"/>
              <a:gd name="connsiteY3" fmla="*/ 435006 h 488275"/>
              <a:gd name="connsiteX4" fmla="*/ 133165 w 206018"/>
              <a:gd name="connsiteY4" fmla="*/ 452761 h 488275"/>
              <a:gd name="connsiteX5" fmla="*/ 79899 w 206018"/>
              <a:gd name="connsiteY5" fmla="*/ 470517 h 488275"/>
              <a:gd name="connsiteX6" fmla="*/ 0 w 206018"/>
              <a:gd name="connsiteY6" fmla="*/ 488272 h 48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018" h="488275">
                <a:moveTo>
                  <a:pt x="0" y="0"/>
                </a:moveTo>
                <a:cubicBezTo>
                  <a:pt x="2959" y="20715"/>
                  <a:pt x="-2356" y="44490"/>
                  <a:pt x="8878" y="62144"/>
                </a:cubicBezTo>
                <a:cubicBezTo>
                  <a:pt x="33169" y="100315"/>
                  <a:pt x="78170" y="100326"/>
                  <a:pt x="115410" y="106532"/>
                </a:cubicBezTo>
                <a:cubicBezTo>
                  <a:pt x="262405" y="155532"/>
                  <a:pt x="194501" y="114010"/>
                  <a:pt x="159798" y="435006"/>
                </a:cubicBezTo>
                <a:cubicBezTo>
                  <a:pt x="158651" y="445614"/>
                  <a:pt x="142915" y="448428"/>
                  <a:pt x="133165" y="452761"/>
                </a:cubicBezTo>
                <a:cubicBezTo>
                  <a:pt x="116062" y="460362"/>
                  <a:pt x="98056" y="465978"/>
                  <a:pt x="79899" y="470517"/>
                </a:cubicBezTo>
                <a:cubicBezTo>
                  <a:pt x="6007" y="488990"/>
                  <a:pt x="33280" y="488272"/>
                  <a:pt x="0" y="48827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0635449" y="4758431"/>
            <a:ext cx="372862" cy="399495"/>
          </a:xfrm>
          <a:custGeom>
            <a:avLst/>
            <a:gdLst>
              <a:gd name="connsiteX0" fmla="*/ 0 w 372862"/>
              <a:gd name="connsiteY0" fmla="*/ 399495 h 399495"/>
              <a:gd name="connsiteX1" fmla="*/ 239697 w 372862"/>
              <a:gd name="connsiteY1" fmla="*/ 390618 h 399495"/>
              <a:gd name="connsiteX2" fmla="*/ 266330 w 372862"/>
              <a:gd name="connsiteY2" fmla="*/ 381740 h 399495"/>
              <a:gd name="connsiteX3" fmla="*/ 301840 w 372862"/>
              <a:gd name="connsiteY3" fmla="*/ 372862 h 399495"/>
              <a:gd name="connsiteX4" fmla="*/ 372862 w 372862"/>
              <a:gd name="connsiteY4" fmla="*/ 319596 h 399495"/>
              <a:gd name="connsiteX5" fmla="*/ 363984 w 372862"/>
              <a:gd name="connsiteY5" fmla="*/ 248575 h 399495"/>
              <a:gd name="connsiteX6" fmla="*/ 346229 w 372862"/>
              <a:gd name="connsiteY6" fmla="*/ 221942 h 399495"/>
              <a:gd name="connsiteX7" fmla="*/ 337351 w 372862"/>
              <a:gd name="connsiteY7" fmla="*/ 195309 h 399495"/>
              <a:gd name="connsiteX8" fmla="*/ 328473 w 372862"/>
              <a:gd name="connsiteY8" fmla="*/ 133165 h 399495"/>
              <a:gd name="connsiteX9" fmla="*/ 319596 w 372862"/>
              <a:gd name="connsiteY9" fmla="*/ 106532 h 399495"/>
              <a:gd name="connsiteX10" fmla="*/ 310718 w 372862"/>
              <a:gd name="connsiteY10" fmla="*/ 62144 h 399495"/>
              <a:gd name="connsiteX11" fmla="*/ 301840 w 372862"/>
              <a:gd name="connsiteY11" fmla="*/ 26633 h 399495"/>
              <a:gd name="connsiteX12" fmla="*/ 284085 w 372862"/>
              <a:gd name="connsiteY12" fmla="*/ 0 h 39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2862" h="399495">
                <a:moveTo>
                  <a:pt x="0" y="399495"/>
                </a:moveTo>
                <a:cubicBezTo>
                  <a:pt x="79899" y="396536"/>
                  <a:pt x="159920" y="395936"/>
                  <a:pt x="239697" y="390618"/>
                </a:cubicBezTo>
                <a:cubicBezTo>
                  <a:pt x="249034" y="389996"/>
                  <a:pt x="257332" y="384311"/>
                  <a:pt x="266330" y="381740"/>
                </a:cubicBezTo>
                <a:cubicBezTo>
                  <a:pt x="278062" y="378388"/>
                  <a:pt x="290003" y="375821"/>
                  <a:pt x="301840" y="372862"/>
                </a:cubicBezTo>
                <a:cubicBezTo>
                  <a:pt x="362071" y="332709"/>
                  <a:pt x="340017" y="352441"/>
                  <a:pt x="372862" y="319596"/>
                </a:cubicBezTo>
                <a:cubicBezTo>
                  <a:pt x="369903" y="295922"/>
                  <a:pt x="370261" y="271592"/>
                  <a:pt x="363984" y="248575"/>
                </a:cubicBezTo>
                <a:cubicBezTo>
                  <a:pt x="361177" y="238281"/>
                  <a:pt x="351001" y="231485"/>
                  <a:pt x="346229" y="221942"/>
                </a:cubicBezTo>
                <a:cubicBezTo>
                  <a:pt x="342044" y="213572"/>
                  <a:pt x="340310" y="204187"/>
                  <a:pt x="337351" y="195309"/>
                </a:cubicBezTo>
                <a:cubicBezTo>
                  <a:pt x="334392" y="174594"/>
                  <a:pt x="332577" y="153684"/>
                  <a:pt x="328473" y="133165"/>
                </a:cubicBezTo>
                <a:cubicBezTo>
                  <a:pt x="326638" y="123989"/>
                  <a:pt x="321866" y="115610"/>
                  <a:pt x="319596" y="106532"/>
                </a:cubicBezTo>
                <a:cubicBezTo>
                  <a:pt x="315936" y="91893"/>
                  <a:pt x="313991" y="76874"/>
                  <a:pt x="310718" y="62144"/>
                </a:cubicBezTo>
                <a:cubicBezTo>
                  <a:pt x="308071" y="50233"/>
                  <a:pt x="306646" y="37848"/>
                  <a:pt x="301840" y="26633"/>
                </a:cubicBezTo>
                <a:cubicBezTo>
                  <a:pt x="297637" y="16826"/>
                  <a:pt x="284085" y="0"/>
                  <a:pt x="28408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599938" y="5175682"/>
            <a:ext cx="350905" cy="257452"/>
          </a:xfrm>
          <a:custGeom>
            <a:avLst/>
            <a:gdLst>
              <a:gd name="connsiteX0" fmla="*/ 0 w 350905"/>
              <a:gd name="connsiteY0" fmla="*/ 257452 h 257452"/>
              <a:gd name="connsiteX1" fmla="*/ 44388 w 350905"/>
              <a:gd name="connsiteY1" fmla="*/ 239697 h 257452"/>
              <a:gd name="connsiteX2" fmla="*/ 195309 w 350905"/>
              <a:gd name="connsiteY2" fmla="*/ 221941 h 257452"/>
              <a:gd name="connsiteX3" fmla="*/ 248575 w 350905"/>
              <a:gd name="connsiteY3" fmla="*/ 213064 h 257452"/>
              <a:gd name="connsiteX4" fmla="*/ 346229 w 350905"/>
              <a:gd name="connsiteY4" fmla="*/ 195308 h 257452"/>
              <a:gd name="connsiteX5" fmla="*/ 337351 w 350905"/>
              <a:gd name="connsiteY5" fmla="*/ 88776 h 257452"/>
              <a:gd name="connsiteX6" fmla="*/ 221942 w 350905"/>
              <a:gd name="connsiteY6" fmla="*/ 0 h 257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905" h="257452">
                <a:moveTo>
                  <a:pt x="0" y="257452"/>
                </a:moveTo>
                <a:cubicBezTo>
                  <a:pt x="14796" y="251534"/>
                  <a:pt x="29270" y="244736"/>
                  <a:pt x="44388" y="239697"/>
                </a:cubicBezTo>
                <a:cubicBezTo>
                  <a:pt x="93626" y="223284"/>
                  <a:pt x="142693" y="225988"/>
                  <a:pt x="195309" y="221941"/>
                </a:cubicBezTo>
                <a:cubicBezTo>
                  <a:pt x="213064" y="218982"/>
                  <a:pt x="230756" y="215610"/>
                  <a:pt x="248575" y="213064"/>
                </a:cubicBezTo>
                <a:cubicBezTo>
                  <a:pt x="336407" y="200517"/>
                  <a:pt x="294011" y="212715"/>
                  <a:pt x="346229" y="195308"/>
                </a:cubicBezTo>
                <a:cubicBezTo>
                  <a:pt x="343270" y="159797"/>
                  <a:pt x="363463" y="113023"/>
                  <a:pt x="337351" y="88776"/>
                </a:cubicBezTo>
                <a:cubicBezTo>
                  <a:pt x="195387" y="-43047"/>
                  <a:pt x="221942" y="201939"/>
                  <a:pt x="221942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0999433" y="4722920"/>
            <a:ext cx="429682" cy="257453"/>
          </a:xfrm>
          <a:custGeom>
            <a:avLst/>
            <a:gdLst>
              <a:gd name="connsiteX0" fmla="*/ 0 w 429682"/>
              <a:gd name="connsiteY0" fmla="*/ 257453 h 257453"/>
              <a:gd name="connsiteX1" fmla="*/ 44388 w 429682"/>
              <a:gd name="connsiteY1" fmla="*/ 239697 h 257453"/>
              <a:gd name="connsiteX2" fmla="*/ 239697 w 429682"/>
              <a:gd name="connsiteY2" fmla="*/ 221942 h 257453"/>
              <a:gd name="connsiteX3" fmla="*/ 292963 w 429682"/>
              <a:gd name="connsiteY3" fmla="*/ 213064 h 257453"/>
              <a:gd name="connsiteX4" fmla="*/ 372862 w 429682"/>
              <a:gd name="connsiteY4" fmla="*/ 204187 h 257453"/>
              <a:gd name="connsiteX5" fmla="*/ 426128 w 429682"/>
              <a:gd name="connsiteY5" fmla="*/ 177554 h 257453"/>
              <a:gd name="connsiteX6" fmla="*/ 426128 w 429682"/>
              <a:gd name="connsiteY6" fmla="*/ 0 h 257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682" h="257453">
                <a:moveTo>
                  <a:pt x="0" y="257453"/>
                </a:moveTo>
                <a:cubicBezTo>
                  <a:pt x="14796" y="251534"/>
                  <a:pt x="29124" y="244276"/>
                  <a:pt x="44388" y="239697"/>
                </a:cubicBezTo>
                <a:cubicBezTo>
                  <a:pt x="99291" y="223226"/>
                  <a:pt x="203633" y="224063"/>
                  <a:pt x="239697" y="221942"/>
                </a:cubicBezTo>
                <a:cubicBezTo>
                  <a:pt x="257452" y="218983"/>
                  <a:pt x="275121" y="215443"/>
                  <a:pt x="292963" y="213064"/>
                </a:cubicBezTo>
                <a:cubicBezTo>
                  <a:pt x="319525" y="209522"/>
                  <a:pt x="346430" y="208592"/>
                  <a:pt x="372862" y="204187"/>
                </a:cubicBezTo>
                <a:cubicBezTo>
                  <a:pt x="380680" y="202884"/>
                  <a:pt x="424701" y="188016"/>
                  <a:pt x="426128" y="177554"/>
                </a:cubicBezTo>
                <a:cubicBezTo>
                  <a:pt x="434125" y="118912"/>
                  <a:pt x="426128" y="59185"/>
                  <a:pt x="426128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1336784" y="4918229"/>
            <a:ext cx="71022" cy="337352"/>
          </a:xfrm>
          <a:custGeom>
            <a:avLst/>
            <a:gdLst>
              <a:gd name="connsiteX0" fmla="*/ 71022 w 71022"/>
              <a:gd name="connsiteY0" fmla="*/ 0 h 337352"/>
              <a:gd name="connsiteX1" fmla="*/ 62144 w 71022"/>
              <a:gd name="connsiteY1" fmla="*/ 159798 h 337352"/>
              <a:gd name="connsiteX2" fmla="*/ 44389 w 71022"/>
              <a:gd name="connsiteY2" fmla="*/ 213064 h 337352"/>
              <a:gd name="connsiteX3" fmla="*/ 35511 w 71022"/>
              <a:gd name="connsiteY3" fmla="*/ 239697 h 337352"/>
              <a:gd name="connsiteX4" fmla="*/ 0 w 71022"/>
              <a:gd name="connsiteY4" fmla="*/ 292963 h 337352"/>
              <a:gd name="connsiteX5" fmla="*/ 0 w 71022"/>
              <a:gd name="connsiteY5" fmla="*/ 337352 h 33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022" h="337352">
                <a:moveTo>
                  <a:pt x="71022" y="0"/>
                </a:moveTo>
                <a:cubicBezTo>
                  <a:pt x="68063" y="53266"/>
                  <a:pt x="68761" y="106862"/>
                  <a:pt x="62144" y="159798"/>
                </a:cubicBezTo>
                <a:cubicBezTo>
                  <a:pt x="59823" y="178369"/>
                  <a:pt x="50307" y="195309"/>
                  <a:pt x="44389" y="213064"/>
                </a:cubicBezTo>
                <a:cubicBezTo>
                  <a:pt x="41430" y="221942"/>
                  <a:pt x="40702" y="231911"/>
                  <a:pt x="35511" y="239697"/>
                </a:cubicBezTo>
                <a:cubicBezTo>
                  <a:pt x="23674" y="257452"/>
                  <a:pt x="0" y="271624"/>
                  <a:pt x="0" y="292963"/>
                </a:cubicBezTo>
                <a:lnTo>
                  <a:pt x="0" y="337352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0955045" y="5228348"/>
            <a:ext cx="328473" cy="62743"/>
          </a:xfrm>
          <a:custGeom>
            <a:avLst/>
            <a:gdLst>
              <a:gd name="connsiteX0" fmla="*/ 0 w 328473"/>
              <a:gd name="connsiteY0" fmla="*/ 53866 h 62743"/>
              <a:gd name="connsiteX1" fmla="*/ 133165 w 328473"/>
              <a:gd name="connsiteY1" fmla="*/ 36110 h 62743"/>
              <a:gd name="connsiteX2" fmla="*/ 195308 w 328473"/>
              <a:gd name="connsiteY2" fmla="*/ 18355 h 62743"/>
              <a:gd name="connsiteX3" fmla="*/ 213064 w 328473"/>
              <a:gd name="connsiteY3" fmla="*/ 600 h 62743"/>
              <a:gd name="connsiteX4" fmla="*/ 301840 w 328473"/>
              <a:gd name="connsiteY4" fmla="*/ 18355 h 62743"/>
              <a:gd name="connsiteX5" fmla="*/ 328473 w 328473"/>
              <a:gd name="connsiteY5" fmla="*/ 62743 h 6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473" h="62743">
                <a:moveTo>
                  <a:pt x="0" y="53866"/>
                </a:moveTo>
                <a:cubicBezTo>
                  <a:pt x="113032" y="31258"/>
                  <a:pt x="-48444" y="62054"/>
                  <a:pt x="133165" y="36110"/>
                </a:cubicBezTo>
                <a:cubicBezTo>
                  <a:pt x="152677" y="33323"/>
                  <a:pt x="176333" y="24680"/>
                  <a:pt x="195308" y="18355"/>
                </a:cubicBezTo>
                <a:cubicBezTo>
                  <a:pt x="201227" y="12437"/>
                  <a:pt x="204745" y="1524"/>
                  <a:pt x="213064" y="600"/>
                </a:cubicBezTo>
                <a:cubicBezTo>
                  <a:pt x="243669" y="-2801"/>
                  <a:pt x="273604" y="8943"/>
                  <a:pt x="301840" y="18355"/>
                </a:cubicBezTo>
                <a:cubicBezTo>
                  <a:pt x="323266" y="50493"/>
                  <a:pt x="314825" y="35445"/>
                  <a:pt x="328473" y="6274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0955045" y="5370990"/>
            <a:ext cx="0" cy="133165"/>
          </a:xfrm>
          <a:custGeom>
            <a:avLst/>
            <a:gdLst>
              <a:gd name="connsiteX0" fmla="*/ 0 w 0"/>
              <a:gd name="connsiteY0" fmla="*/ 0 h 133165"/>
              <a:gd name="connsiteX1" fmla="*/ 0 w 0"/>
              <a:gd name="connsiteY1" fmla="*/ 133165 h 133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33165">
                <a:moveTo>
                  <a:pt x="0" y="0"/>
                </a:moveTo>
                <a:lnTo>
                  <a:pt x="0" y="13316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945101" y="1899795"/>
            <a:ext cx="2011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Practical Assessment</a:t>
            </a:r>
          </a:p>
        </p:txBody>
      </p:sp>
      <p:cxnSp>
        <p:nvCxnSpPr>
          <p:cNvPr id="23" name="Straight Arrow Connector 22"/>
          <p:cNvCxnSpPr>
            <a:stCxn id="21" idx="2"/>
          </p:cNvCxnSpPr>
          <p:nvPr/>
        </p:nvCxnSpPr>
        <p:spPr>
          <a:xfrm flipH="1">
            <a:off x="10879583" y="2207572"/>
            <a:ext cx="71260" cy="47029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253709" y="2902998"/>
            <a:ext cx="74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IU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85065" y="4217102"/>
            <a:ext cx="2011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Precision Assessments</a:t>
            </a:r>
          </a:p>
        </p:txBody>
      </p:sp>
      <p:cxnSp>
        <p:nvCxnSpPr>
          <p:cNvPr id="26" name="Straight Arrow Connector 25"/>
          <p:cNvCxnSpPr>
            <a:stCxn id="25" idx="2"/>
            <a:endCxn id="10" idx="3"/>
          </p:cNvCxnSpPr>
          <p:nvPr/>
        </p:nvCxnSpPr>
        <p:spPr>
          <a:xfrm flipH="1">
            <a:off x="10209320" y="4524879"/>
            <a:ext cx="581487" cy="47324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5" idx="2"/>
          </p:cNvCxnSpPr>
          <p:nvPr/>
        </p:nvCxnSpPr>
        <p:spPr>
          <a:xfrm flipH="1">
            <a:off x="10205179" y="4524879"/>
            <a:ext cx="585628" cy="71738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5" idx="2"/>
          </p:cNvCxnSpPr>
          <p:nvPr/>
        </p:nvCxnSpPr>
        <p:spPr>
          <a:xfrm flipH="1">
            <a:off x="10279011" y="4524879"/>
            <a:ext cx="511796" cy="11257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5" idx="2"/>
          </p:cNvCxnSpPr>
          <p:nvPr/>
        </p:nvCxnSpPr>
        <p:spPr>
          <a:xfrm flipH="1">
            <a:off x="10431411" y="4524879"/>
            <a:ext cx="359396" cy="12781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5" idx="2"/>
          </p:cNvCxnSpPr>
          <p:nvPr/>
        </p:nvCxnSpPr>
        <p:spPr>
          <a:xfrm flipH="1">
            <a:off x="10704677" y="4524879"/>
            <a:ext cx="86130" cy="116570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5" idx="2"/>
          </p:cNvCxnSpPr>
          <p:nvPr/>
        </p:nvCxnSpPr>
        <p:spPr>
          <a:xfrm flipH="1">
            <a:off x="10784305" y="4524879"/>
            <a:ext cx="6502" cy="77952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5" idx="2"/>
          </p:cNvCxnSpPr>
          <p:nvPr/>
        </p:nvCxnSpPr>
        <p:spPr>
          <a:xfrm>
            <a:off x="10790807" y="4524879"/>
            <a:ext cx="239664" cy="8816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25" idx="2"/>
          </p:cNvCxnSpPr>
          <p:nvPr/>
        </p:nvCxnSpPr>
        <p:spPr>
          <a:xfrm>
            <a:off x="10790807" y="4524879"/>
            <a:ext cx="323312" cy="6064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5" idx="2"/>
          </p:cNvCxnSpPr>
          <p:nvPr/>
        </p:nvCxnSpPr>
        <p:spPr>
          <a:xfrm>
            <a:off x="10790807" y="4524879"/>
            <a:ext cx="406814" cy="32676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5" idx="2"/>
          </p:cNvCxnSpPr>
          <p:nvPr/>
        </p:nvCxnSpPr>
        <p:spPr>
          <a:xfrm>
            <a:off x="10790807" y="4524879"/>
            <a:ext cx="759925" cy="5240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5" idx="2"/>
          </p:cNvCxnSpPr>
          <p:nvPr/>
        </p:nvCxnSpPr>
        <p:spPr>
          <a:xfrm>
            <a:off x="10790807" y="4524879"/>
            <a:ext cx="817437" cy="33916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0453277" y="5577452"/>
            <a:ext cx="621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Sub-IU</a:t>
            </a:r>
          </a:p>
        </p:txBody>
      </p:sp>
    </p:spTree>
    <p:extLst>
      <p:ext uri="{BB962C8B-B14F-4D97-AF65-F5344CB8AC3E}">
        <p14:creationId xmlns:p14="http://schemas.microsoft.com/office/powerpoint/2010/main" val="1729168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/>
            <a:r>
              <a:rPr lang="en-US" dirty="0"/>
              <a:t>When to do Practical Assessments vs. Precision Assessments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5851" y="2248547"/>
            <a:ext cx="104013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The first step in conducting SPPAs is determining whether it is appropriate to start with Practical Assessments (IU level) or proceed directly to Precision Assessments (sub-IU level).   </a:t>
            </a:r>
          </a:p>
          <a:p>
            <a:endParaRPr lang="en-US" sz="2400" dirty="0">
              <a:solidFill>
                <a:schemeClr val="bg2"/>
              </a:solidFill>
            </a:endParaRPr>
          </a:p>
          <a:p>
            <a:r>
              <a:rPr lang="en-US" sz="2400" dirty="0">
                <a:solidFill>
                  <a:schemeClr val="bg2"/>
                </a:solidFill>
              </a:rPr>
              <a:t>In many instances, SCH programs will start with a Practical Assessment in the IUs requiring impact assessment surveys.  </a:t>
            </a:r>
          </a:p>
          <a:p>
            <a:endParaRPr lang="en-US" sz="2400" dirty="0">
              <a:solidFill>
                <a:schemeClr val="bg2"/>
              </a:solidFill>
            </a:endParaRPr>
          </a:p>
          <a:p>
            <a:r>
              <a:rPr lang="en-US" sz="2400" dirty="0">
                <a:solidFill>
                  <a:schemeClr val="bg2"/>
                </a:solidFill>
              </a:rPr>
              <a:t>However, when there is reason to suspect the prevalence of SCH is very close to the 10% threshold </a:t>
            </a:r>
            <a:r>
              <a:rPr lang="en-US" sz="2400" i="1" dirty="0">
                <a:solidFill>
                  <a:schemeClr val="bg2"/>
                </a:solidFill>
              </a:rPr>
              <a:t>or </a:t>
            </a:r>
            <a:r>
              <a:rPr lang="en-US" sz="2400" dirty="0">
                <a:solidFill>
                  <a:schemeClr val="bg2"/>
                </a:solidFill>
              </a:rPr>
              <a:t>when the program suspects that SCH will vary substantially between sub-IUs (with some having </a:t>
            </a:r>
            <a:r>
              <a:rPr lang="en-US" sz="2400" u="sng" dirty="0">
                <a:solidFill>
                  <a:schemeClr val="bg2"/>
                </a:solidFill>
              </a:rPr>
              <a:t>&gt;</a:t>
            </a:r>
            <a:r>
              <a:rPr lang="en-US" sz="2400" dirty="0">
                <a:solidFill>
                  <a:schemeClr val="bg2"/>
                </a:solidFill>
              </a:rPr>
              <a:t>10% SCH and some &lt;10% SCH), then it is appropriate to go straight to conducting Precision Assessments within each sub-IU in the IU.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64221"/>
      </p:ext>
    </p:extLst>
  </p:cSld>
  <p:clrMapOvr>
    <a:masterClrMapping/>
  </p:clrMapOvr>
</p:sld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1337</Words>
  <Application>Microsoft Office PowerPoint</Application>
  <PresentationFormat>Widescreen</PresentationFormat>
  <Paragraphs>137</Paragraphs>
  <Slides>16</Slides>
  <Notes>11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VINTAGE DISEASE</vt:lpstr>
      <vt:lpstr>Office Theme</vt:lpstr>
      <vt:lpstr>Practical &amp; Precision Assessments</vt:lpstr>
      <vt:lpstr>Schistosomiasis: a quick background</vt:lpstr>
      <vt:lpstr>PowerPoint Presentation</vt:lpstr>
      <vt:lpstr>PowerPoint Presentation</vt:lpstr>
      <vt:lpstr>Schistosomiasis control in COUNTRY</vt:lpstr>
      <vt:lpstr>What are Impact Assessments? </vt:lpstr>
      <vt:lpstr>What are SCH Practical &amp; Precision Assessments (SPPA)? </vt:lpstr>
      <vt:lpstr>What are SCH Practical &amp; Precision Assessments (SPPA)? </vt:lpstr>
      <vt:lpstr>When to do Practical Assessments vs. Precision Assessments</vt:lpstr>
      <vt:lpstr>Overview of Practical &amp; Precision Assessment </vt:lpstr>
      <vt:lpstr>Sampling Method Overview:</vt:lpstr>
      <vt:lpstr>PowerPoint Presentation</vt:lpstr>
      <vt:lpstr>Data Collection Overview</vt:lpstr>
      <vt:lpstr>Data Collection Overview</vt:lpstr>
      <vt:lpstr>Data Collection Overview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Schistosomiasis Oversampling Study Technical Meeting</dc:title>
  <dc:creator>Katherine Gass</dc:creator>
  <cp:lastModifiedBy>Fiona Fleming</cp:lastModifiedBy>
  <cp:revision>92</cp:revision>
  <dcterms:created xsi:type="dcterms:W3CDTF">2021-10-19T18:17:38Z</dcterms:created>
  <dcterms:modified xsi:type="dcterms:W3CDTF">2024-07-19T19:17:20Z</dcterms:modified>
</cp:coreProperties>
</file>