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6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6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EBE1C5-AFE3-4290-BBF2-607E0E930E77}" type="datetimeFigureOut">
              <a:rPr lang="en-US" smtClean="0"/>
              <a:t>4/30/2024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02A3C-ED2B-4820-80FA-A08DCF013573}" type="slidenum">
              <a:rPr lang="en-US" smtClean="0"/>
              <a:t>‹#›</a:t>
            </a:fld>
            <a:endParaRPr lang="en-US"/>
          </a:p>
        </p:txBody>
      </p:sp>
    </p:spTree>
    <p:extLst>
      <p:ext uri="{BB962C8B-B14F-4D97-AF65-F5344CB8AC3E}">
        <p14:creationId xmlns:p14="http://schemas.microsoft.com/office/powerpoint/2010/main" val="4120992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63312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1795109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14</a:t>
            </a:fld>
            <a:endParaRPr lang="en-US"/>
          </a:p>
        </p:txBody>
      </p:sp>
    </p:spTree>
    <p:extLst>
      <p:ext uri="{BB962C8B-B14F-4D97-AF65-F5344CB8AC3E}">
        <p14:creationId xmlns:p14="http://schemas.microsoft.com/office/powerpoint/2010/main" val="501180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3820444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4480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1483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270975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2500152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78637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1716386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904969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12</a:t>
            </a:fld>
            <a:endParaRPr lang="en-US"/>
          </a:p>
        </p:txBody>
      </p:sp>
    </p:spTree>
    <p:extLst>
      <p:ext uri="{BB962C8B-B14F-4D97-AF65-F5344CB8AC3E}">
        <p14:creationId xmlns:p14="http://schemas.microsoft.com/office/powerpoint/2010/main" val="2753433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7200"/>
              <a:buFont typeface="Anton"/>
              <a:buNone/>
              <a:defRPr sz="9600">
                <a:solidFill>
                  <a:schemeClr val="dk2"/>
                </a:solidFill>
                <a:latin typeface="Anton"/>
                <a:ea typeface="Anton"/>
                <a:cs typeface="Anton"/>
                <a:sym typeface="Anton"/>
              </a:defRPr>
            </a:lvl1pPr>
            <a:lvl2pPr lvl="1"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2pPr>
            <a:lvl3pPr lvl="2"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3pPr>
            <a:lvl4pPr lvl="3"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4pPr>
            <a:lvl5pPr lvl="4"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5pPr>
            <a:lvl6pPr lvl="5"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6pPr>
            <a:lvl7pPr lvl="6"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7pPr>
            <a:lvl8pPr lvl="7"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8pPr>
            <a:lvl9pPr lvl="8"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200"/>
              <a:buNone/>
              <a:defRPr sz="1600">
                <a:solidFill>
                  <a:schemeClr val="dk1"/>
                </a:solidFill>
              </a:defRPr>
            </a:lvl1pPr>
            <a:lvl2pPr lvl="1" algn="ctr">
              <a:lnSpc>
                <a:spcPct val="100000"/>
              </a:lnSpc>
              <a:spcBef>
                <a:spcPts val="0"/>
              </a:spcBef>
              <a:spcAft>
                <a:spcPts val="0"/>
              </a:spcAft>
              <a:buClr>
                <a:schemeClr val="dk1"/>
              </a:buClr>
              <a:buSzPts val="1000"/>
              <a:buNone/>
              <a:defRPr sz="1333">
                <a:solidFill>
                  <a:schemeClr val="dk1"/>
                </a:solidFill>
              </a:defRPr>
            </a:lvl2pPr>
            <a:lvl3pPr lvl="2" algn="ctr">
              <a:lnSpc>
                <a:spcPct val="100000"/>
              </a:lnSpc>
              <a:spcBef>
                <a:spcPts val="0"/>
              </a:spcBef>
              <a:spcAft>
                <a:spcPts val="0"/>
              </a:spcAft>
              <a:buClr>
                <a:schemeClr val="dk1"/>
              </a:buClr>
              <a:buSzPts val="1000"/>
              <a:buNone/>
              <a:defRPr sz="1333">
                <a:solidFill>
                  <a:schemeClr val="dk1"/>
                </a:solidFill>
              </a:defRPr>
            </a:lvl3pPr>
            <a:lvl4pPr lvl="3" algn="ctr">
              <a:lnSpc>
                <a:spcPct val="100000"/>
              </a:lnSpc>
              <a:spcBef>
                <a:spcPts val="0"/>
              </a:spcBef>
              <a:spcAft>
                <a:spcPts val="0"/>
              </a:spcAft>
              <a:buClr>
                <a:schemeClr val="dk1"/>
              </a:buClr>
              <a:buSzPts val="1000"/>
              <a:buNone/>
              <a:defRPr sz="1333">
                <a:solidFill>
                  <a:schemeClr val="dk1"/>
                </a:solidFill>
              </a:defRPr>
            </a:lvl4pPr>
            <a:lvl5pPr lvl="4" algn="ctr">
              <a:lnSpc>
                <a:spcPct val="100000"/>
              </a:lnSpc>
              <a:spcBef>
                <a:spcPts val="0"/>
              </a:spcBef>
              <a:spcAft>
                <a:spcPts val="0"/>
              </a:spcAft>
              <a:buClr>
                <a:schemeClr val="dk1"/>
              </a:buClr>
              <a:buSzPts val="1000"/>
              <a:buNone/>
              <a:defRPr sz="1333">
                <a:solidFill>
                  <a:schemeClr val="dk1"/>
                </a:solidFill>
              </a:defRPr>
            </a:lvl5pPr>
            <a:lvl6pPr lvl="5" algn="ctr">
              <a:lnSpc>
                <a:spcPct val="100000"/>
              </a:lnSpc>
              <a:spcBef>
                <a:spcPts val="0"/>
              </a:spcBef>
              <a:spcAft>
                <a:spcPts val="0"/>
              </a:spcAft>
              <a:buClr>
                <a:schemeClr val="dk1"/>
              </a:buClr>
              <a:buSzPts val="1000"/>
              <a:buNone/>
              <a:defRPr sz="1333">
                <a:solidFill>
                  <a:schemeClr val="dk1"/>
                </a:solidFill>
              </a:defRPr>
            </a:lvl6pPr>
            <a:lvl7pPr lvl="6" algn="ctr">
              <a:lnSpc>
                <a:spcPct val="100000"/>
              </a:lnSpc>
              <a:spcBef>
                <a:spcPts val="0"/>
              </a:spcBef>
              <a:spcAft>
                <a:spcPts val="0"/>
              </a:spcAft>
              <a:buClr>
                <a:schemeClr val="dk1"/>
              </a:buClr>
              <a:buSzPts val="1000"/>
              <a:buNone/>
              <a:defRPr sz="1333">
                <a:solidFill>
                  <a:schemeClr val="dk1"/>
                </a:solidFill>
              </a:defRPr>
            </a:lvl7pPr>
            <a:lvl8pPr lvl="7" algn="ctr">
              <a:lnSpc>
                <a:spcPct val="100000"/>
              </a:lnSpc>
              <a:spcBef>
                <a:spcPts val="0"/>
              </a:spcBef>
              <a:spcAft>
                <a:spcPts val="0"/>
              </a:spcAft>
              <a:buClr>
                <a:schemeClr val="dk1"/>
              </a:buClr>
              <a:buSzPts val="1000"/>
              <a:buNone/>
              <a:defRPr sz="1333">
                <a:solidFill>
                  <a:schemeClr val="dk1"/>
                </a:solidFill>
              </a:defRPr>
            </a:lvl8pPr>
            <a:lvl9pPr lvl="8" algn="ctr">
              <a:lnSpc>
                <a:spcPct val="100000"/>
              </a:lnSpc>
              <a:spcBef>
                <a:spcPts val="0"/>
              </a:spcBef>
              <a:spcAft>
                <a:spcPts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91873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5492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897852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96736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ts val="0"/>
              </a:spcBef>
              <a:spcAft>
                <a:spcPts val="0"/>
              </a:spcAft>
              <a:buClr>
                <a:schemeClr val="dk2"/>
              </a:buClr>
              <a:buSzPts val="1000"/>
              <a:buNone/>
              <a:defRPr sz="1333">
                <a:solidFill>
                  <a:schemeClr val="dk2"/>
                </a:solidFill>
              </a:defRPr>
            </a:lvl2pPr>
            <a:lvl3pPr lvl="2" algn="ctr" rtl="0">
              <a:spcBef>
                <a:spcPts val="0"/>
              </a:spcBef>
              <a:spcAft>
                <a:spcPts val="0"/>
              </a:spcAft>
              <a:buClr>
                <a:schemeClr val="dk2"/>
              </a:buClr>
              <a:buSzPts val="1000"/>
              <a:buNone/>
              <a:defRPr sz="1333">
                <a:solidFill>
                  <a:schemeClr val="dk2"/>
                </a:solidFill>
              </a:defRPr>
            </a:lvl3pPr>
            <a:lvl4pPr lvl="3" algn="ctr" rtl="0">
              <a:spcBef>
                <a:spcPts val="0"/>
              </a:spcBef>
              <a:spcAft>
                <a:spcPts val="0"/>
              </a:spcAft>
              <a:buClr>
                <a:schemeClr val="dk2"/>
              </a:buClr>
              <a:buSzPts val="1000"/>
              <a:buNone/>
              <a:defRPr sz="1333">
                <a:solidFill>
                  <a:schemeClr val="dk2"/>
                </a:solidFill>
              </a:defRPr>
            </a:lvl4pPr>
            <a:lvl5pPr lvl="4" algn="ctr" rtl="0">
              <a:spcBef>
                <a:spcPts val="0"/>
              </a:spcBef>
              <a:spcAft>
                <a:spcPts val="0"/>
              </a:spcAft>
              <a:buClr>
                <a:schemeClr val="dk2"/>
              </a:buClr>
              <a:buSzPts val="1000"/>
              <a:buNone/>
              <a:defRPr sz="1333">
                <a:solidFill>
                  <a:schemeClr val="dk2"/>
                </a:solidFill>
              </a:defRPr>
            </a:lvl5pPr>
            <a:lvl6pPr lvl="5" algn="ctr" rtl="0">
              <a:spcBef>
                <a:spcPts val="0"/>
              </a:spcBef>
              <a:spcAft>
                <a:spcPts val="0"/>
              </a:spcAft>
              <a:buClr>
                <a:schemeClr val="dk2"/>
              </a:buClr>
              <a:buSzPts val="1000"/>
              <a:buNone/>
              <a:defRPr sz="1333">
                <a:solidFill>
                  <a:schemeClr val="dk2"/>
                </a:solidFill>
              </a:defRPr>
            </a:lvl6pPr>
            <a:lvl7pPr lvl="6" algn="ctr" rtl="0">
              <a:spcBef>
                <a:spcPts val="0"/>
              </a:spcBef>
              <a:spcAft>
                <a:spcPts val="0"/>
              </a:spcAft>
              <a:buClr>
                <a:schemeClr val="dk2"/>
              </a:buClr>
              <a:buSzPts val="1000"/>
              <a:buNone/>
              <a:defRPr sz="1333">
                <a:solidFill>
                  <a:schemeClr val="dk2"/>
                </a:solidFill>
              </a:defRPr>
            </a:lvl7pPr>
            <a:lvl8pPr lvl="7" algn="ctr" rtl="0">
              <a:spcBef>
                <a:spcPts val="0"/>
              </a:spcBef>
              <a:spcAft>
                <a:spcPts val="0"/>
              </a:spcAft>
              <a:buClr>
                <a:schemeClr val="dk2"/>
              </a:buClr>
              <a:buSzPts val="1000"/>
              <a:buNone/>
              <a:defRPr sz="1333">
                <a:solidFill>
                  <a:schemeClr val="dk2"/>
                </a:solidFill>
              </a:defRPr>
            </a:lvl8pPr>
            <a:lvl9pPr lvl="8" algn="ctr" rtl="0">
              <a:spcBef>
                <a:spcPts val="0"/>
              </a:spcBef>
              <a:spcAft>
                <a:spcPts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301953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09126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244600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ts val="0"/>
              </a:spcAft>
              <a:buClr>
                <a:schemeClr val="dk2"/>
              </a:buClr>
              <a:buSzPts val="1100"/>
              <a:buChar char="●"/>
              <a:defRPr sz="1467">
                <a:solidFill>
                  <a:schemeClr val="dk2"/>
                </a:solidFill>
              </a:defRPr>
            </a:lvl1pPr>
            <a:lvl2pPr marL="1219170" lvl="1" indent="-397923" rtl="0">
              <a:lnSpc>
                <a:spcPct val="115000"/>
              </a:lnSpc>
              <a:spcBef>
                <a:spcPts val="1333"/>
              </a:spcBef>
              <a:spcAft>
                <a:spcPts val="0"/>
              </a:spcAft>
              <a:buClr>
                <a:schemeClr val="dk2"/>
              </a:buClr>
              <a:buSzPts val="1100"/>
              <a:buChar char="○"/>
              <a:defRPr sz="1467">
                <a:solidFill>
                  <a:schemeClr val="dk2"/>
                </a:solidFill>
              </a:defRPr>
            </a:lvl2pPr>
            <a:lvl3pPr marL="1828754" lvl="2" indent="-397923" rtl="0">
              <a:lnSpc>
                <a:spcPct val="115000"/>
              </a:lnSpc>
              <a:spcBef>
                <a:spcPts val="1333"/>
              </a:spcBef>
              <a:spcAft>
                <a:spcPts val="0"/>
              </a:spcAft>
              <a:buClr>
                <a:schemeClr val="dk2"/>
              </a:buClr>
              <a:buSzPts val="1100"/>
              <a:buChar char="■"/>
              <a:defRPr sz="1467">
                <a:solidFill>
                  <a:schemeClr val="dk2"/>
                </a:solidFill>
              </a:defRPr>
            </a:lvl3pPr>
            <a:lvl4pPr marL="2438339" lvl="3" indent="-397923" rtl="0">
              <a:lnSpc>
                <a:spcPct val="115000"/>
              </a:lnSpc>
              <a:spcBef>
                <a:spcPts val="1333"/>
              </a:spcBef>
              <a:spcAft>
                <a:spcPts val="0"/>
              </a:spcAft>
              <a:buClr>
                <a:schemeClr val="dk2"/>
              </a:buClr>
              <a:buSzPts val="1100"/>
              <a:buChar char="●"/>
              <a:defRPr sz="1467">
                <a:solidFill>
                  <a:schemeClr val="dk2"/>
                </a:solidFill>
              </a:defRPr>
            </a:lvl4pPr>
            <a:lvl5pPr marL="3047924" lvl="4" indent="-397923" rtl="0">
              <a:lnSpc>
                <a:spcPct val="115000"/>
              </a:lnSpc>
              <a:spcBef>
                <a:spcPts val="1333"/>
              </a:spcBef>
              <a:spcAft>
                <a:spcPts val="0"/>
              </a:spcAft>
              <a:buClr>
                <a:schemeClr val="dk2"/>
              </a:buClr>
              <a:buSzPts val="1100"/>
              <a:buChar char="○"/>
              <a:defRPr sz="1467">
                <a:solidFill>
                  <a:schemeClr val="dk2"/>
                </a:solidFill>
              </a:defRPr>
            </a:lvl5pPr>
            <a:lvl6pPr marL="3657509" lvl="5" indent="-397923" rtl="0">
              <a:lnSpc>
                <a:spcPct val="115000"/>
              </a:lnSpc>
              <a:spcBef>
                <a:spcPts val="1333"/>
              </a:spcBef>
              <a:spcAft>
                <a:spcPts val="0"/>
              </a:spcAft>
              <a:buClr>
                <a:schemeClr val="dk2"/>
              </a:buClr>
              <a:buSzPts val="1100"/>
              <a:buChar char="■"/>
              <a:defRPr sz="1467">
                <a:solidFill>
                  <a:schemeClr val="dk2"/>
                </a:solidFill>
              </a:defRPr>
            </a:lvl6pPr>
            <a:lvl7pPr marL="4267093" lvl="6" indent="-397923" rtl="0">
              <a:lnSpc>
                <a:spcPct val="115000"/>
              </a:lnSpc>
              <a:spcBef>
                <a:spcPts val="1333"/>
              </a:spcBef>
              <a:spcAft>
                <a:spcPts val="0"/>
              </a:spcAft>
              <a:buClr>
                <a:schemeClr val="dk2"/>
              </a:buClr>
              <a:buSzPts val="1100"/>
              <a:buChar char="●"/>
              <a:defRPr sz="1467">
                <a:solidFill>
                  <a:schemeClr val="dk2"/>
                </a:solidFill>
              </a:defRPr>
            </a:lvl7pPr>
            <a:lvl8pPr marL="4876678" lvl="7" indent="-397923" rtl="0">
              <a:lnSpc>
                <a:spcPct val="115000"/>
              </a:lnSpc>
              <a:spcBef>
                <a:spcPts val="1333"/>
              </a:spcBef>
              <a:spcAft>
                <a:spcPts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Clr>
                <a:schemeClr val="dk2"/>
              </a:buClr>
              <a:buSzPts val="1100"/>
              <a:buChar char="●"/>
              <a:defRPr sz="1467">
                <a:solidFill>
                  <a:schemeClr val="dk2"/>
                </a:solidFill>
              </a:defRPr>
            </a:lvl1pPr>
            <a:lvl2pPr marL="1219170" lvl="1" indent="-397923" rtl="0">
              <a:lnSpc>
                <a:spcPct val="115000"/>
              </a:lnSpc>
              <a:spcBef>
                <a:spcPts val="2133"/>
              </a:spcBef>
              <a:spcAft>
                <a:spcPts val="0"/>
              </a:spcAft>
              <a:buClr>
                <a:schemeClr val="dk2"/>
              </a:buClr>
              <a:buSzPts val="1100"/>
              <a:buChar char="○"/>
              <a:defRPr sz="1467">
                <a:solidFill>
                  <a:schemeClr val="dk2"/>
                </a:solidFill>
              </a:defRPr>
            </a:lvl2pPr>
            <a:lvl3pPr marL="1828754" lvl="2" indent="-397923" rtl="0">
              <a:lnSpc>
                <a:spcPct val="115000"/>
              </a:lnSpc>
              <a:spcBef>
                <a:spcPts val="2133"/>
              </a:spcBef>
              <a:spcAft>
                <a:spcPts val="0"/>
              </a:spcAft>
              <a:buClr>
                <a:schemeClr val="dk2"/>
              </a:buClr>
              <a:buSzPts val="1100"/>
              <a:buChar char="■"/>
              <a:defRPr sz="1467">
                <a:solidFill>
                  <a:schemeClr val="dk2"/>
                </a:solidFill>
              </a:defRPr>
            </a:lvl3pPr>
            <a:lvl4pPr marL="2438339" lvl="3" indent="-397923" rtl="0">
              <a:lnSpc>
                <a:spcPct val="115000"/>
              </a:lnSpc>
              <a:spcBef>
                <a:spcPts val="2133"/>
              </a:spcBef>
              <a:spcAft>
                <a:spcPts val="0"/>
              </a:spcAft>
              <a:buClr>
                <a:schemeClr val="dk2"/>
              </a:buClr>
              <a:buSzPts val="1100"/>
              <a:buChar char="●"/>
              <a:defRPr sz="1467">
                <a:solidFill>
                  <a:schemeClr val="dk2"/>
                </a:solidFill>
              </a:defRPr>
            </a:lvl4pPr>
            <a:lvl5pPr marL="3047924" lvl="4" indent="-397923" rtl="0">
              <a:lnSpc>
                <a:spcPct val="115000"/>
              </a:lnSpc>
              <a:spcBef>
                <a:spcPts val="2133"/>
              </a:spcBef>
              <a:spcAft>
                <a:spcPts val="0"/>
              </a:spcAft>
              <a:buClr>
                <a:schemeClr val="dk2"/>
              </a:buClr>
              <a:buSzPts val="1100"/>
              <a:buChar char="○"/>
              <a:defRPr sz="1467">
                <a:solidFill>
                  <a:schemeClr val="dk2"/>
                </a:solidFill>
              </a:defRPr>
            </a:lvl5pPr>
            <a:lvl6pPr marL="3657509" lvl="5" indent="-397923" rtl="0">
              <a:lnSpc>
                <a:spcPct val="115000"/>
              </a:lnSpc>
              <a:spcBef>
                <a:spcPts val="2133"/>
              </a:spcBef>
              <a:spcAft>
                <a:spcPts val="0"/>
              </a:spcAft>
              <a:buClr>
                <a:schemeClr val="dk2"/>
              </a:buClr>
              <a:buSzPts val="1100"/>
              <a:buChar char="■"/>
              <a:defRPr sz="1467">
                <a:solidFill>
                  <a:schemeClr val="dk2"/>
                </a:solidFill>
              </a:defRPr>
            </a:lvl6pPr>
            <a:lvl7pPr marL="4267093" lvl="6" indent="-397923" rtl="0">
              <a:lnSpc>
                <a:spcPct val="115000"/>
              </a:lnSpc>
              <a:spcBef>
                <a:spcPts val="2133"/>
              </a:spcBef>
              <a:spcAft>
                <a:spcPts val="0"/>
              </a:spcAft>
              <a:buClr>
                <a:schemeClr val="dk2"/>
              </a:buClr>
              <a:buSzPts val="1100"/>
              <a:buChar char="●"/>
              <a:defRPr sz="1467">
                <a:solidFill>
                  <a:schemeClr val="dk2"/>
                </a:solidFill>
              </a:defRPr>
            </a:lvl7pPr>
            <a:lvl8pPr marL="4876678" lvl="7" indent="-397923" rtl="0">
              <a:lnSpc>
                <a:spcPct val="115000"/>
              </a:lnSpc>
              <a:spcBef>
                <a:spcPts val="2133"/>
              </a:spcBef>
              <a:spcAft>
                <a:spcPts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579005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50460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867">
                <a:solidFill>
                  <a:schemeClr val="dk1"/>
                </a:solidFill>
              </a:defRPr>
            </a:lvl1pPr>
            <a:lvl2pPr lvl="1" rtl="0">
              <a:lnSpc>
                <a:spcPct val="100000"/>
              </a:lnSpc>
              <a:spcBef>
                <a:spcPts val="0"/>
              </a:spcBef>
              <a:spcAft>
                <a:spcPts val="0"/>
              </a:spcAft>
              <a:buClr>
                <a:schemeClr val="dk1"/>
              </a:buClr>
              <a:buSzPts val="900"/>
              <a:buNone/>
              <a:defRPr sz="1200">
                <a:solidFill>
                  <a:schemeClr val="dk1"/>
                </a:solidFill>
              </a:defRPr>
            </a:lvl2pPr>
            <a:lvl3pPr lvl="2" rtl="0">
              <a:lnSpc>
                <a:spcPct val="100000"/>
              </a:lnSpc>
              <a:spcBef>
                <a:spcPts val="0"/>
              </a:spcBef>
              <a:spcAft>
                <a:spcPts val="0"/>
              </a:spcAft>
              <a:buClr>
                <a:schemeClr val="dk1"/>
              </a:buClr>
              <a:buSzPts val="900"/>
              <a:buNone/>
              <a:defRPr sz="1200">
                <a:solidFill>
                  <a:schemeClr val="dk1"/>
                </a:solidFill>
              </a:defRPr>
            </a:lvl3pPr>
            <a:lvl4pPr lvl="3" rtl="0">
              <a:lnSpc>
                <a:spcPct val="100000"/>
              </a:lnSpc>
              <a:spcBef>
                <a:spcPts val="0"/>
              </a:spcBef>
              <a:spcAft>
                <a:spcPts val="0"/>
              </a:spcAft>
              <a:buClr>
                <a:schemeClr val="dk1"/>
              </a:buClr>
              <a:buSzPts val="900"/>
              <a:buNone/>
              <a:defRPr sz="1200">
                <a:solidFill>
                  <a:schemeClr val="dk1"/>
                </a:solidFill>
              </a:defRPr>
            </a:lvl4pPr>
            <a:lvl5pPr lvl="4" rtl="0">
              <a:lnSpc>
                <a:spcPct val="100000"/>
              </a:lnSpc>
              <a:spcBef>
                <a:spcPts val="0"/>
              </a:spcBef>
              <a:spcAft>
                <a:spcPts val="0"/>
              </a:spcAft>
              <a:buClr>
                <a:schemeClr val="dk1"/>
              </a:buClr>
              <a:buSzPts val="900"/>
              <a:buNone/>
              <a:defRPr sz="1200">
                <a:solidFill>
                  <a:schemeClr val="dk1"/>
                </a:solidFill>
              </a:defRPr>
            </a:lvl5pPr>
            <a:lvl6pPr lvl="5" rtl="0">
              <a:lnSpc>
                <a:spcPct val="100000"/>
              </a:lnSpc>
              <a:spcBef>
                <a:spcPts val="0"/>
              </a:spcBef>
              <a:spcAft>
                <a:spcPts val="0"/>
              </a:spcAft>
              <a:buClr>
                <a:schemeClr val="dk1"/>
              </a:buClr>
              <a:buSzPts val="900"/>
              <a:buNone/>
              <a:defRPr sz="1200">
                <a:solidFill>
                  <a:schemeClr val="dk1"/>
                </a:solidFill>
              </a:defRPr>
            </a:lvl6pPr>
            <a:lvl7pPr lvl="6" rtl="0">
              <a:lnSpc>
                <a:spcPct val="100000"/>
              </a:lnSpc>
              <a:spcBef>
                <a:spcPts val="0"/>
              </a:spcBef>
              <a:spcAft>
                <a:spcPts val="0"/>
              </a:spcAft>
              <a:buClr>
                <a:schemeClr val="dk1"/>
              </a:buClr>
              <a:buSzPts val="900"/>
              <a:buNone/>
              <a:defRPr sz="1200">
                <a:solidFill>
                  <a:schemeClr val="dk1"/>
                </a:solidFill>
              </a:defRPr>
            </a:lvl7pPr>
            <a:lvl8pPr lvl="7" rtl="0">
              <a:lnSpc>
                <a:spcPct val="100000"/>
              </a:lnSpc>
              <a:spcBef>
                <a:spcPts val="0"/>
              </a:spcBef>
              <a:spcAft>
                <a:spcPts val="0"/>
              </a:spcAft>
              <a:buClr>
                <a:schemeClr val="dk1"/>
              </a:buClr>
              <a:buSzPts val="900"/>
              <a:buNone/>
              <a:defRPr sz="1200">
                <a:solidFill>
                  <a:schemeClr val="dk1"/>
                </a:solidFill>
              </a:defRPr>
            </a:lvl8pPr>
            <a:lvl9pPr lvl="8" rtl="0">
              <a:lnSpc>
                <a:spcPct val="100000"/>
              </a:lnSpc>
              <a:spcBef>
                <a:spcPts val="0"/>
              </a:spcBef>
              <a:spcAft>
                <a:spcPts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02739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4800">
                <a:solidFill>
                  <a:schemeClr val="accent4"/>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1378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ts val="0"/>
              </a:spcAft>
              <a:buClr>
                <a:schemeClr val="dk2"/>
              </a:buClr>
              <a:buSzPts val="900"/>
              <a:buChar char="●"/>
              <a:defRPr sz="1200">
                <a:solidFill>
                  <a:schemeClr val="dk2"/>
                </a:solidFill>
              </a:defRPr>
            </a:lvl1pPr>
            <a:lvl2pPr marL="1219170" lvl="1" indent="-380990" rtl="0">
              <a:lnSpc>
                <a:spcPct val="115000"/>
              </a:lnSpc>
              <a:spcBef>
                <a:spcPts val="1333"/>
              </a:spcBef>
              <a:spcAft>
                <a:spcPts val="0"/>
              </a:spcAft>
              <a:buClr>
                <a:schemeClr val="dk2"/>
              </a:buClr>
              <a:buSzPts val="900"/>
              <a:buChar char="○"/>
              <a:defRPr sz="1200">
                <a:solidFill>
                  <a:schemeClr val="dk2"/>
                </a:solidFill>
              </a:defRPr>
            </a:lvl2pPr>
            <a:lvl3pPr marL="1828754" lvl="2" indent="-380990" rtl="0">
              <a:lnSpc>
                <a:spcPct val="115000"/>
              </a:lnSpc>
              <a:spcBef>
                <a:spcPts val="1333"/>
              </a:spcBef>
              <a:spcAft>
                <a:spcPts val="0"/>
              </a:spcAft>
              <a:buClr>
                <a:schemeClr val="dk2"/>
              </a:buClr>
              <a:buSzPts val="900"/>
              <a:buChar char="■"/>
              <a:defRPr sz="1200">
                <a:solidFill>
                  <a:schemeClr val="dk2"/>
                </a:solidFill>
              </a:defRPr>
            </a:lvl3pPr>
            <a:lvl4pPr marL="2438339" lvl="3" indent="-380990" rtl="0">
              <a:lnSpc>
                <a:spcPct val="115000"/>
              </a:lnSpc>
              <a:spcBef>
                <a:spcPts val="1333"/>
              </a:spcBef>
              <a:spcAft>
                <a:spcPts val="0"/>
              </a:spcAft>
              <a:buClr>
                <a:schemeClr val="dk2"/>
              </a:buClr>
              <a:buSzPts val="900"/>
              <a:buChar char="●"/>
              <a:defRPr sz="1200">
                <a:solidFill>
                  <a:schemeClr val="dk2"/>
                </a:solidFill>
              </a:defRPr>
            </a:lvl4pPr>
            <a:lvl5pPr marL="3047924" lvl="4" indent="-380990" rtl="0">
              <a:lnSpc>
                <a:spcPct val="115000"/>
              </a:lnSpc>
              <a:spcBef>
                <a:spcPts val="1333"/>
              </a:spcBef>
              <a:spcAft>
                <a:spcPts val="0"/>
              </a:spcAft>
              <a:buClr>
                <a:schemeClr val="dk2"/>
              </a:buClr>
              <a:buSzPts val="900"/>
              <a:buChar char="○"/>
              <a:defRPr sz="1200">
                <a:solidFill>
                  <a:schemeClr val="dk2"/>
                </a:solidFill>
              </a:defRPr>
            </a:lvl5pPr>
            <a:lvl6pPr marL="3657509" lvl="5" indent="-380990" rtl="0">
              <a:lnSpc>
                <a:spcPct val="115000"/>
              </a:lnSpc>
              <a:spcBef>
                <a:spcPts val="1333"/>
              </a:spcBef>
              <a:spcAft>
                <a:spcPts val="0"/>
              </a:spcAft>
              <a:buClr>
                <a:schemeClr val="dk2"/>
              </a:buClr>
              <a:buSzPts val="900"/>
              <a:buChar char="■"/>
              <a:defRPr sz="1200">
                <a:solidFill>
                  <a:schemeClr val="dk2"/>
                </a:solidFill>
              </a:defRPr>
            </a:lvl6pPr>
            <a:lvl7pPr marL="4267093" lvl="6" indent="-380990" rtl="0">
              <a:lnSpc>
                <a:spcPct val="115000"/>
              </a:lnSpc>
              <a:spcBef>
                <a:spcPts val="1333"/>
              </a:spcBef>
              <a:spcAft>
                <a:spcPts val="0"/>
              </a:spcAft>
              <a:buClr>
                <a:schemeClr val="dk2"/>
              </a:buClr>
              <a:buSzPts val="900"/>
              <a:buChar char="●"/>
              <a:defRPr sz="1200">
                <a:solidFill>
                  <a:schemeClr val="dk2"/>
                </a:solidFill>
              </a:defRPr>
            </a:lvl7pPr>
            <a:lvl8pPr marL="4876678" lvl="7" indent="-380990" rtl="0">
              <a:lnSpc>
                <a:spcPct val="115000"/>
              </a:lnSpc>
              <a:spcBef>
                <a:spcPts val="1333"/>
              </a:spcBef>
              <a:spcAft>
                <a:spcPts val="0"/>
              </a:spcAft>
              <a:buClr>
                <a:schemeClr val="dk2"/>
              </a:buClr>
              <a:buSzPts val="900"/>
              <a:buChar char="○"/>
              <a:defRPr sz="1200">
                <a:solidFill>
                  <a:schemeClr val="dk2"/>
                </a:solidFill>
              </a:defRPr>
            </a:lvl8pPr>
            <a:lvl9pPr marL="5486263" lvl="8" indent="-380990" rtl="0">
              <a:lnSpc>
                <a:spcPct val="115000"/>
              </a:lnSpc>
              <a:spcBef>
                <a:spcPts val="1333"/>
              </a:spcBef>
              <a:spcAft>
                <a:spcPts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350550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57" name="Google Shape;157;p22"/>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400"/>
              <a:buNone/>
              <a:defRPr sz="1867">
                <a:solidFill>
                  <a:schemeClr val="dk2"/>
                </a:solidFill>
              </a:defRPr>
            </a:lvl1pPr>
            <a:lvl2pPr lvl="1" rtl="0">
              <a:lnSpc>
                <a:spcPct val="100000"/>
              </a:lnSpc>
              <a:spcBef>
                <a:spcPts val="0"/>
              </a:spcBef>
              <a:spcAft>
                <a:spcPts val="0"/>
              </a:spcAft>
              <a:buClr>
                <a:schemeClr val="dk2"/>
              </a:buClr>
              <a:buSzPts val="1400"/>
              <a:buNone/>
              <a:defRPr>
                <a:solidFill>
                  <a:schemeClr val="dk2"/>
                </a:solidFill>
              </a:defRPr>
            </a:lvl2pPr>
            <a:lvl3pPr lvl="2" rtl="0">
              <a:lnSpc>
                <a:spcPct val="100000"/>
              </a:lnSpc>
              <a:spcBef>
                <a:spcPts val="0"/>
              </a:spcBef>
              <a:spcAft>
                <a:spcPts val="0"/>
              </a:spcAft>
              <a:buClr>
                <a:schemeClr val="dk2"/>
              </a:buClr>
              <a:buSzPts val="1400"/>
              <a:buNone/>
              <a:defRPr>
                <a:solidFill>
                  <a:schemeClr val="dk2"/>
                </a:solidFill>
              </a:defRPr>
            </a:lvl3pPr>
            <a:lvl4pPr lvl="3" rtl="0">
              <a:lnSpc>
                <a:spcPct val="100000"/>
              </a:lnSpc>
              <a:spcBef>
                <a:spcPts val="0"/>
              </a:spcBef>
              <a:spcAft>
                <a:spcPts val="0"/>
              </a:spcAft>
              <a:buClr>
                <a:schemeClr val="dk2"/>
              </a:buClr>
              <a:buSzPts val="1400"/>
              <a:buNone/>
              <a:defRPr>
                <a:solidFill>
                  <a:schemeClr val="dk2"/>
                </a:solidFill>
              </a:defRPr>
            </a:lvl4pPr>
            <a:lvl5pPr lvl="4" rtl="0">
              <a:lnSpc>
                <a:spcPct val="100000"/>
              </a:lnSpc>
              <a:spcBef>
                <a:spcPts val="0"/>
              </a:spcBef>
              <a:spcAft>
                <a:spcPts val="0"/>
              </a:spcAft>
              <a:buClr>
                <a:schemeClr val="dk2"/>
              </a:buClr>
              <a:buSzPts val="1400"/>
              <a:buNone/>
              <a:defRPr>
                <a:solidFill>
                  <a:schemeClr val="dk2"/>
                </a:solidFill>
              </a:defRPr>
            </a:lvl5pPr>
            <a:lvl6pPr lvl="5" rtl="0">
              <a:lnSpc>
                <a:spcPct val="100000"/>
              </a:lnSpc>
              <a:spcBef>
                <a:spcPts val="0"/>
              </a:spcBef>
              <a:spcAft>
                <a:spcPts val="0"/>
              </a:spcAft>
              <a:buClr>
                <a:schemeClr val="dk2"/>
              </a:buClr>
              <a:buSzPts val="1400"/>
              <a:buNone/>
              <a:defRPr>
                <a:solidFill>
                  <a:schemeClr val="dk2"/>
                </a:solidFill>
              </a:defRPr>
            </a:lvl6pPr>
            <a:lvl7pPr lvl="6" rtl="0">
              <a:lnSpc>
                <a:spcPct val="100000"/>
              </a:lnSpc>
              <a:spcBef>
                <a:spcPts val="0"/>
              </a:spcBef>
              <a:spcAft>
                <a:spcPts val="0"/>
              </a:spcAft>
              <a:buClr>
                <a:schemeClr val="dk2"/>
              </a:buClr>
              <a:buSzPts val="1400"/>
              <a:buNone/>
              <a:defRPr>
                <a:solidFill>
                  <a:schemeClr val="dk2"/>
                </a:solidFill>
              </a:defRPr>
            </a:lvl7pPr>
            <a:lvl8pPr lvl="7" rtl="0">
              <a:lnSpc>
                <a:spcPct val="100000"/>
              </a:lnSpc>
              <a:spcBef>
                <a:spcPts val="0"/>
              </a:spcBef>
              <a:spcAft>
                <a:spcPts val="0"/>
              </a:spcAft>
              <a:buClr>
                <a:schemeClr val="dk2"/>
              </a:buClr>
              <a:buSzPts val="1400"/>
              <a:buNone/>
              <a:defRPr>
                <a:solidFill>
                  <a:schemeClr val="dk2"/>
                </a:solidFill>
              </a:defRPr>
            </a:lvl8pPr>
            <a:lvl9pPr lvl="8" rtl="0">
              <a:lnSpc>
                <a:spcPct val="100000"/>
              </a:lnSpc>
              <a:spcBef>
                <a:spcPts val="0"/>
              </a:spcBef>
              <a:spcAft>
                <a:spcPts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175539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766337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ts val="0"/>
              </a:spcAft>
              <a:buSzPts val="1100"/>
              <a:buChar char="●"/>
              <a:defRPr sz="1467"/>
            </a:lvl1pPr>
            <a:lvl2pPr marL="1219170" lvl="1" indent="-397923" rtl="0">
              <a:lnSpc>
                <a:spcPct val="115000"/>
              </a:lnSpc>
              <a:spcBef>
                <a:spcPts val="1333"/>
              </a:spcBef>
              <a:spcAft>
                <a:spcPts val="0"/>
              </a:spcAft>
              <a:buSzPts val="1100"/>
              <a:buChar char="○"/>
              <a:defRPr sz="1467"/>
            </a:lvl2pPr>
            <a:lvl3pPr marL="1828754" lvl="2" indent="-397923" rtl="0">
              <a:lnSpc>
                <a:spcPct val="115000"/>
              </a:lnSpc>
              <a:spcBef>
                <a:spcPts val="1333"/>
              </a:spcBef>
              <a:spcAft>
                <a:spcPts val="0"/>
              </a:spcAft>
              <a:buSzPts val="1100"/>
              <a:buChar char="■"/>
              <a:defRPr sz="1467"/>
            </a:lvl3pPr>
            <a:lvl4pPr marL="2438339" lvl="3" indent="-397923" rtl="0">
              <a:lnSpc>
                <a:spcPct val="115000"/>
              </a:lnSpc>
              <a:spcBef>
                <a:spcPts val="1333"/>
              </a:spcBef>
              <a:spcAft>
                <a:spcPts val="0"/>
              </a:spcAft>
              <a:buSzPts val="1100"/>
              <a:buChar char="●"/>
              <a:defRPr sz="1467"/>
            </a:lvl4pPr>
            <a:lvl5pPr marL="3047924" lvl="4" indent="-397923" rtl="0">
              <a:lnSpc>
                <a:spcPct val="115000"/>
              </a:lnSpc>
              <a:spcBef>
                <a:spcPts val="1333"/>
              </a:spcBef>
              <a:spcAft>
                <a:spcPts val="0"/>
              </a:spcAft>
              <a:buSzPts val="1100"/>
              <a:buChar char="○"/>
              <a:defRPr sz="1467"/>
            </a:lvl5pPr>
            <a:lvl6pPr marL="3657509" lvl="5" indent="-397923" rtl="0">
              <a:lnSpc>
                <a:spcPct val="115000"/>
              </a:lnSpc>
              <a:spcBef>
                <a:spcPts val="1333"/>
              </a:spcBef>
              <a:spcAft>
                <a:spcPts val="0"/>
              </a:spcAft>
              <a:buSzPts val="1100"/>
              <a:buChar char="■"/>
              <a:defRPr sz="1467"/>
            </a:lvl6pPr>
            <a:lvl7pPr marL="4267093" lvl="6" indent="-397923" rtl="0">
              <a:lnSpc>
                <a:spcPct val="115000"/>
              </a:lnSpc>
              <a:spcBef>
                <a:spcPts val="1333"/>
              </a:spcBef>
              <a:spcAft>
                <a:spcPts val="0"/>
              </a:spcAft>
              <a:buSzPts val="1100"/>
              <a:buChar char="●"/>
              <a:defRPr sz="1467"/>
            </a:lvl7pPr>
            <a:lvl8pPr marL="4876678" lvl="7" indent="-397923" rtl="0">
              <a:lnSpc>
                <a:spcPct val="115000"/>
              </a:lnSpc>
              <a:spcBef>
                <a:spcPts val="1333"/>
              </a:spcBef>
              <a:spcAft>
                <a:spcPts val="0"/>
              </a:spcAft>
              <a:buSzPts val="1100"/>
              <a:buChar char="○"/>
              <a:defRPr sz="1467"/>
            </a:lvl8pPr>
            <a:lvl9pPr marL="5486263" lvl="8" indent="-397923" rtl="0">
              <a:lnSpc>
                <a:spcPct val="115000"/>
              </a:lnSpc>
              <a:spcBef>
                <a:spcPts val="1333"/>
              </a:spcBef>
              <a:spcAft>
                <a:spcPts val="0"/>
              </a:spcAft>
              <a:buSzPts val="1100"/>
              <a:buChar char="■"/>
              <a:defRPr sz="1467"/>
            </a:lvl9pPr>
          </a:lstStyle>
          <a:p>
            <a:endParaRPr/>
          </a:p>
        </p:txBody>
      </p:sp>
    </p:spTree>
    <p:extLst>
      <p:ext uri="{BB962C8B-B14F-4D97-AF65-F5344CB8AC3E}">
        <p14:creationId xmlns:p14="http://schemas.microsoft.com/office/powerpoint/2010/main" val="3463755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600"/>
              <a:buNone/>
              <a:defRPr sz="4800">
                <a:solidFill>
                  <a:schemeClr val="dk2"/>
                </a:solidFill>
                <a:highlight>
                  <a:schemeClr val="accent4"/>
                </a:highlight>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ts val="0"/>
              </a:spcAft>
              <a:buClrTx/>
              <a:buSzTx/>
              <a:buFontTx/>
              <a:buNone/>
              <a:tabLst/>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1399777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76894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4056832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030348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2877681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30158097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255059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194333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2"/>
              </a:buClr>
              <a:buSzPts val="3600"/>
              <a:buNone/>
              <a:defRPr sz="4800">
                <a:solidFill>
                  <a:schemeClr val="dk2"/>
                </a:solidFill>
              </a:defRPr>
            </a:lvl1pPr>
            <a:lvl2pPr lvl="1" algn="r" rtl="0">
              <a:spcBef>
                <a:spcPts val="0"/>
              </a:spcBef>
              <a:spcAft>
                <a:spcPts val="0"/>
              </a:spcAft>
              <a:buClr>
                <a:schemeClr val="dk2"/>
              </a:buClr>
              <a:buSzPts val="2400"/>
              <a:buNone/>
              <a:defRPr sz="3200">
                <a:solidFill>
                  <a:schemeClr val="dk2"/>
                </a:solidFill>
              </a:defRPr>
            </a:lvl2pPr>
            <a:lvl3pPr lvl="2" algn="r" rtl="0">
              <a:spcBef>
                <a:spcPts val="0"/>
              </a:spcBef>
              <a:spcAft>
                <a:spcPts val="0"/>
              </a:spcAft>
              <a:buClr>
                <a:schemeClr val="dk2"/>
              </a:buClr>
              <a:buSzPts val="2400"/>
              <a:buNone/>
              <a:defRPr sz="3200">
                <a:solidFill>
                  <a:schemeClr val="dk2"/>
                </a:solidFill>
              </a:defRPr>
            </a:lvl3pPr>
            <a:lvl4pPr lvl="3" algn="r" rtl="0">
              <a:spcBef>
                <a:spcPts val="0"/>
              </a:spcBef>
              <a:spcAft>
                <a:spcPts val="0"/>
              </a:spcAft>
              <a:buClr>
                <a:schemeClr val="dk2"/>
              </a:buClr>
              <a:buSzPts val="2400"/>
              <a:buNone/>
              <a:defRPr sz="3200">
                <a:solidFill>
                  <a:schemeClr val="dk2"/>
                </a:solidFill>
              </a:defRPr>
            </a:lvl4pPr>
            <a:lvl5pPr lvl="4" algn="r" rtl="0">
              <a:spcBef>
                <a:spcPts val="0"/>
              </a:spcBef>
              <a:spcAft>
                <a:spcPts val="0"/>
              </a:spcAft>
              <a:buClr>
                <a:schemeClr val="dk2"/>
              </a:buClr>
              <a:buSzPts val="2400"/>
              <a:buNone/>
              <a:defRPr sz="3200">
                <a:solidFill>
                  <a:schemeClr val="dk2"/>
                </a:solidFill>
              </a:defRPr>
            </a:lvl5pPr>
            <a:lvl6pPr lvl="5" algn="r" rtl="0">
              <a:spcBef>
                <a:spcPts val="0"/>
              </a:spcBef>
              <a:spcAft>
                <a:spcPts val="0"/>
              </a:spcAft>
              <a:buClr>
                <a:schemeClr val="dk2"/>
              </a:buClr>
              <a:buSzPts val="2400"/>
              <a:buNone/>
              <a:defRPr sz="3200">
                <a:solidFill>
                  <a:schemeClr val="dk2"/>
                </a:solidFill>
              </a:defRPr>
            </a:lvl6pPr>
            <a:lvl7pPr lvl="6" algn="r" rtl="0">
              <a:spcBef>
                <a:spcPts val="0"/>
              </a:spcBef>
              <a:spcAft>
                <a:spcPts val="0"/>
              </a:spcAft>
              <a:buClr>
                <a:schemeClr val="dk2"/>
              </a:buClr>
              <a:buSzPts val="2400"/>
              <a:buNone/>
              <a:defRPr sz="3200">
                <a:solidFill>
                  <a:schemeClr val="dk2"/>
                </a:solidFill>
              </a:defRPr>
            </a:lvl7pPr>
            <a:lvl8pPr lvl="7" algn="r" rtl="0">
              <a:spcBef>
                <a:spcPts val="0"/>
              </a:spcBef>
              <a:spcAft>
                <a:spcPts val="0"/>
              </a:spcAft>
              <a:buClr>
                <a:schemeClr val="dk2"/>
              </a:buClr>
              <a:buSzPts val="2400"/>
              <a:buNone/>
              <a:defRPr sz="3200">
                <a:solidFill>
                  <a:schemeClr val="dk2"/>
                </a:solidFill>
              </a:defRPr>
            </a:lvl8pPr>
            <a:lvl9pPr lvl="8" algn="r" rtl="0">
              <a:spcBef>
                <a:spcPts val="0"/>
              </a:spcBef>
              <a:spcAft>
                <a:spcPts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2"/>
              </a:buClr>
              <a:buSzPts val="1100"/>
              <a:buNone/>
              <a:defRPr sz="1467">
                <a:solidFill>
                  <a:schemeClr val="dk2"/>
                </a:solidFill>
              </a:defRPr>
            </a:lvl1pPr>
            <a:lvl2pPr lvl="1" algn="r" rtl="0">
              <a:lnSpc>
                <a:spcPct val="100000"/>
              </a:lnSpc>
              <a:spcBef>
                <a:spcPts val="0"/>
              </a:spcBef>
              <a:spcAft>
                <a:spcPts val="0"/>
              </a:spcAft>
              <a:buClr>
                <a:schemeClr val="dk2"/>
              </a:buClr>
              <a:buSzPts val="1100"/>
              <a:buNone/>
              <a:defRPr sz="1467">
                <a:solidFill>
                  <a:schemeClr val="dk2"/>
                </a:solidFill>
              </a:defRPr>
            </a:lvl2pPr>
            <a:lvl3pPr lvl="2" algn="r" rtl="0">
              <a:lnSpc>
                <a:spcPct val="100000"/>
              </a:lnSpc>
              <a:spcBef>
                <a:spcPts val="0"/>
              </a:spcBef>
              <a:spcAft>
                <a:spcPts val="0"/>
              </a:spcAft>
              <a:buClr>
                <a:schemeClr val="dk2"/>
              </a:buClr>
              <a:buSzPts val="1100"/>
              <a:buNone/>
              <a:defRPr sz="1467">
                <a:solidFill>
                  <a:schemeClr val="dk2"/>
                </a:solidFill>
              </a:defRPr>
            </a:lvl3pPr>
            <a:lvl4pPr lvl="3" algn="r" rtl="0">
              <a:lnSpc>
                <a:spcPct val="100000"/>
              </a:lnSpc>
              <a:spcBef>
                <a:spcPts val="0"/>
              </a:spcBef>
              <a:spcAft>
                <a:spcPts val="0"/>
              </a:spcAft>
              <a:buClr>
                <a:schemeClr val="dk2"/>
              </a:buClr>
              <a:buSzPts val="1100"/>
              <a:buNone/>
              <a:defRPr sz="1467">
                <a:solidFill>
                  <a:schemeClr val="dk2"/>
                </a:solidFill>
              </a:defRPr>
            </a:lvl4pPr>
            <a:lvl5pPr lvl="4" algn="r" rtl="0">
              <a:lnSpc>
                <a:spcPct val="100000"/>
              </a:lnSpc>
              <a:spcBef>
                <a:spcPts val="0"/>
              </a:spcBef>
              <a:spcAft>
                <a:spcPts val="0"/>
              </a:spcAft>
              <a:buClr>
                <a:schemeClr val="dk2"/>
              </a:buClr>
              <a:buSzPts val="1100"/>
              <a:buNone/>
              <a:defRPr sz="1467">
                <a:solidFill>
                  <a:schemeClr val="dk2"/>
                </a:solidFill>
              </a:defRPr>
            </a:lvl5pPr>
            <a:lvl6pPr lvl="5" algn="r" rtl="0">
              <a:lnSpc>
                <a:spcPct val="100000"/>
              </a:lnSpc>
              <a:spcBef>
                <a:spcPts val="0"/>
              </a:spcBef>
              <a:spcAft>
                <a:spcPts val="0"/>
              </a:spcAft>
              <a:buClr>
                <a:schemeClr val="dk2"/>
              </a:buClr>
              <a:buSzPts val="1100"/>
              <a:buNone/>
              <a:defRPr sz="1467">
                <a:solidFill>
                  <a:schemeClr val="dk2"/>
                </a:solidFill>
              </a:defRPr>
            </a:lvl6pPr>
            <a:lvl7pPr lvl="6" algn="r" rtl="0">
              <a:lnSpc>
                <a:spcPct val="100000"/>
              </a:lnSpc>
              <a:spcBef>
                <a:spcPts val="0"/>
              </a:spcBef>
              <a:spcAft>
                <a:spcPts val="0"/>
              </a:spcAft>
              <a:buClr>
                <a:schemeClr val="dk2"/>
              </a:buClr>
              <a:buSzPts val="1100"/>
              <a:buNone/>
              <a:defRPr sz="1467">
                <a:solidFill>
                  <a:schemeClr val="dk2"/>
                </a:solidFill>
              </a:defRPr>
            </a:lvl7pPr>
            <a:lvl8pPr lvl="7" algn="r" rtl="0">
              <a:lnSpc>
                <a:spcPct val="100000"/>
              </a:lnSpc>
              <a:spcBef>
                <a:spcPts val="0"/>
              </a:spcBef>
              <a:spcAft>
                <a:spcPts val="0"/>
              </a:spcAft>
              <a:buClr>
                <a:schemeClr val="dk2"/>
              </a:buClr>
              <a:buSzPts val="1100"/>
              <a:buNone/>
              <a:defRPr sz="1467">
                <a:solidFill>
                  <a:schemeClr val="dk2"/>
                </a:solidFill>
              </a:defRPr>
            </a:lvl8pPr>
            <a:lvl9pPr lvl="8" algn="r"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6000"/>
              <a:buNone/>
              <a:defRPr sz="8000">
                <a:solidFill>
                  <a:schemeClr val="dk2"/>
                </a:solidFill>
              </a:defRPr>
            </a:lvl1pPr>
            <a:lvl2pPr lvl="1" algn="ctr" rtl="0">
              <a:spcBef>
                <a:spcPts val="0"/>
              </a:spcBef>
              <a:spcAft>
                <a:spcPts val="0"/>
              </a:spcAft>
              <a:buClr>
                <a:schemeClr val="dk2"/>
              </a:buClr>
              <a:buSzPts val="6000"/>
              <a:buNone/>
              <a:defRPr sz="8000">
                <a:solidFill>
                  <a:schemeClr val="dk2"/>
                </a:solidFill>
              </a:defRPr>
            </a:lvl2pPr>
            <a:lvl3pPr lvl="2" algn="ctr" rtl="0">
              <a:spcBef>
                <a:spcPts val="0"/>
              </a:spcBef>
              <a:spcAft>
                <a:spcPts val="0"/>
              </a:spcAft>
              <a:buClr>
                <a:schemeClr val="dk2"/>
              </a:buClr>
              <a:buSzPts val="6000"/>
              <a:buNone/>
              <a:defRPr sz="8000">
                <a:solidFill>
                  <a:schemeClr val="dk2"/>
                </a:solidFill>
              </a:defRPr>
            </a:lvl3pPr>
            <a:lvl4pPr lvl="3" algn="ctr" rtl="0">
              <a:spcBef>
                <a:spcPts val="0"/>
              </a:spcBef>
              <a:spcAft>
                <a:spcPts val="0"/>
              </a:spcAft>
              <a:buClr>
                <a:schemeClr val="dk2"/>
              </a:buClr>
              <a:buSzPts val="6000"/>
              <a:buNone/>
              <a:defRPr sz="8000">
                <a:solidFill>
                  <a:schemeClr val="dk2"/>
                </a:solidFill>
              </a:defRPr>
            </a:lvl4pPr>
            <a:lvl5pPr lvl="4" algn="ctr" rtl="0">
              <a:spcBef>
                <a:spcPts val="0"/>
              </a:spcBef>
              <a:spcAft>
                <a:spcPts val="0"/>
              </a:spcAft>
              <a:buClr>
                <a:schemeClr val="dk2"/>
              </a:buClr>
              <a:buSzPts val="6000"/>
              <a:buNone/>
              <a:defRPr sz="8000">
                <a:solidFill>
                  <a:schemeClr val="dk2"/>
                </a:solidFill>
              </a:defRPr>
            </a:lvl5pPr>
            <a:lvl6pPr lvl="5" algn="ctr" rtl="0">
              <a:spcBef>
                <a:spcPts val="0"/>
              </a:spcBef>
              <a:spcAft>
                <a:spcPts val="0"/>
              </a:spcAft>
              <a:buClr>
                <a:schemeClr val="dk2"/>
              </a:buClr>
              <a:buSzPts val="6000"/>
              <a:buNone/>
              <a:defRPr sz="8000">
                <a:solidFill>
                  <a:schemeClr val="dk2"/>
                </a:solidFill>
              </a:defRPr>
            </a:lvl6pPr>
            <a:lvl7pPr lvl="6" algn="ctr" rtl="0">
              <a:spcBef>
                <a:spcPts val="0"/>
              </a:spcBef>
              <a:spcAft>
                <a:spcPts val="0"/>
              </a:spcAft>
              <a:buClr>
                <a:schemeClr val="dk2"/>
              </a:buClr>
              <a:buSzPts val="6000"/>
              <a:buNone/>
              <a:defRPr sz="8000">
                <a:solidFill>
                  <a:schemeClr val="dk2"/>
                </a:solidFill>
              </a:defRPr>
            </a:lvl7pPr>
            <a:lvl8pPr lvl="7" algn="ctr" rtl="0">
              <a:spcBef>
                <a:spcPts val="0"/>
              </a:spcBef>
              <a:spcAft>
                <a:spcPts val="0"/>
              </a:spcAft>
              <a:buClr>
                <a:schemeClr val="dk2"/>
              </a:buClr>
              <a:buSzPts val="6000"/>
              <a:buNone/>
              <a:defRPr sz="8000">
                <a:solidFill>
                  <a:schemeClr val="dk2"/>
                </a:solidFill>
              </a:defRPr>
            </a:lvl8pPr>
            <a:lvl9pPr lvl="8" algn="ctr" rtl="0">
              <a:spcBef>
                <a:spcPts val="0"/>
              </a:spcBef>
              <a:spcAft>
                <a:spcPts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72989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2593294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42302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4178599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algn="ctr" rtl="0">
              <a:spcBef>
                <a:spcPts val="0"/>
              </a:spcBef>
              <a:spcAft>
                <a:spcPts val="0"/>
              </a:spcAft>
              <a:buClr>
                <a:schemeClr val="dk2"/>
              </a:buClr>
              <a:buSzPts val="3600"/>
              <a:buNone/>
              <a:defRPr sz="4800">
                <a:solidFill>
                  <a:schemeClr val="dk2"/>
                </a:solidFill>
              </a:defRPr>
            </a:lvl2pPr>
            <a:lvl3pPr lvl="2" algn="ctr" rtl="0">
              <a:spcBef>
                <a:spcPts val="0"/>
              </a:spcBef>
              <a:spcAft>
                <a:spcPts val="0"/>
              </a:spcAft>
              <a:buClr>
                <a:schemeClr val="dk2"/>
              </a:buClr>
              <a:buSzPts val="3600"/>
              <a:buNone/>
              <a:defRPr sz="4800">
                <a:solidFill>
                  <a:schemeClr val="dk2"/>
                </a:solidFill>
              </a:defRPr>
            </a:lvl3pPr>
            <a:lvl4pPr lvl="3" algn="ctr" rtl="0">
              <a:spcBef>
                <a:spcPts val="0"/>
              </a:spcBef>
              <a:spcAft>
                <a:spcPts val="0"/>
              </a:spcAft>
              <a:buClr>
                <a:schemeClr val="dk2"/>
              </a:buClr>
              <a:buSzPts val="3600"/>
              <a:buNone/>
              <a:defRPr sz="4800">
                <a:solidFill>
                  <a:schemeClr val="dk2"/>
                </a:solidFill>
              </a:defRPr>
            </a:lvl4pPr>
            <a:lvl5pPr lvl="4" algn="ctr" rtl="0">
              <a:spcBef>
                <a:spcPts val="0"/>
              </a:spcBef>
              <a:spcAft>
                <a:spcPts val="0"/>
              </a:spcAft>
              <a:buClr>
                <a:schemeClr val="dk2"/>
              </a:buClr>
              <a:buSzPts val="3600"/>
              <a:buNone/>
              <a:defRPr sz="4800">
                <a:solidFill>
                  <a:schemeClr val="dk2"/>
                </a:solidFill>
              </a:defRPr>
            </a:lvl5pPr>
            <a:lvl6pPr lvl="5" algn="ctr" rtl="0">
              <a:spcBef>
                <a:spcPts val="0"/>
              </a:spcBef>
              <a:spcAft>
                <a:spcPts val="0"/>
              </a:spcAft>
              <a:buClr>
                <a:schemeClr val="dk2"/>
              </a:buClr>
              <a:buSzPts val="3600"/>
              <a:buNone/>
              <a:defRPr sz="4800">
                <a:solidFill>
                  <a:schemeClr val="dk2"/>
                </a:solidFill>
              </a:defRPr>
            </a:lvl6pPr>
            <a:lvl7pPr lvl="6" algn="ctr" rtl="0">
              <a:spcBef>
                <a:spcPts val="0"/>
              </a:spcBef>
              <a:spcAft>
                <a:spcPts val="0"/>
              </a:spcAft>
              <a:buClr>
                <a:schemeClr val="dk2"/>
              </a:buClr>
              <a:buSzPts val="3600"/>
              <a:buNone/>
              <a:defRPr sz="4800">
                <a:solidFill>
                  <a:schemeClr val="dk2"/>
                </a:solidFill>
              </a:defRPr>
            </a:lvl7pPr>
            <a:lvl8pPr lvl="7" algn="ctr" rtl="0">
              <a:spcBef>
                <a:spcPts val="0"/>
              </a:spcBef>
              <a:spcAft>
                <a:spcPts val="0"/>
              </a:spcAft>
              <a:buClr>
                <a:schemeClr val="dk2"/>
              </a:buClr>
              <a:buSzPts val="3600"/>
              <a:buNone/>
              <a:defRPr sz="4800">
                <a:solidFill>
                  <a:schemeClr val="dk2"/>
                </a:solidFill>
              </a:defRPr>
            </a:lvl8pPr>
            <a:lvl9pPr lvl="8" algn="ctr" rtl="0">
              <a:spcBef>
                <a:spcPts val="0"/>
              </a:spcBef>
              <a:spcAft>
                <a:spcPts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18272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9307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1pPr>
            <a:lvl2pPr lvl="1">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2pPr>
            <a:lvl3pPr lvl="2">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3pPr>
            <a:lvl4pPr lvl="3">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4pPr>
            <a:lvl5pPr lvl="4">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5pPr>
            <a:lvl6pPr lvl="5">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6pPr>
            <a:lvl7pPr lvl="6">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7pPr>
            <a:lvl8pPr lvl="7">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8pPr>
            <a:lvl9pPr lvl="8">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333" b="0" i="0" u="none" strike="noStrike" kern="1200" cap="none" spc="0" normalizeH="0" baseline="0" noProof="0" smtClean="0">
                <a:ln>
                  <a:noFill/>
                </a:ln>
                <a:solidFill>
                  <a:srgbClr val="FFED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 sz="1333"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24860533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7.png"/><Relationship Id="rId3" Type="http://schemas.openxmlformats.org/officeDocument/2006/relationships/image" Target="../media/image6.png"/><Relationship Id="rId7" Type="http://schemas.microsoft.com/office/2007/relationships/hdphoto" Target="../media/hdphoto3.wdp"/><Relationship Id="rId12" Type="http://schemas.openxmlformats.org/officeDocument/2006/relationships/image" Target="../media/image13.png"/><Relationship Id="rId2" Type="http://schemas.openxmlformats.org/officeDocument/2006/relationships/notesSlide" Target="../notesSlides/notesSlide12.xml"/><Relationship Id="rId16" Type="http://schemas.microsoft.com/office/2007/relationships/hdphoto" Target="../media/hdphoto7.wdp"/><Relationship Id="rId1" Type="http://schemas.openxmlformats.org/officeDocument/2006/relationships/slideLayout" Target="../slideLayouts/slideLayout4.xml"/><Relationship Id="rId6" Type="http://schemas.openxmlformats.org/officeDocument/2006/relationships/image" Target="../media/image14.png"/><Relationship Id="rId11" Type="http://schemas.microsoft.com/office/2007/relationships/hdphoto" Target="../media/hdphoto5.wdp"/><Relationship Id="rId5" Type="http://schemas.microsoft.com/office/2007/relationships/hdphoto" Target="../media/hdphoto8.wdp"/><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9.png"/><Relationship Id="rId9" Type="http://schemas.microsoft.com/office/2007/relationships/hdphoto" Target="../media/hdphoto4.wdp"/><Relationship Id="rId14" Type="http://schemas.microsoft.com/office/2007/relationships/hdphoto" Target="../media/hdphoto6.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4" name="Google Shape;264;p40"/>
          <p:cNvSpPr txBox="1">
            <a:spLocks noGrp="1"/>
          </p:cNvSpPr>
          <p:nvPr>
            <p:ph type="ctrTitle"/>
          </p:nvPr>
        </p:nvSpPr>
        <p:spPr>
          <a:xfrm>
            <a:off x="358657" y="3214855"/>
            <a:ext cx="11430001" cy="1757200"/>
          </a:xfrm>
          <a:prstGeom prst="rect">
            <a:avLst/>
          </a:prstGeom>
        </p:spPr>
        <p:txBody>
          <a:bodyPr spcFirstLastPara="1" wrap="square" lIns="121900" tIns="121900" rIns="121900" bIns="121900" anchor="b" anchorCtr="0">
            <a:noAutofit/>
          </a:bodyPr>
          <a:lstStyle/>
          <a:p>
            <a:r>
              <a:rPr lang="en" sz="5400" dirty="0" smtClean="0"/>
              <a:t>Sampling Method for Precision Assessments</a:t>
            </a:r>
            <a:endParaRPr sz="5400" dirty="0"/>
          </a:p>
        </p:txBody>
      </p:sp>
      <p:grpSp>
        <p:nvGrpSpPr>
          <p:cNvPr id="265" name="Google Shape;265;p40"/>
          <p:cNvGrpSpPr/>
          <p:nvPr/>
        </p:nvGrpSpPr>
        <p:grpSpPr>
          <a:xfrm>
            <a:off x="5615502" y="903002"/>
            <a:ext cx="1117732" cy="1151759"/>
            <a:chOff x="-17896150" y="3709300"/>
            <a:chExt cx="305625" cy="305625"/>
          </a:xfrm>
        </p:grpSpPr>
        <p:sp>
          <p:nvSpPr>
            <p:cNvPr id="266" name="Google Shape;266;p40"/>
            <p:cNvSpPr/>
            <p:nvPr/>
          </p:nvSpPr>
          <p:spPr>
            <a:xfrm>
              <a:off x="-17896150"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8" name="Google Shape;268;p40"/>
            <p:cNvSpPr/>
            <p:nvPr/>
          </p:nvSpPr>
          <p:spPr>
            <a:xfrm>
              <a:off x="-17783500"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17" name="Freeform 16"/>
          <p:cNvSpPr/>
          <p:nvPr/>
        </p:nvSpPr>
        <p:spPr>
          <a:xfrm>
            <a:off x="5154819" y="5074945"/>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243596" y="5830464"/>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572070" y="6132305"/>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Freeform 19"/>
          <p:cNvSpPr/>
          <p:nvPr/>
        </p:nvSpPr>
        <p:spPr>
          <a:xfrm>
            <a:off x="5225841" y="5462285"/>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5181453" y="5226782"/>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359006" y="5377703"/>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643091" y="5857097"/>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6726167" y="5093617"/>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625336" y="5368825"/>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8"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829523" y="5129128"/>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794012" y="5546379"/>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6193507" y="5093617"/>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6530858" y="5288926"/>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149119" y="5599045"/>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149119" y="5741687"/>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11077" y="5672431"/>
            <a:ext cx="104321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effectLst/>
                <a:uLnTx/>
                <a:uFillTx/>
                <a:latin typeface="Arial"/>
                <a:ea typeface="+mn-ea"/>
                <a:cs typeface="+mn-cs"/>
              </a:rPr>
              <a:t>Sub-IU</a:t>
            </a:r>
            <a:endParaRPr kumimoji="0" lang="en-US" sz="1800" b="1" i="0" u="none" strike="noStrike" kern="1200" cap="none" spc="0" normalizeH="0" baseline="0" noProof="0" dirty="0">
              <a:ln>
                <a:noFill/>
              </a:ln>
              <a:effectLst/>
              <a:uLnTx/>
              <a:uFillTx/>
              <a:latin typeface="Arial"/>
              <a:ea typeface="+mn-ea"/>
              <a:cs typeface="+mn-cs"/>
            </a:endParaRPr>
          </a:p>
        </p:txBody>
      </p:sp>
      <p:cxnSp>
        <p:nvCxnSpPr>
          <p:cNvPr id="7" name="Straight Arrow Connector 6"/>
          <p:cNvCxnSpPr>
            <a:stCxn id="13" idx="3"/>
            <a:endCxn id="17" idx="4"/>
          </p:cNvCxnSpPr>
          <p:nvPr/>
        </p:nvCxnSpPr>
        <p:spPr>
          <a:xfrm flipV="1">
            <a:off x="4854288" y="5518829"/>
            <a:ext cx="353797" cy="3382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p:cNvCxnSpPr>
            <a:stCxn id="13" idx="3"/>
          </p:cNvCxnSpPr>
          <p:nvPr/>
        </p:nvCxnSpPr>
        <p:spPr>
          <a:xfrm flipV="1">
            <a:off x="4854288" y="5671229"/>
            <a:ext cx="506197" cy="1858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p:cNvCxnSpPr>
            <a:stCxn id="13" idx="3"/>
          </p:cNvCxnSpPr>
          <p:nvPr/>
        </p:nvCxnSpPr>
        <p:spPr>
          <a:xfrm flipV="1">
            <a:off x="4854288" y="5823629"/>
            <a:ext cx="658597" cy="334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p:cNvCxnSpPr>
            <a:stCxn id="13" idx="3"/>
          </p:cNvCxnSpPr>
          <p:nvPr/>
        </p:nvCxnSpPr>
        <p:spPr>
          <a:xfrm>
            <a:off x="4854288" y="5857097"/>
            <a:ext cx="810997" cy="1189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p:cNvCxnSpPr>
            <a:stCxn id="13" idx="3"/>
          </p:cNvCxnSpPr>
          <p:nvPr/>
        </p:nvCxnSpPr>
        <p:spPr>
          <a:xfrm>
            <a:off x="4854288" y="5857097"/>
            <a:ext cx="963397" cy="2713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47822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7182386" cy="1754326"/>
          </a:xfrm>
          <a:prstGeom prst="rect">
            <a:avLst/>
          </a:prstGeom>
        </p:spPr>
        <p:txBody>
          <a:bodyPr wrap="square">
            <a:spAutoFit/>
          </a:bodyPr>
          <a:lstStyle/>
          <a:p>
            <a:pPr lvl="0"/>
            <a:r>
              <a:rPr lang="en-US" dirty="0" smtClean="0">
                <a:solidFill>
                  <a:schemeClr val="accent5"/>
                </a:solidFill>
              </a:rPr>
              <a:t>2. Assemble </a:t>
            </a:r>
            <a:r>
              <a:rPr lang="en-US" dirty="0">
                <a:solidFill>
                  <a:schemeClr val="accent5"/>
                </a:solidFill>
              </a:rPr>
              <a:t>all students from these classes</a:t>
            </a:r>
            <a:r>
              <a:rPr lang="en-US" dirty="0">
                <a:solidFill>
                  <a:schemeClr val="bg2"/>
                </a:solidFill>
              </a:rPr>
              <a:t>. All students within these classes should be separated into class groups and assembled in separate lines – one line of boys and one line of girls for each age</a:t>
            </a:r>
            <a:r>
              <a:rPr lang="en-US" dirty="0" smtClean="0">
                <a:solidFill>
                  <a:schemeClr val="bg2"/>
                </a:solidFill>
              </a:rPr>
              <a:t>.</a:t>
            </a:r>
          </a:p>
          <a:p>
            <a:pPr lvl="0"/>
            <a:endParaRPr lang="en-US" dirty="0">
              <a:solidFill>
                <a:schemeClr val="bg2"/>
              </a:solidFill>
            </a:endParaRPr>
          </a:p>
          <a:p>
            <a:pPr lvl="0"/>
            <a:r>
              <a:rPr lang="en-US" dirty="0" smtClean="0">
                <a:solidFill>
                  <a:schemeClr val="accent5"/>
                </a:solidFill>
              </a:rPr>
              <a:t>3. Count the total number of students in these class-and-gender group lines.</a:t>
            </a:r>
            <a:endParaRPr lang="en-US" dirty="0">
              <a:solidFill>
                <a:schemeClr val="accent5"/>
              </a:solidFill>
            </a:endParaRPr>
          </a:p>
        </p:txBody>
      </p:sp>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dirty="0" smtClean="0">
                <a:solidFill>
                  <a:schemeClr val="bg2"/>
                </a:solidFill>
              </a:rPr>
              <a:t>Class 3</a:t>
            </a:r>
            <a:endParaRPr lang="en-US" sz="1600" u="sng" dirty="0">
              <a:solidFill>
                <a:schemeClr val="bg2"/>
              </a:solidFill>
            </a:endParaRPr>
          </a:p>
        </p:txBody>
      </p:sp>
      <p:sp>
        <p:nvSpPr>
          <p:cNvPr id="39" name="TextBox 38"/>
          <p:cNvSpPr txBox="1"/>
          <p:nvPr/>
        </p:nvSpPr>
        <p:spPr>
          <a:xfrm>
            <a:off x="10887004" y="2273329"/>
            <a:ext cx="972355" cy="338554"/>
          </a:xfrm>
          <a:prstGeom prst="rect">
            <a:avLst/>
          </a:prstGeom>
          <a:noFill/>
        </p:spPr>
        <p:txBody>
          <a:bodyPr wrap="square" rtlCol="0">
            <a:spAutoFit/>
          </a:bodyPr>
          <a:lstStyle/>
          <a:p>
            <a:r>
              <a:rPr lang="en-US" sz="1600" u="sng" dirty="0" smtClean="0">
                <a:solidFill>
                  <a:schemeClr val="bg2"/>
                </a:solidFill>
              </a:rPr>
              <a:t>Class 4</a:t>
            </a:r>
            <a:endParaRPr lang="en-US" sz="1600" u="sng" dirty="0">
              <a:solidFill>
                <a:schemeClr val="bg2"/>
              </a:solidFill>
            </a:endParaRPr>
          </a:p>
        </p:txBody>
      </p:sp>
      <p:sp>
        <p:nvSpPr>
          <p:cNvPr id="40" name="TextBox 39"/>
          <p:cNvSpPr txBox="1"/>
          <p:nvPr/>
        </p:nvSpPr>
        <p:spPr>
          <a:xfrm>
            <a:off x="8975493" y="4596034"/>
            <a:ext cx="972355" cy="338554"/>
          </a:xfrm>
          <a:prstGeom prst="rect">
            <a:avLst/>
          </a:prstGeom>
          <a:noFill/>
        </p:spPr>
        <p:txBody>
          <a:bodyPr wrap="square" rtlCol="0">
            <a:spAutoFit/>
          </a:bodyPr>
          <a:lstStyle/>
          <a:p>
            <a:r>
              <a:rPr lang="en-US" sz="1600" u="sng" dirty="0" smtClean="0">
                <a:solidFill>
                  <a:schemeClr val="bg2"/>
                </a:solidFill>
              </a:rPr>
              <a:t>Class 5</a:t>
            </a:r>
            <a:endParaRPr lang="en-US" sz="1600" u="sng" dirty="0">
              <a:solidFill>
                <a:schemeClr val="bg2"/>
              </a:solidFill>
            </a:endParaRPr>
          </a:p>
        </p:txBody>
      </p:sp>
      <p:sp>
        <p:nvSpPr>
          <p:cNvPr id="41" name="TextBox 40"/>
          <p:cNvSpPr txBox="1"/>
          <p:nvPr/>
        </p:nvSpPr>
        <p:spPr>
          <a:xfrm>
            <a:off x="10839669" y="4645257"/>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sp>
        <p:nvSpPr>
          <p:cNvPr id="36" name="TextBox 35"/>
          <p:cNvSpPr txBox="1"/>
          <p:nvPr/>
        </p:nvSpPr>
        <p:spPr>
          <a:xfrm>
            <a:off x="8916027" y="4357297"/>
            <a:ext cx="1282290" cy="261610"/>
          </a:xfrm>
          <a:prstGeom prst="rect">
            <a:avLst/>
          </a:prstGeom>
          <a:noFill/>
        </p:spPr>
        <p:txBody>
          <a:bodyPr wrap="square" rtlCol="0">
            <a:spAutoFit/>
          </a:bodyPr>
          <a:lstStyle/>
          <a:p>
            <a:r>
              <a:rPr lang="en-US" sz="1100" dirty="0" smtClean="0">
                <a:solidFill>
                  <a:schemeClr val="bg2"/>
                </a:solidFill>
              </a:rPr>
              <a:t>11 F          13 M</a:t>
            </a:r>
            <a:endParaRPr lang="en-US" sz="1100" dirty="0">
              <a:solidFill>
                <a:schemeClr val="bg2"/>
              </a:solidFill>
            </a:endParaRPr>
          </a:p>
        </p:txBody>
      </p:sp>
      <p:sp>
        <p:nvSpPr>
          <p:cNvPr id="43" name="TextBox 42"/>
          <p:cNvSpPr txBox="1"/>
          <p:nvPr/>
        </p:nvSpPr>
        <p:spPr>
          <a:xfrm>
            <a:off x="10754075" y="4327266"/>
            <a:ext cx="1282290" cy="261610"/>
          </a:xfrm>
          <a:prstGeom prst="rect">
            <a:avLst/>
          </a:prstGeom>
          <a:noFill/>
        </p:spPr>
        <p:txBody>
          <a:bodyPr wrap="square" rtlCol="0">
            <a:spAutoFit/>
          </a:bodyPr>
          <a:lstStyle/>
          <a:p>
            <a:r>
              <a:rPr lang="en-US" sz="1100" dirty="0" smtClean="0">
                <a:solidFill>
                  <a:schemeClr val="bg2"/>
                </a:solidFill>
              </a:rPr>
              <a:t>13 F          13 M</a:t>
            </a:r>
            <a:endParaRPr lang="en-US" sz="1100" dirty="0">
              <a:solidFill>
                <a:schemeClr val="bg2"/>
              </a:solidFill>
            </a:endParaRPr>
          </a:p>
        </p:txBody>
      </p:sp>
      <p:sp>
        <p:nvSpPr>
          <p:cNvPr id="44" name="TextBox 43"/>
          <p:cNvSpPr txBox="1"/>
          <p:nvPr/>
        </p:nvSpPr>
        <p:spPr>
          <a:xfrm>
            <a:off x="8872702" y="6596390"/>
            <a:ext cx="1282290" cy="261610"/>
          </a:xfrm>
          <a:prstGeom prst="rect">
            <a:avLst/>
          </a:prstGeom>
          <a:noFill/>
        </p:spPr>
        <p:txBody>
          <a:bodyPr wrap="square" rtlCol="0">
            <a:spAutoFit/>
          </a:bodyPr>
          <a:lstStyle/>
          <a:p>
            <a:r>
              <a:rPr lang="en-US" sz="1100" dirty="0" smtClean="0">
                <a:solidFill>
                  <a:schemeClr val="bg2"/>
                </a:solidFill>
              </a:rPr>
              <a:t>13 F          12 M</a:t>
            </a:r>
            <a:endParaRPr lang="en-US" sz="1100" dirty="0">
              <a:solidFill>
                <a:schemeClr val="bg2"/>
              </a:solidFill>
            </a:endParaRPr>
          </a:p>
        </p:txBody>
      </p:sp>
      <p:sp>
        <p:nvSpPr>
          <p:cNvPr id="45" name="TextBox 44"/>
          <p:cNvSpPr txBox="1"/>
          <p:nvPr/>
        </p:nvSpPr>
        <p:spPr>
          <a:xfrm>
            <a:off x="10811525" y="6609604"/>
            <a:ext cx="1282290" cy="261610"/>
          </a:xfrm>
          <a:prstGeom prst="rect">
            <a:avLst/>
          </a:prstGeom>
          <a:noFill/>
        </p:spPr>
        <p:txBody>
          <a:bodyPr wrap="square" rtlCol="0">
            <a:spAutoFit/>
          </a:bodyPr>
          <a:lstStyle/>
          <a:p>
            <a:r>
              <a:rPr lang="en-US" sz="1100" dirty="0" smtClean="0">
                <a:solidFill>
                  <a:schemeClr val="bg2"/>
                </a:solidFill>
              </a:rPr>
              <a:t>7F             12 M</a:t>
            </a:r>
            <a:endParaRPr lang="en-US" sz="1100" dirty="0">
              <a:solidFill>
                <a:schemeClr val="bg2"/>
              </a:solidFill>
            </a:endParaRPr>
          </a:p>
        </p:txBody>
      </p:sp>
    </p:spTree>
    <p:extLst>
      <p:ext uri="{BB962C8B-B14F-4D97-AF65-F5344CB8AC3E}">
        <p14:creationId xmlns:p14="http://schemas.microsoft.com/office/powerpoint/2010/main" val="3700215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dirty="0" smtClean="0">
                <a:solidFill>
                  <a:schemeClr val="bg2"/>
                </a:solidFill>
              </a:rPr>
              <a:t>Class 3</a:t>
            </a:r>
            <a:endParaRPr lang="en-US" sz="1600" u="sng" dirty="0">
              <a:solidFill>
                <a:schemeClr val="bg2"/>
              </a:solidFill>
            </a:endParaRPr>
          </a:p>
        </p:txBody>
      </p:sp>
      <p:sp>
        <p:nvSpPr>
          <p:cNvPr id="39" name="TextBox 38"/>
          <p:cNvSpPr txBox="1"/>
          <p:nvPr/>
        </p:nvSpPr>
        <p:spPr>
          <a:xfrm>
            <a:off x="10887004" y="2273329"/>
            <a:ext cx="972355" cy="338554"/>
          </a:xfrm>
          <a:prstGeom prst="rect">
            <a:avLst/>
          </a:prstGeom>
          <a:noFill/>
        </p:spPr>
        <p:txBody>
          <a:bodyPr wrap="square" rtlCol="0">
            <a:spAutoFit/>
          </a:bodyPr>
          <a:lstStyle/>
          <a:p>
            <a:r>
              <a:rPr lang="en-US" sz="1600" u="sng" dirty="0" smtClean="0">
                <a:solidFill>
                  <a:schemeClr val="bg2"/>
                </a:solidFill>
              </a:rPr>
              <a:t>Class 4</a:t>
            </a:r>
            <a:endParaRPr lang="en-US" sz="1600" u="sng" dirty="0">
              <a:solidFill>
                <a:schemeClr val="bg2"/>
              </a:solidFill>
            </a:endParaRPr>
          </a:p>
        </p:txBody>
      </p:sp>
      <p:sp>
        <p:nvSpPr>
          <p:cNvPr id="40" name="TextBox 39"/>
          <p:cNvSpPr txBox="1"/>
          <p:nvPr/>
        </p:nvSpPr>
        <p:spPr>
          <a:xfrm>
            <a:off x="8975493" y="4596034"/>
            <a:ext cx="972355" cy="338554"/>
          </a:xfrm>
          <a:prstGeom prst="rect">
            <a:avLst/>
          </a:prstGeom>
          <a:noFill/>
        </p:spPr>
        <p:txBody>
          <a:bodyPr wrap="square" rtlCol="0">
            <a:spAutoFit/>
          </a:bodyPr>
          <a:lstStyle/>
          <a:p>
            <a:r>
              <a:rPr lang="en-US" sz="1600" u="sng" dirty="0" smtClean="0">
                <a:solidFill>
                  <a:schemeClr val="bg2"/>
                </a:solidFill>
              </a:rPr>
              <a:t>Class 5</a:t>
            </a:r>
            <a:endParaRPr lang="en-US" sz="1600" u="sng" dirty="0">
              <a:solidFill>
                <a:schemeClr val="bg2"/>
              </a:solidFill>
            </a:endParaRPr>
          </a:p>
        </p:txBody>
      </p:sp>
      <p:sp>
        <p:nvSpPr>
          <p:cNvPr id="41" name="TextBox 40"/>
          <p:cNvSpPr txBox="1"/>
          <p:nvPr/>
        </p:nvSpPr>
        <p:spPr>
          <a:xfrm>
            <a:off x="10839669" y="4645257"/>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sp>
        <p:nvSpPr>
          <p:cNvPr id="36" name="TextBox 35"/>
          <p:cNvSpPr txBox="1"/>
          <p:nvPr/>
        </p:nvSpPr>
        <p:spPr>
          <a:xfrm>
            <a:off x="8916027" y="4357297"/>
            <a:ext cx="1282290" cy="261610"/>
          </a:xfrm>
          <a:prstGeom prst="rect">
            <a:avLst/>
          </a:prstGeom>
          <a:noFill/>
        </p:spPr>
        <p:txBody>
          <a:bodyPr wrap="square" rtlCol="0">
            <a:spAutoFit/>
          </a:bodyPr>
          <a:lstStyle/>
          <a:p>
            <a:r>
              <a:rPr lang="en-US" sz="1100" dirty="0" smtClean="0">
                <a:solidFill>
                  <a:schemeClr val="bg2"/>
                </a:solidFill>
              </a:rPr>
              <a:t>11 F          13 M</a:t>
            </a:r>
            <a:endParaRPr lang="en-US" sz="1100" dirty="0">
              <a:solidFill>
                <a:schemeClr val="bg2"/>
              </a:solidFill>
            </a:endParaRPr>
          </a:p>
        </p:txBody>
      </p:sp>
      <p:sp>
        <p:nvSpPr>
          <p:cNvPr id="43" name="TextBox 42"/>
          <p:cNvSpPr txBox="1"/>
          <p:nvPr/>
        </p:nvSpPr>
        <p:spPr>
          <a:xfrm>
            <a:off x="10754075" y="4327266"/>
            <a:ext cx="1282290" cy="261610"/>
          </a:xfrm>
          <a:prstGeom prst="rect">
            <a:avLst/>
          </a:prstGeom>
          <a:noFill/>
        </p:spPr>
        <p:txBody>
          <a:bodyPr wrap="square" rtlCol="0">
            <a:spAutoFit/>
          </a:bodyPr>
          <a:lstStyle/>
          <a:p>
            <a:r>
              <a:rPr lang="en-US" sz="1100" dirty="0" smtClean="0">
                <a:solidFill>
                  <a:schemeClr val="bg2"/>
                </a:solidFill>
              </a:rPr>
              <a:t>13 F          13 M</a:t>
            </a:r>
            <a:endParaRPr lang="en-US" sz="1100" dirty="0">
              <a:solidFill>
                <a:schemeClr val="bg2"/>
              </a:solidFill>
            </a:endParaRPr>
          </a:p>
        </p:txBody>
      </p:sp>
      <p:sp>
        <p:nvSpPr>
          <p:cNvPr id="44" name="TextBox 43"/>
          <p:cNvSpPr txBox="1"/>
          <p:nvPr/>
        </p:nvSpPr>
        <p:spPr>
          <a:xfrm>
            <a:off x="8872702" y="6596390"/>
            <a:ext cx="1282290" cy="261610"/>
          </a:xfrm>
          <a:prstGeom prst="rect">
            <a:avLst/>
          </a:prstGeom>
          <a:noFill/>
        </p:spPr>
        <p:txBody>
          <a:bodyPr wrap="square" rtlCol="0">
            <a:spAutoFit/>
          </a:bodyPr>
          <a:lstStyle/>
          <a:p>
            <a:r>
              <a:rPr lang="en-US" sz="1100" dirty="0" smtClean="0">
                <a:solidFill>
                  <a:schemeClr val="bg2"/>
                </a:solidFill>
              </a:rPr>
              <a:t>13 F          12 M</a:t>
            </a:r>
            <a:endParaRPr lang="en-US" sz="1100" dirty="0">
              <a:solidFill>
                <a:schemeClr val="bg2"/>
              </a:solidFill>
            </a:endParaRPr>
          </a:p>
        </p:txBody>
      </p:sp>
      <p:sp>
        <p:nvSpPr>
          <p:cNvPr id="45" name="TextBox 44"/>
          <p:cNvSpPr txBox="1"/>
          <p:nvPr/>
        </p:nvSpPr>
        <p:spPr>
          <a:xfrm>
            <a:off x="10811525" y="6609604"/>
            <a:ext cx="1282290" cy="261610"/>
          </a:xfrm>
          <a:prstGeom prst="rect">
            <a:avLst/>
          </a:prstGeom>
          <a:noFill/>
        </p:spPr>
        <p:txBody>
          <a:bodyPr wrap="square" rtlCol="0">
            <a:spAutoFit/>
          </a:bodyPr>
          <a:lstStyle/>
          <a:p>
            <a:r>
              <a:rPr lang="en-US" sz="1100" dirty="0" smtClean="0">
                <a:solidFill>
                  <a:schemeClr val="bg2"/>
                </a:solidFill>
              </a:rPr>
              <a:t>7F             12 M</a:t>
            </a:r>
            <a:endParaRPr lang="en-US" sz="1100" dirty="0">
              <a:solidFill>
                <a:schemeClr val="bg2"/>
              </a:solidFill>
            </a:endParaRPr>
          </a:p>
        </p:txBody>
      </p:sp>
      <p:sp>
        <p:nvSpPr>
          <p:cNvPr id="18" name="Rectangle 17"/>
          <p:cNvSpPr/>
          <p:nvPr/>
        </p:nvSpPr>
        <p:spPr>
          <a:xfrm>
            <a:off x="1092290" y="3017738"/>
            <a:ext cx="6647913" cy="923330"/>
          </a:xfrm>
          <a:prstGeom prst="rect">
            <a:avLst/>
          </a:prstGeom>
        </p:spPr>
        <p:txBody>
          <a:bodyPr wrap="square">
            <a:spAutoFit/>
          </a:bodyPr>
          <a:lstStyle/>
          <a:p>
            <a:pPr lvl="0"/>
            <a:r>
              <a:rPr lang="en-US" dirty="0" smtClean="0">
                <a:solidFill>
                  <a:schemeClr val="accent5"/>
                </a:solidFill>
              </a:rPr>
              <a:t>4. Calculate the sampling interval (</a:t>
            </a:r>
            <a:r>
              <a:rPr lang="en-US" i="1" dirty="0" smtClean="0">
                <a:solidFill>
                  <a:schemeClr val="accent5"/>
                </a:solidFill>
              </a:rPr>
              <a:t>h</a:t>
            </a:r>
            <a:r>
              <a:rPr lang="en-US" dirty="0" smtClean="0">
                <a:solidFill>
                  <a:schemeClr val="accent5"/>
                </a:solidFill>
              </a:rPr>
              <a:t>) for each class by dividing the total number of girls/boys by the target sample size per class (from step 1). </a:t>
            </a:r>
            <a:r>
              <a:rPr lang="en-US" dirty="0" smtClean="0">
                <a:solidFill>
                  <a:schemeClr val="bg2"/>
                </a:solidFill>
              </a:rPr>
              <a:t>Round to the nearest whole number.</a:t>
            </a:r>
            <a:endParaRPr lang="en-US" dirty="0">
              <a:solidFill>
                <a:schemeClr val="bg2"/>
              </a:solidFill>
            </a:endParaRPr>
          </a:p>
        </p:txBody>
      </p:sp>
      <p:sp>
        <p:nvSpPr>
          <p:cNvPr id="19" name="Rounded Rectangular Callout 18"/>
          <p:cNvSpPr/>
          <p:nvPr/>
        </p:nvSpPr>
        <p:spPr>
          <a:xfrm>
            <a:off x="2936383" y="4261085"/>
            <a:ext cx="4279425" cy="673503"/>
          </a:xfrm>
          <a:prstGeom prst="wedgeRoundRectCallout">
            <a:avLst>
              <a:gd name="adj1" fmla="val -57628"/>
              <a:gd name="adj2" fmla="val -10361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Example: 22 / 4 classes = 5.5, </a:t>
            </a:r>
          </a:p>
          <a:p>
            <a:pPr algn="ctr"/>
            <a:r>
              <a:rPr lang="en-US" dirty="0" smtClean="0"/>
              <a:t>r</a:t>
            </a:r>
            <a:r>
              <a:rPr lang="en-US" dirty="0" smtClean="0">
                <a:sym typeface="Wingdings" panose="05000000000000000000" pitchFamily="2" charset="2"/>
              </a:rPr>
              <a:t>ound up to </a:t>
            </a:r>
            <a:r>
              <a:rPr lang="en-US" dirty="0" smtClean="0"/>
              <a:t>6, thus (3 boys and 3 girls)</a:t>
            </a:r>
            <a:endParaRPr lang="en-US" dirty="0"/>
          </a:p>
        </p:txBody>
      </p:sp>
    </p:spTree>
    <p:extLst>
      <p:ext uri="{BB962C8B-B14F-4D97-AF65-F5344CB8AC3E}">
        <p14:creationId xmlns:p14="http://schemas.microsoft.com/office/powerpoint/2010/main" val="493804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 (assuming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017738"/>
            <a:ext cx="6647913" cy="923330"/>
          </a:xfrm>
          <a:prstGeom prst="rect">
            <a:avLst/>
          </a:prstGeom>
        </p:spPr>
        <p:txBody>
          <a:bodyPr wrap="square">
            <a:spAutoFit/>
          </a:bodyPr>
          <a:lstStyle/>
          <a:p>
            <a:pPr lvl="0"/>
            <a:r>
              <a:rPr lang="en-US" dirty="0" smtClean="0">
                <a:solidFill>
                  <a:schemeClr val="accent5"/>
                </a:solidFill>
              </a:rPr>
              <a:t>4. Calculate the sampling interval (</a:t>
            </a:r>
            <a:r>
              <a:rPr lang="en-US" i="1" dirty="0" smtClean="0">
                <a:solidFill>
                  <a:schemeClr val="accent5"/>
                </a:solidFill>
              </a:rPr>
              <a:t>h</a:t>
            </a:r>
            <a:r>
              <a:rPr lang="en-US" dirty="0" smtClean="0">
                <a:solidFill>
                  <a:schemeClr val="accent5"/>
                </a:solidFill>
              </a:rPr>
              <a:t>) for each class by dividing the total number of girls/boys by the target sample size per class (from step 1). </a:t>
            </a:r>
            <a:r>
              <a:rPr lang="en-US" dirty="0" smtClean="0">
                <a:solidFill>
                  <a:schemeClr val="bg2"/>
                </a:solidFill>
              </a:rPr>
              <a:t>Round to the nearest whole number.</a:t>
            </a:r>
            <a:endParaRPr lang="en-US" dirty="0">
              <a:solidFill>
                <a:schemeClr val="bg2"/>
              </a:solidFill>
            </a:endParaRPr>
          </a:p>
        </p:txBody>
      </p:sp>
      <p:sp>
        <p:nvSpPr>
          <p:cNvPr id="35" name="TextBox 34"/>
          <p:cNvSpPr txBox="1"/>
          <p:nvPr/>
        </p:nvSpPr>
        <p:spPr>
          <a:xfrm>
            <a:off x="8855671" y="2449590"/>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sp>
        <p:nvSpPr>
          <p:cNvPr id="36" name="TextBox 35"/>
          <p:cNvSpPr txBox="1"/>
          <p:nvPr/>
        </p:nvSpPr>
        <p:spPr>
          <a:xfrm>
            <a:off x="8855671" y="4795706"/>
            <a:ext cx="1282290" cy="261610"/>
          </a:xfrm>
          <a:prstGeom prst="rect">
            <a:avLst/>
          </a:prstGeom>
          <a:noFill/>
        </p:spPr>
        <p:txBody>
          <a:bodyPr wrap="square" rtlCol="0">
            <a:spAutoFit/>
          </a:bodyPr>
          <a:lstStyle/>
          <a:p>
            <a:r>
              <a:rPr lang="en-US" sz="1100" dirty="0" smtClean="0">
                <a:solidFill>
                  <a:schemeClr val="bg2"/>
                </a:solidFill>
              </a:rPr>
              <a:t>7 F          12M</a:t>
            </a:r>
            <a:endParaRPr lang="en-US" sz="1100" dirty="0">
              <a:solidFill>
                <a:schemeClr val="bg2"/>
              </a:solidFill>
            </a:endParaRPr>
          </a:p>
        </p:txBody>
      </p:sp>
      <p:sp>
        <p:nvSpPr>
          <p:cNvPr id="22" name="Rounded Rectangle 21"/>
          <p:cNvSpPr/>
          <p:nvPr/>
        </p:nvSpPr>
        <p:spPr>
          <a:xfrm>
            <a:off x="1092291" y="4245785"/>
            <a:ext cx="4967219" cy="1223494"/>
          </a:xfrm>
          <a:prstGeom prst="round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marR="820420" lvl="0" defTabSz="1000125">
              <a:lnSpc>
                <a:spcPct val="107000"/>
              </a:lnSpc>
              <a:spcAft>
                <a:spcPts val="0"/>
              </a:spcAft>
              <a:buSzPts val="1100"/>
              <a:tabLst>
                <a:tab pos="573088" algn="l"/>
              </a:tabLst>
            </a:pPr>
            <a:r>
              <a:rPr lang="en-US" i="1" u="sng" dirty="0" smtClean="0">
                <a:solidFill>
                  <a:schemeClr val="tx1"/>
                </a:solidFill>
                <a:latin typeface="Calibri" panose="020F0502020204030204" pitchFamily="34" charset="0"/>
                <a:ea typeface="Calibri" panose="020F0502020204030204" pitchFamily="34" charset="0"/>
              </a:rPr>
              <a:t>Example: Class 6 Sampling intervals (h)</a:t>
            </a:r>
          </a:p>
          <a:p>
            <a:pPr marR="820420" lvl="0" defTabSz="1000125">
              <a:lnSpc>
                <a:spcPct val="107000"/>
              </a:lnSpc>
              <a:spcAft>
                <a:spcPts val="0"/>
              </a:spcAft>
              <a:buSzPts val="1100"/>
              <a:tabLst>
                <a:tab pos="573088" algn="l"/>
              </a:tabLst>
            </a:pPr>
            <a:r>
              <a:rPr lang="en-US" i="1" dirty="0" smtClean="0">
                <a:solidFill>
                  <a:schemeClr val="tx1"/>
                </a:solidFill>
                <a:latin typeface="Calibri" panose="020F0502020204030204" pitchFamily="34" charset="0"/>
                <a:ea typeface="Calibri" panose="020F0502020204030204" pitchFamily="34" charset="0"/>
              </a:rPr>
              <a:t>Female: 7 girls / 3 girls per class = 2.3 ~2</a:t>
            </a:r>
          </a:p>
          <a:p>
            <a:pPr marR="820420" lvl="0">
              <a:lnSpc>
                <a:spcPct val="107000"/>
              </a:lnSpc>
              <a:spcAft>
                <a:spcPts val="0"/>
              </a:spcAft>
              <a:buSzPts val="1100"/>
              <a:tabLst>
                <a:tab pos="532130" algn="l"/>
                <a:tab pos="533400" algn="l"/>
              </a:tabLst>
            </a:pPr>
            <a:r>
              <a:rPr lang="en-US" i="1" dirty="0" smtClean="0">
                <a:solidFill>
                  <a:schemeClr val="tx1"/>
                </a:solidFill>
                <a:latin typeface="Calibri" panose="020F0502020204030204" pitchFamily="34" charset="0"/>
                <a:ea typeface="Calibri" panose="020F0502020204030204" pitchFamily="34" charset="0"/>
              </a:rPr>
              <a:t>Male: 12 boys / 3 boys per class = 4</a:t>
            </a:r>
          </a:p>
        </p:txBody>
      </p:sp>
      <p:pic>
        <p:nvPicPr>
          <p:cNvPr id="23" name="Picture 22"/>
          <p:cNvPicPr>
            <a:picLocks noChangeAspect="1"/>
          </p:cNvPicPr>
          <p:nvPr/>
        </p:nvPicPr>
        <p:blipFill>
          <a:blip r:embed="rId4"/>
          <a:stretch>
            <a:fillRect/>
          </a:stretch>
        </p:blipFill>
        <p:spPr>
          <a:xfrm>
            <a:off x="8918538" y="2717478"/>
            <a:ext cx="1019690" cy="2017212"/>
          </a:xfrm>
          <a:prstGeom prst="rect">
            <a:avLst/>
          </a:prstGeom>
        </p:spPr>
      </p:pic>
    </p:spTree>
    <p:extLst>
      <p:ext uri="{BB962C8B-B14F-4D97-AF65-F5344CB8AC3E}">
        <p14:creationId xmlns:p14="http://schemas.microsoft.com/office/powerpoint/2010/main" val="2814629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 (assuming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8916027" y="4357297"/>
            <a:ext cx="1282290" cy="261610"/>
          </a:xfrm>
          <a:prstGeom prst="rect">
            <a:avLst/>
          </a:prstGeom>
          <a:noFill/>
        </p:spPr>
        <p:txBody>
          <a:bodyPr wrap="square" rtlCol="0">
            <a:spAutoFit/>
          </a:bodyPr>
          <a:lstStyle/>
          <a:p>
            <a:r>
              <a:rPr lang="en-US" sz="1100" dirty="0" smtClean="0">
                <a:solidFill>
                  <a:schemeClr val="bg2"/>
                </a:solidFill>
              </a:rPr>
              <a:t>7 F            12 M</a:t>
            </a:r>
            <a:endParaRPr lang="en-US" sz="1100" dirty="0">
              <a:solidFill>
                <a:schemeClr val="bg2"/>
              </a:solidFill>
            </a:endParaRPr>
          </a:p>
        </p:txBody>
      </p:sp>
      <p:sp>
        <p:nvSpPr>
          <p:cNvPr id="21" name="TextBox 20"/>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t>Male sampling interval = </a:t>
            </a:r>
            <a:r>
              <a:rPr lang="en-US" dirty="0" smtClean="0"/>
              <a:t>12/3 =4</a:t>
            </a:r>
            <a:endParaRPr lang="en-US" dirty="0"/>
          </a:p>
        </p:txBody>
      </p:sp>
      <p:pic>
        <p:nvPicPr>
          <p:cNvPr id="12"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923330"/>
          </a:xfrm>
          <a:prstGeom prst="rect">
            <a:avLst/>
          </a:prstGeom>
        </p:spPr>
        <p:txBody>
          <a:bodyPr wrap="square">
            <a:spAutoFit/>
          </a:bodyPr>
          <a:lstStyle/>
          <a:p>
            <a:pPr lvl="0"/>
            <a:r>
              <a:rPr lang="en-US" dirty="0" smtClean="0">
                <a:solidFill>
                  <a:schemeClr val="accent5"/>
                </a:solidFill>
              </a:rPr>
              <a:t>5. Select the first child randomly by choosing a number between 1 and </a:t>
            </a:r>
            <a:r>
              <a:rPr lang="en-US" i="1" dirty="0" smtClean="0">
                <a:solidFill>
                  <a:schemeClr val="accent5"/>
                </a:solidFill>
              </a:rPr>
              <a:t>h. </a:t>
            </a:r>
            <a:r>
              <a:rPr lang="en-US" dirty="0" smtClean="0">
                <a:solidFill>
                  <a:schemeClr val="bg2"/>
                </a:solidFill>
              </a:rPr>
              <a:t>This can be done by writing the numbers on slips of paper and drawing one. </a:t>
            </a:r>
            <a:endParaRPr lang="en-US" dirty="0">
              <a:solidFill>
                <a:schemeClr val="bg2"/>
              </a:solidFill>
            </a:endParaRPr>
          </a:p>
        </p:txBody>
      </p:sp>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17" name="TextBox 16"/>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dirty="0" smtClean="0">
                <a:solidFill>
                  <a:schemeClr val="tx1"/>
                </a:solidFill>
              </a:rPr>
              <a:t>Female </a:t>
            </a:r>
            <a:r>
              <a:rPr lang="en-US" sz="1200" i="1" dirty="0" smtClean="0">
                <a:solidFill>
                  <a:schemeClr val="tx1"/>
                </a:solidFill>
              </a:rPr>
              <a:t>sampling interval = 7/3 =2.3 ~ 2</a:t>
            </a:r>
            <a:endParaRPr lang="en-US" sz="1200" dirty="0">
              <a:solidFill>
                <a:schemeClr val="tx1"/>
              </a:solidFill>
            </a:endParaRPr>
          </a:p>
        </p:txBody>
      </p:sp>
      <p:sp>
        <p:nvSpPr>
          <p:cNvPr id="7" name="TextBox 6"/>
          <p:cNvSpPr txBox="1"/>
          <p:nvPr/>
        </p:nvSpPr>
        <p:spPr>
          <a:xfrm>
            <a:off x="8333259" y="5401273"/>
            <a:ext cx="218941" cy="369332"/>
          </a:xfrm>
          <a:prstGeom prst="rect">
            <a:avLst/>
          </a:prstGeom>
          <a:noFill/>
        </p:spPr>
        <p:txBody>
          <a:bodyPr wrap="square" rtlCol="0">
            <a:spAutoFit/>
          </a:bodyPr>
          <a:lstStyle/>
          <a:p>
            <a:r>
              <a:rPr lang="en-US" dirty="0" smtClean="0"/>
              <a:t>1</a:t>
            </a:r>
            <a:endParaRPr lang="en-US" dirty="0"/>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22" name="TextBox 21"/>
          <p:cNvSpPr txBox="1"/>
          <p:nvPr/>
        </p:nvSpPr>
        <p:spPr>
          <a:xfrm>
            <a:off x="10330967" y="5392215"/>
            <a:ext cx="218941" cy="369332"/>
          </a:xfrm>
          <a:prstGeom prst="rect">
            <a:avLst/>
          </a:prstGeom>
          <a:noFill/>
        </p:spPr>
        <p:txBody>
          <a:bodyPr wrap="square" rtlCol="0">
            <a:spAutoFit/>
          </a:bodyPr>
          <a:lstStyle/>
          <a:p>
            <a:r>
              <a:rPr lang="en-US" dirty="0" smtClean="0"/>
              <a:t>3</a:t>
            </a:r>
            <a:endParaRPr lang="en-US" dirty="0"/>
          </a:p>
        </p:txBody>
      </p:sp>
      <p:sp>
        <p:nvSpPr>
          <p:cNvPr id="8" name="TextBox 7"/>
          <p:cNvSpPr txBox="1"/>
          <p:nvPr/>
        </p:nvSpPr>
        <p:spPr>
          <a:xfrm>
            <a:off x="5267509" y="5401273"/>
            <a:ext cx="2871799" cy="369332"/>
          </a:xfrm>
          <a:prstGeom prst="rect">
            <a:avLst/>
          </a:prstGeom>
          <a:noFill/>
        </p:spPr>
        <p:txBody>
          <a:bodyPr wrap="square" rtlCol="0">
            <a:spAutoFit/>
          </a:bodyPr>
          <a:lstStyle/>
          <a:p>
            <a:r>
              <a:rPr lang="en-US" dirty="0" smtClean="0">
                <a:solidFill>
                  <a:schemeClr val="bg2"/>
                </a:solidFill>
              </a:rPr>
              <a:t>Random numbers drawn:</a:t>
            </a:r>
            <a:endParaRPr lang="en-US" dirty="0">
              <a:solidFill>
                <a:schemeClr val="bg2"/>
              </a:solidFill>
            </a:endParaRPr>
          </a:p>
        </p:txBody>
      </p:sp>
      <p:pic>
        <p:nvPicPr>
          <p:cNvPr id="23" name="Picture 22"/>
          <p:cNvPicPr>
            <a:picLocks noChangeAspect="1"/>
          </p:cNvPicPr>
          <p:nvPr/>
        </p:nvPicPr>
        <p:blipFill>
          <a:blip r:embed="rId10"/>
          <a:stretch>
            <a:fillRect/>
          </a:stretch>
        </p:blipFill>
        <p:spPr>
          <a:xfrm>
            <a:off x="8960792" y="2393587"/>
            <a:ext cx="1019690" cy="2017212"/>
          </a:xfrm>
          <a:prstGeom prst="rect">
            <a:avLst/>
          </a:prstGeom>
        </p:spPr>
      </p:pic>
      <p:sp>
        <p:nvSpPr>
          <p:cNvPr id="35" name="TextBox 34"/>
          <p:cNvSpPr txBox="1"/>
          <p:nvPr/>
        </p:nvSpPr>
        <p:spPr>
          <a:xfrm>
            <a:off x="8984460" y="2249806"/>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pic>
        <p:nvPicPr>
          <p:cNvPr id="2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532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2585323"/>
          </a:xfrm>
          <a:prstGeom prst="rect">
            <a:avLst/>
          </a:prstGeom>
        </p:spPr>
        <p:txBody>
          <a:bodyPr wrap="square">
            <a:spAutoFit/>
          </a:bodyPr>
          <a:lstStyle/>
          <a:p>
            <a:pPr lvl="0"/>
            <a:r>
              <a:rPr lang="en-US" dirty="0" smtClean="0">
                <a:solidFill>
                  <a:schemeClr val="accent5"/>
                </a:solidFill>
              </a:rPr>
              <a:t>5. Select the first child randomly by choosing a number between 1 and </a:t>
            </a:r>
            <a:r>
              <a:rPr lang="en-US" i="1" dirty="0" smtClean="0">
                <a:solidFill>
                  <a:schemeClr val="accent5"/>
                </a:solidFill>
              </a:rPr>
              <a:t>h. </a:t>
            </a:r>
            <a:r>
              <a:rPr lang="en-US" dirty="0" smtClean="0">
                <a:solidFill>
                  <a:schemeClr val="bg2"/>
                </a:solidFill>
              </a:rPr>
              <a:t>This can be done by writing the numbers on slips of paper and drawing one. </a:t>
            </a:r>
          </a:p>
          <a:p>
            <a:pPr lvl="0"/>
            <a:endParaRPr lang="en-US" dirty="0">
              <a:solidFill>
                <a:schemeClr val="bg2"/>
              </a:solidFill>
            </a:endParaRPr>
          </a:p>
          <a:p>
            <a:pPr lvl="0"/>
            <a:r>
              <a:rPr lang="en-US" dirty="0" smtClean="0">
                <a:solidFill>
                  <a:schemeClr val="accent5"/>
                </a:solidFill>
              </a:rPr>
              <a:t>6. Determine the next children selected by adding the sampling interval for that class and gender. </a:t>
            </a:r>
            <a:r>
              <a:rPr lang="en-US" dirty="0" smtClean="0">
                <a:solidFill>
                  <a:schemeClr val="bg2"/>
                </a:solidFill>
              </a:rPr>
              <a:t>Continue until you reach the end of the line.</a:t>
            </a:r>
          </a:p>
          <a:p>
            <a:pPr lvl="0"/>
            <a:endParaRPr lang="en-US" dirty="0">
              <a:solidFill>
                <a:schemeClr val="bg2"/>
              </a:solidFill>
            </a:endParaRPr>
          </a:p>
          <a:p>
            <a:pPr lvl="0"/>
            <a:endParaRPr lang="en-US" dirty="0">
              <a:solidFill>
                <a:schemeClr val="bg2"/>
              </a:solidFill>
            </a:endParaRPr>
          </a:p>
        </p:txBody>
      </p:sp>
      <p:sp>
        <p:nvSpPr>
          <p:cNvPr id="38" name="TextBox 37"/>
          <p:cNvSpPr txBox="1"/>
          <p:nvPr/>
        </p:nvSpPr>
        <p:spPr>
          <a:xfrm>
            <a:off x="8916027" y="4357297"/>
            <a:ext cx="1282290" cy="261610"/>
          </a:xfrm>
          <a:prstGeom prst="rect">
            <a:avLst/>
          </a:prstGeom>
          <a:noFill/>
        </p:spPr>
        <p:txBody>
          <a:bodyPr wrap="square" rtlCol="0">
            <a:spAutoFit/>
          </a:bodyPr>
          <a:lstStyle/>
          <a:p>
            <a:r>
              <a:rPr lang="en-US" sz="1100" dirty="0" smtClean="0">
                <a:solidFill>
                  <a:schemeClr val="bg2"/>
                </a:solidFill>
              </a:rPr>
              <a:t>7 F            12 M</a:t>
            </a:r>
            <a:endParaRPr lang="en-US" sz="1100" dirty="0">
              <a:solidFill>
                <a:schemeClr val="bg2"/>
              </a:solidFill>
            </a:endParaRPr>
          </a:p>
        </p:txBody>
      </p:sp>
      <p:pic>
        <p:nvPicPr>
          <p:cNvPr id="40"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4" name="TextBox 43"/>
          <p:cNvSpPr txBox="1"/>
          <p:nvPr/>
        </p:nvSpPr>
        <p:spPr>
          <a:xfrm>
            <a:off x="8333259" y="5401273"/>
            <a:ext cx="218941" cy="369332"/>
          </a:xfrm>
          <a:prstGeom prst="rect">
            <a:avLst/>
          </a:prstGeom>
          <a:noFill/>
        </p:spPr>
        <p:txBody>
          <a:bodyPr wrap="square" rtlCol="0">
            <a:spAutoFit/>
          </a:bodyPr>
          <a:lstStyle/>
          <a:p>
            <a:r>
              <a:rPr lang="en-US" dirty="0" smtClean="0"/>
              <a:t>1</a:t>
            </a:r>
            <a:endParaRPr lang="en-US" dirty="0"/>
          </a:p>
        </p:txBody>
      </p:sp>
      <p:pic>
        <p:nvPicPr>
          <p:cNvPr id="45" name="Picture 44"/>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6" name="TextBox 45"/>
          <p:cNvSpPr txBox="1"/>
          <p:nvPr/>
        </p:nvSpPr>
        <p:spPr>
          <a:xfrm>
            <a:off x="10330967" y="5392215"/>
            <a:ext cx="218941" cy="369332"/>
          </a:xfrm>
          <a:prstGeom prst="rect">
            <a:avLst/>
          </a:prstGeom>
          <a:noFill/>
        </p:spPr>
        <p:txBody>
          <a:bodyPr wrap="square" rtlCol="0">
            <a:spAutoFit/>
          </a:bodyPr>
          <a:lstStyle/>
          <a:p>
            <a:r>
              <a:rPr lang="en-US" dirty="0" smtClean="0"/>
              <a:t>3</a:t>
            </a:r>
            <a:endParaRPr lang="en-US" dirty="0"/>
          </a:p>
        </p:txBody>
      </p:sp>
      <p:sp>
        <p:nvSpPr>
          <p:cNvPr id="47" name="TextBox 46"/>
          <p:cNvSpPr txBox="1"/>
          <p:nvPr/>
        </p:nvSpPr>
        <p:spPr>
          <a:xfrm>
            <a:off x="5267509" y="5401273"/>
            <a:ext cx="2871799" cy="369332"/>
          </a:xfrm>
          <a:prstGeom prst="rect">
            <a:avLst/>
          </a:prstGeom>
          <a:noFill/>
        </p:spPr>
        <p:txBody>
          <a:bodyPr wrap="square" rtlCol="0">
            <a:spAutoFit/>
          </a:bodyPr>
          <a:lstStyle/>
          <a:p>
            <a:r>
              <a:rPr lang="en-US" dirty="0" smtClean="0">
                <a:solidFill>
                  <a:schemeClr val="bg2"/>
                </a:solidFill>
              </a:rPr>
              <a:t>Random numbers drawn:</a:t>
            </a:r>
            <a:endParaRPr lang="en-US" dirty="0">
              <a:solidFill>
                <a:schemeClr val="bg2"/>
              </a:solidFill>
            </a:endParaRPr>
          </a:p>
        </p:txBody>
      </p:sp>
      <p:pic>
        <p:nvPicPr>
          <p:cNvPr id="48" name="Picture 47"/>
          <p:cNvPicPr>
            <a:picLocks noChangeAspect="1"/>
          </p:cNvPicPr>
          <p:nvPr/>
        </p:nvPicPr>
        <p:blipFill>
          <a:blip r:embed="rId10"/>
          <a:stretch>
            <a:fillRect/>
          </a:stretch>
        </p:blipFill>
        <p:spPr>
          <a:xfrm>
            <a:off x="8960792" y="2393587"/>
            <a:ext cx="1019690" cy="2017212"/>
          </a:xfrm>
          <a:prstGeom prst="rect">
            <a:avLst/>
          </a:prstGeom>
        </p:spPr>
      </p:pic>
      <p:sp>
        <p:nvSpPr>
          <p:cNvPr id="49" name="TextBox 48"/>
          <p:cNvSpPr txBox="1"/>
          <p:nvPr/>
        </p:nvSpPr>
        <p:spPr>
          <a:xfrm>
            <a:off x="8984460" y="2249806"/>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pic>
        <p:nvPicPr>
          <p:cNvPr id="50"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85604"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63540" y="2612316"/>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t>Male sampling interval = </a:t>
            </a:r>
            <a:r>
              <a:rPr lang="en-US" dirty="0" smtClean="0"/>
              <a:t>12/3 =4</a:t>
            </a:r>
            <a:endParaRPr lang="en-US" dirty="0"/>
          </a:p>
        </p:txBody>
      </p:sp>
      <p:sp>
        <p:nvSpPr>
          <p:cNvPr id="27" name="TextBox 26"/>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dirty="0" smtClean="0">
                <a:solidFill>
                  <a:schemeClr val="tx1"/>
                </a:solidFill>
              </a:rPr>
              <a:t>Female </a:t>
            </a:r>
            <a:r>
              <a:rPr lang="en-US" sz="1200" i="1" dirty="0" smtClean="0">
                <a:solidFill>
                  <a:schemeClr val="tx1"/>
                </a:solidFill>
              </a:rPr>
              <a:t>sampling interval = 7/3 =2.3 ~ 2</a:t>
            </a:r>
            <a:endParaRPr lang="en-US" sz="1200" dirty="0">
              <a:solidFill>
                <a:schemeClr val="tx1"/>
              </a:solidFill>
            </a:endParaRPr>
          </a:p>
        </p:txBody>
      </p:sp>
      <p:sp>
        <p:nvSpPr>
          <p:cNvPr id="4" name="TextBox 3"/>
          <p:cNvSpPr txBox="1"/>
          <p:nvPr/>
        </p:nvSpPr>
        <p:spPr>
          <a:xfrm>
            <a:off x="1401417" y="6105797"/>
            <a:ext cx="8642874"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t>Note: due to rounding, you may end up with 1 or 2 more children than is required (as in the female example here). That is fine.</a:t>
            </a:r>
            <a:endParaRPr lang="en-US" dirty="0"/>
          </a:p>
        </p:txBody>
      </p:sp>
    </p:spTree>
    <p:extLst>
      <p:ext uri="{BB962C8B-B14F-4D97-AF65-F5344CB8AC3E}">
        <p14:creationId xmlns:p14="http://schemas.microsoft.com/office/powerpoint/2010/main" val="1221073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47913" cy="2862322"/>
          </a:xfrm>
          <a:prstGeom prst="rect">
            <a:avLst/>
          </a:prstGeom>
        </p:spPr>
        <p:txBody>
          <a:bodyPr wrap="square">
            <a:spAutoFit/>
          </a:bodyPr>
          <a:lstStyle/>
          <a:p>
            <a:pPr lvl="0"/>
            <a:r>
              <a:rPr lang="en-US" dirty="0" smtClean="0">
                <a:solidFill>
                  <a:schemeClr val="accent5"/>
                </a:solidFill>
              </a:rPr>
              <a:t>5. Select the first child randomly by choosing a number between 1 and </a:t>
            </a:r>
            <a:r>
              <a:rPr lang="en-US" i="1" dirty="0" smtClean="0">
                <a:solidFill>
                  <a:schemeClr val="accent5"/>
                </a:solidFill>
              </a:rPr>
              <a:t>h. </a:t>
            </a:r>
            <a:r>
              <a:rPr lang="en-US" dirty="0" smtClean="0">
                <a:solidFill>
                  <a:schemeClr val="bg2"/>
                </a:solidFill>
              </a:rPr>
              <a:t>This can be done by writing the numbers on slips of paper and drawing one. </a:t>
            </a:r>
          </a:p>
          <a:p>
            <a:pPr lvl="0"/>
            <a:endParaRPr lang="en-US" dirty="0">
              <a:solidFill>
                <a:schemeClr val="bg2"/>
              </a:solidFill>
            </a:endParaRPr>
          </a:p>
          <a:p>
            <a:pPr lvl="0"/>
            <a:r>
              <a:rPr lang="en-US" dirty="0" smtClean="0">
                <a:solidFill>
                  <a:schemeClr val="accent5"/>
                </a:solidFill>
              </a:rPr>
              <a:t>6. Determine the next children selected by adding the sampling interval for that class and gender. </a:t>
            </a:r>
            <a:r>
              <a:rPr lang="en-US" dirty="0" smtClean="0">
                <a:solidFill>
                  <a:schemeClr val="bg2"/>
                </a:solidFill>
              </a:rPr>
              <a:t>Continue until you reach the end of the line.</a:t>
            </a:r>
          </a:p>
          <a:p>
            <a:pPr lvl="0"/>
            <a:endParaRPr lang="en-US" dirty="0" smtClean="0">
              <a:solidFill>
                <a:schemeClr val="bg2"/>
              </a:solidFill>
            </a:endParaRPr>
          </a:p>
          <a:p>
            <a:pPr lvl="0"/>
            <a:r>
              <a:rPr lang="en-US" dirty="0" smtClean="0">
                <a:solidFill>
                  <a:schemeClr val="accent5"/>
                </a:solidFill>
              </a:rPr>
              <a:t>7. Ask the selected children to provide a urine/stool specimen</a:t>
            </a:r>
            <a:endParaRPr lang="en-US" dirty="0">
              <a:solidFill>
                <a:schemeClr val="accent5"/>
              </a:solidFill>
            </a:endParaRPr>
          </a:p>
          <a:p>
            <a:pPr lvl="0"/>
            <a:endParaRPr lang="en-US" dirty="0">
              <a:solidFill>
                <a:schemeClr val="bg2"/>
              </a:solidFill>
            </a:endParaRPr>
          </a:p>
        </p:txBody>
      </p:sp>
      <p:cxnSp>
        <p:nvCxnSpPr>
          <p:cNvPr id="5" name="Straight Connector 4"/>
          <p:cNvCxnSpPr/>
          <p:nvPr/>
        </p:nvCxnSpPr>
        <p:spPr>
          <a:xfrm>
            <a:off x="9956815" y="2736761"/>
            <a:ext cx="700453" cy="476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18180" y="3213279"/>
            <a:ext cx="739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3" idx="3"/>
          </p:cNvCxnSpPr>
          <p:nvPr/>
        </p:nvCxnSpPr>
        <p:spPr>
          <a:xfrm flipV="1">
            <a:off x="9918181" y="3213279"/>
            <a:ext cx="739087" cy="808045"/>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4">
            <a:extLst>
              <a:ext uri="{BEBA8EAE-BF5A-486C-A8C5-ECC9F3942E4B}">
                <a14:imgProps xmlns:a14="http://schemas.microsoft.com/office/drawing/2010/main">
                  <a14:imgLayer r:embed="rId5">
                    <a14:imgEffect>
                      <a14:backgroundRemoval t="3150" b="99213" l="9970" r="96677"/>
                    </a14:imgEffect>
                  </a14:imgLayer>
                </a14:imgProps>
              </a:ext>
            </a:extLst>
          </a:blip>
          <a:stretch>
            <a:fillRect/>
          </a:stretch>
        </p:blipFill>
        <p:spPr>
          <a:xfrm>
            <a:off x="10686022" y="2918696"/>
            <a:ext cx="511847" cy="589165"/>
          </a:xfrm>
          <a:prstGeom prst="rect">
            <a:avLst/>
          </a:prstGeom>
        </p:spPr>
      </p:pic>
      <p:sp>
        <p:nvSpPr>
          <p:cNvPr id="32" name="TextBox 31"/>
          <p:cNvSpPr txBox="1"/>
          <p:nvPr/>
        </p:nvSpPr>
        <p:spPr>
          <a:xfrm>
            <a:off x="8916027" y="4357297"/>
            <a:ext cx="1282290" cy="261610"/>
          </a:xfrm>
          <a:prstGeom prst="rect">
            <a:avLst/>
          </a:prstGeom>
          <a:noFill/>
        </p:spPr>
        <p:txBody>
          <a:bodyPr wrap="square" rtlCol="0">
            <a:spAutoFit/>
          </a:bodyPr>
          <a:lstStyle/>
          <a:p>
            <a:r>
              <a:rPr lang="en-US" sz="1100" dirty="0" smtClean="0">
                <a:solidFill>
                  <a:schemeClr val="bg2"/>
                </a:solidFill>
              </a:rPr>
              <a:t>7 F            12 M</a:t>
            </a:r>
            <a:endParaRPr lang="en-US" sz="1100" dirty="0">
              <a:solidFill>
                <a:schemeClr val="bg2"/>
              </a:solidFill>
            </a:endParaRPr>
          </a:p>
        </p:txBody>
      </p:sp>
      <p:pic>
        <p:nvPicPr>
          <p:cNvPr id="38" name="Picture 2" descr="Female Icon Png at Vectorified.com | Collection of Female Icon Png free ..."/>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Male icon svg png free download - 8"/>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2" name="TextBox 41"/>
          <p:cNvSpPr txBox="1"/>
          <p:nvPr/>
        </p:nvSpPr>
        <p:spPr>
          <a:xfrm>
            <a:off x="8333259" y="5401273"/>
            <a:ext cx="218941" cy="369332"/>
          </a:xfrm>
          <a:prstGeom prst="rect">
            <a:avLst/>
          </a:prstGeom>
          <a:noFill/>
        </p:spPr>
        <p:txBody>
          <a:bodyPr wrap="square" rtlCol="0">
            <a:spAutoFit/>
          </a:bodyPr>
          <a:lstStyle/>
          <a:p>
            <a:r>
              <a:rPr lang="en-US" dirty="0" smtClean="0"/>
              <a:t>1</a:t>
            </a:r>
            <a:endParaRPr lang="en-US" dirty="0"/>
          </a:p>
        </p:txBody>
      </p:sp>
      <p:pic>
        <p:nvPicPr>
          <p:cNvPr id="43" name="Picture 42"/>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4" name="TextBox 43"/>
          <p:cNvSpPr txBox="1"/>
          <p:nvPr/>
        </p:nvSpPr>
        <p:spPr>
          <a:xfrm>
            <a:off x="10330967" y="5392215"/>
            <a:ext cx="218941" cy="369332"/>
          </a:xfrm>
          <a:prstGeom prst="rect">
            <a:avLst/>
          </a:prstGeom>
          <a:noFill/>
        </p:spPr>
        <p:txBody>
          <a:bodyPr wrap="square" rtlCol="0">
            <a:spAutoFit/>
          </a:bodyPr>
          <a:lstStyle/>
          <a:p>
            <a:r>
              <a:rPr lang="en-US" dirty="0" smtClean="0"/>
              <a:t>3</a:t>
            </a:r>
            <a:endParaRPr lang="en-US" dirty="0"/>
          </a:p>
        </p:txBody>
      </p:sp>
      <p:pic>
        <p:nvPicPr>
          <p:cNvPr id="46" name="Picture 45"/>
          <p:cNvPicPr>
            <a:picLocks noChangeAspect="1"/>
          </p:cNvPicPr>
          <p:nvPr/>
        </p:nvPicPr>
        <p:blipFill>
          <a:blip r:embed="rId12"/>
          <a:stretch>
            <a:fillRect/>
          </a:stretch>
        </p:blipFill>
        <p:spPr>
          <a:xfrm>
            <a:off x="8960792" y="2393587"/>
            <a:ext cx="1019690" cy="2017212"/>
          </a:xfrm>
          <a:prstGeom prst="rect">
            <a:avLst/>
          </a:prstGeom>
        </p:spPr>
      </p:pic>
      <p:sp>
        <p:nvSpPr>
          <p:cNvPr id="47" name="TextBox 46"/>
          <p:cNvSpPr txBox="1"/>
          <p:nvPr/>
        </p:nvSpPr>
        <p:spPr>
          <a:xfrm>
            <a:off x="8984460" y="2249806"/>
            <a:ext cx="972355" cy="338554"/>
          </a:xfrm>
          <a:prstGeom prst="rect">
            <a:avLst/>
          </a:prstGeom>
          <a:noFill/>
        </p:spPr>
        <p:txBody>
          <a:bodyPr wrap="square" rtlCol="0">
            <a:spAutoFit/>
          </a:bodyPr>
          <a:lstStyle/>
          <a:p>
            <a:r>
              <a:rPr lang="en-US" sz="1600" u="sng" dirty="0" smtClean="0">
                <a:solidFill>
                  <a:schemeClr val="bg2"/>
                </a:solidFill>
              </a:rPr>
              <a:t>Class 6</a:t>
            </a:r>
            <a:endParaRPr lang="en-US" sz="1600" u="sng" dirty="0">
              <a:solidFill>
                <a:schemeClr val="bg2"/>
              </a:solidFill>
            </a:endParaRPr>
          </a:p>
        </p:txBody>
      </p:sp>
      <p:pic>
        <p:nvPicPr>
          <p:cNvPr id="48"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95543"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9665899" y="2601301"/>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9673479" y="4728004"/>
            <a:ext cx="1711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t>Male sampling interval = </a:t>
            </a:r>
            <a:r>
              <a:rPr lang="en-US" dirty="0" smtClean="0"/>
              <a:t>12/3 =4</a:t>
            </a:r>
            <a:endParaRPr lang="en-US" dirty="0"/>
          </a:p>
        </p:txBody>
      </p:sp>
      <p:sp>
        <p:nvSpPr>
          <p:cNvPr id="36" name="TextBox 35"/>
          <p:cNvSpPr txBox="1"/>
          <p:nvPr/>
        </p:nvSpPr>
        <p:spPr>
          <a:xfrm>
            <a:off x="7566338" y="4708808"/>
            <a:ext cx="190429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dirty="0" smtClean="0">
                <a:solidFill>
                  <a:schemeClr val="tx1"/>
                </a:solidFill>
              </a:rPr>
              <a:t>Female </a:t>
            </a:r>
            <a:r>
              <a:rPr lang="en-US" sz="1200" i="1" dirty="0" smtClean="0">
                <a:solidFill>
                  <a:schemeClr val="tx1"/>
                </a:solidFill>
              </a:rPr>
              <a:t>sampling interval = 7/3 =2.3 ~ 2</a:t>
            </a:r>
            <a:endParaRPr lang="en-US" sz="1200" dirty="0">
              <a:solidFill>
                <a:schemeClr val="tx1"/>
              </a:solidFill>
            </a:endParaRPr>
          </a:p>
        </p:txBody>
      </p:sp>
    </p:spTree>
    <p:extLst>
      <p:ext uri="{BB962C8B-B14F-4D97-AF65-F5344CB8AC3E}">
        <p14:creationId xmlns:p14="http://schemas.microsoft.com/office/powerpoint/2010/main" val="804971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Frequently Asked Questions</a:t>
            </a:r>
            <a:endParaRPr lang="en-US" dirty="0"/>
          </a:p>
        </p:txBody>
      </p:sp>
      <p:sp>
        <p:nvSpPr>
          <p:cNvPr id="5" name="TextBox 4"/>
          <p:cNvSpPr txBox="1"/>
          <p:nvPr/>
        </p:nvSpPr>
        <p:spPr>
          <a:xfrm>
            <a:off x="1003978" y="1789043"/>
            <a:ext cx="10664561" cy="3416320"/>
          </a:xfrm>
          <a:prstGeom prst="rect">
            <a:avLst/>
          </a:prstGeom>
          <a:noFill/>
        </p:spPr>
        <p:txBody>
          <a:bodyPr wrap="square" rtlCol="0">
            <a:spAutoFit/>
          </a:bodyPr>
          <a:lstStyle/>
          <a:p>
            <a:r>
              <a:rPr lang="en-US" sz="2400" b="1" dirty="0" smtClean="0">
                <a:solidFill>
                  <a:schemeClr val="accent5"/>
                </a:solidFill>
              </a:rPr>
              <a:t>What if a sub-IU doesn’t have </a:t>
            </a:r>
            <a:r>
              <a:rPr lang="en-US" sz="2400" b="1" u="sng" dirty="0" smtClean="0">
                <a:solidFill>
                  <a:schemeClr val="accent5"/>
                </a:solidFill>
              </a:rPr>
              <a:t>&gt;</a:t>
            </a:r>
            <a:r>
              <a:rPr lang="en-US" sz="2400" b="1" dirty="0" smtClean="0">
                <a:solidFill>
                  <a:schemeClr val="accent5"/>
                </a:solidFill>
              </a:rPr>
              <a:t>4 schools to serve as PSU?</a:t>
            </a:r>
          </a:p>
          <a:p>
            <a:r>
              <a:rPr lang="en-US" sz="2400" dirty="0" smtClean="0">
                <a:solidFill>
                  <a:schemeClr val="bg2"/>
                </a:solidFill>
              </a:rPr>
              <a:t>In the event that some sub-IUs do not have 4 PSUs (e.g., some smaller sub- districts may not have four different primary schools), it is possible to merge two or more sub-IUs together for the precision assessment. If this is done, all merged sub-IUs will receive the same treatment decision (e.g. classified as above or below the 10% threshold). </a:t>
            </a:r>
          </a:p>
          <a:p>
            <a:endParaRPr lang="en-US" sz="2400" dirty="0">
              <a:solidFill>
                <a:schemeClr val="bg2"/>
              </a:solidFill>
            </a:endParaRPr>
          </a:p>
          <a:p>
            <a:pPr marL="342900" indent="-342900">
              <a:buFont typeface="Arial" panose="020B0604020202020204" pitchFamily="34" charset="0"/>
              <a:buChar char="•"/>
            </a:pPr>
            <a:endParaRPr lang="en-US" sz="2400" b="1" dirty="0" smtClean="0">
              <a:solidFill>
                <a:schemeClr val="bg2"/>
              </a:solidFill>
            </a:endParaRPr>
          </a:p>
          <a:p>
            <a:pPr marL="342900" indent="-342900">
              <a:buFont typeface="Arial" panose="020B0604020202020204" pitchFamily="34" charset="0"/>
              <a:buChar char="•"/>
            </a:pPr>
            <a:endParaRPr lang="en-US" sz="2400" b="1" dirty="0">
              <a:solidFill>
                <a:schemeClr val="bg2"/>
              </a:solidFill>
            </a:endParaRPr>
          </a:p>
        </p:txBody>
      </p:sp>
    </p:spTree>
    <p:extLst>
      <p:ext uri="{BB962C8B-B14F-4D97-AF65-F5344CB8AC3E}">
        <p14:creationId xmlns:p14="http://schemas.microsoft.com/office/powerpoint/2010/main" val="853200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Frequently Asked Questions</a:t>
            </a:r>
            <a:endParaRPr lang="en-US" dirty="0"/>
          </a:p>
        </p:txBody>
      </p:sp>
      <p:sp>
        <p:nvSpPr>
          <p:cNvPr id="5" name="TextBox 4"/>
          <p:cNvSpPr txBox="1"/>
          <p:nvPr/>
        </p:nvSpPr>
        <p:spPr>
          <a:xfrm>
            <a:off x="1003978" y="1789043"/>
            <a:ext cx="11091944" cy="3416320"/>
          </a:xfrm>
          <a:prstGeom prst="rect">
            <a:avLst/>
          </a:prstGeom>
          <a:noFill/>
        </p:spPr>
        <p:txBody>
          <a:bodyPr wrap="square" rtlCol="0">
            <a:spAutoFit/>
          </a:bodyPr>
          <a:lstStyle/>
          <a:p>
            <a:r>
              <a:rPr lang="en-US" sz="2400" b="1" dirty="0" smtClean="0">
                <a:solidFill>
                  <a:schemeClr val="accent5"/>
                </a:solidFill>
              </a:rPr>
              <a:t>Is it necessary to do the Precision Assessment in </a:t>
            </a:r>
            <a:r>
              <a:rPr lang="en-US" sz="2400" b="1" i="1" dirty="0" smtClean="0">
                <a:solidFill>
                  <a:schemeClr val="accent5"/>
                </a:solidFill>
              </a:rPr>
              <a:t>all </a:t>
            </a:r>
            <a:r>
              <a:rPr lang="en-US" sz="2400" b="1" dirty="0" smtClean="0">
                <a:solidFill>
                  <a:schemeClr val="accent5"/>
                </a:solidFill>
              </a:rPr>
              <a:t>the sub-IUs within an IU?  </a:t>
            </a:r>
            <a:r>
              <a:rPr lang="en-US" sz="2400" dirty="0" smtClean="0">
                <a:solidFill>
                  <a:schemeClr val="bg2"/>
                </a:solidFill>
              </a:rPr>
              <a:t>No, the SCH </a:t>
            </a:r>
            <a:r>
              <a:rPr lang="en-US" sz="2400" dirty="0" err="1" smtClean="0">
                <a:solidFill>
                  <a:schemeClr val="bg2"/>
                </a:solidFill>
              </a:rPr>
              <a:t>programme</a:t>
            </a:r>
            <a:r>
              <a:rPr lang="en-US" sz="2400" dirty="0">
                <a:solidFill>
                  <a:schemeClr val="bg2"/>
                </a:solidFill>
              </a:rPr>
              <a:t> </a:t>
            </a:r>
            <a:r>
              <a:rPr lang="en-US" sz="2400" dirty="0" smtClean="0">
                <a:solidFill>
                  <a:schemeClr val="bg2"/>
                </a:solidFill>
              </a:rPr>
              <a:t>may determine that it is not necessary to do the Precision Assessment within each sub-IU based on one or more of the following conditions:</a:t>
            </a:r>
          </a:p>
          <a:p>
            <a:pPr marL="342900" indent="-342900">
              <a:buFont typeface="Arial" panose="020B0604020202020204" pitchFamily="34" charset="0"/>
              <a:buChar char="•"/>
            </a:pPr>
            <a:r>
              <a:rPr lang="en-US" sz="2400" dirty="0" smtClean="0">
                <a:solidFill>
                  <a:schemeClr val="bg2"/>
                </a:solidFill>
              </a:rPr>
              <a:t>The results from a recent Practical Assessment suggest that the prevalence within a group of sub-IUs is homogenously high or low (relative to the 10% threshold) and the </a:t>
            </a:r>
            <a:r>
              <a:rPr lang="en-US" sz="2400" dirty="0" err="1" smtClean="0">
                <a:solidFill>
                  <a:schemeClr val="bg2"/>
                </a:solidFill>
              </a:rPr>
              <a:t>programme</a:t>
            </a:r>
            <a:r>
              <a:rPr lang="en-US" sz="2400" dirty="0" smtClean="0">
                <a:solidFill>
                  <a:schemeClr val="bg2"/>
                </a:solidFill>
              </a:rPr>
              <a:t> feels confident assigning a treatment decision to those sub-IUs based on the data already collected.</a:t>
            </a:r>
          </a:p>
          <a:p>
            <a:pPr marL="342900" indent="-342900">
              <a:buFont typeface="Arial" panose="020B0604020202020204" pitchFamily="34" charset="0"/>
              <a:buChar char="•"/>
            </a:pPr>
            <a:endParaRPr lang="en-US" sz="2400" b="1" dirty="0">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8"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2610988" y="52789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475156" y="54313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220052" y="5573848"/>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72452" y="526905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793207" y="59979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249866" y="61503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213424" y="5944914"/>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693811" y="5739506"/>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044996" y="554403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197396" y="52094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598271" y="53618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750671" y="513652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266966" y="5328685"/>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62168" y="535187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134448" y="567323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ular Callout 50"/>
          <p:cNvSpPr/>
          <p:nvPr/>
        </p:nvSpPr>
        <p:spPr>
          <a:xfrm>
            <a:off x="4118252" y="4860235"/>
            <a:ext cx="7977670" cy="1520687"/>
          </a:xfrm>
          <a:prstGeom prst="wedgeRoundRectCallout">
            <a:avLst>
              <a:gd name="adj1" fmla="val -53724"/>
              <a:gd name="adj2" fmla="val 498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For example, based on the results of </a:t>
            </a:r>
            <a:r>
              <a:rPr lang="en-US" smtClean="0">
                <a:solidFill>
                  <a:schemeClr val="tx1"/>
                </a:solidFill>
              </a:rPr>
              <a:t>this </a:t>
            </a:r>
            <a:r>
              <a:rPr lang="en-US" smtClean="0">
                <a:solidFill>
                  <a:schemeClr val="tx1"/>
                </a:solidFill>
              </a:rPr>
              <a:t>Practical </a:t>
            </a:r>
            <a:r>
              <a:rPr lang="en-US" dirty="0" smtClean="0">
                <a:solidFill>
                  <a:schemeClr val="tx1"/>
                </a:solidFill>
              </a:rPr>
              <a:t>Assessment (green = PSU &lt;10%, red = PSU</a:t>
            </a:r>
            <a:r>
              <a:rPr lang="en-US" u="sng" dirty="0" smtClean="0">
                <a:solidFill>
                  <a:schemeClr val="tx1"/>
                </a:solidFill>
              </a:rPr>
              <a:t>&gt;</a:t>
            </a:r>
            <a:r>
              <a:rPr lang="en-US" dirty="0" smtClean="0">
                <a:solidFill>
                  <a:schemeClr val="tx1"/>
                </a:solidFill>
              </a:rPr>
              <a:t>10%), the </a:t>
            </a:r>
            <a:r>
              <a:rPr lang="en-US" dirty="0" err="1" smtClean="0">
                <a:solidFill>
                  <a:schemeClr val="tx1"/>
                </a:solidFill>
              </a:rPr>
              <a:t>programme</a:t>
            </a:r>
            <a:r>
              <a:rPr lang="en-US" dirty="0" smtClean="0">
                <a:solidFill>
                  <a:schemeClr val="tx1"/>
                </a:solidFill>
              </a:rPr>
              <a:t> may determine that the eastern side of the district does not need any additional sampling, whereas Precision Assessments will help guide treatment decisions in the western portion of the district.</a:t>
            </a:r>
            <a:endParaRPr lang="en-US" dirty="0">
              <a:solidFill>
                <a:schemeClr val="tx1"/>
              </a:solidFill>
            </a:endParaRPr>
          </a:p>
        </p:txBody>
      </p:sp>
      <p:sp>
        <p:nvSpPr>
          <p:cNvPr id="52" name="Freeform 51"/>
          <p:cNvSpPr/>
          <p:nvPr/>
        </p:nvSpPr>
        <p:spPr>
          <a:xfrm>
            <a:off x="2892287" y="4969565"/>
            <a:ext cx="993913" cy="985056"/>
          </a:xfrm>
          <a:custGeom>
            <a:avLst/>
            <a:gdLst>
              <a:gd name="connsiteX0" fmla="*/ 99391 w 993913"/>
              <a:gd name="connsiteY0" fmla="*/ 139148 h 985056"/>
              <a:gd name="connsiteX1" fmla="*/ 119270 w 993913"/>
              <a:gd name="connsiteY1" fmla="*/ 188844 h 985056"/>
              <a:gd name="connsiteX2" fmla="*/ 129209 w 993913"/>
              <a:gd name="connsiteY2" fmla="*/ 218661 h 985056"/>
              <a:gd name="connsiteX3" fmla="*/ 149087 w 993913"/>
              <a:gd name="connsiteY3" fmla="*/ 248478 h 985056"/>
              <a:gd name="connsiteX4" fmla="*/ 168965 w 993913"/>
              <a:gd name="connsiteY4" fmla="*/ 427383 h 985056"/>
              <a:gd name="connsiteX5" fmla="*/ 178904 w 993913"/>
              <a:gd name="connsiteY5" fmla="*/ 467139 h 985056"/>
              <a:gd name="connsiteX6" fmla="*/ 168965 w 993913"/>
              <a:gd name="connsiteY6" fmla="*/ 536713 h 985056"/>
              <a:gd name="connsiteX7" fmla="*/ 149087 w 993913"/>
              <a:gd name="connsiteY7" fmla="*/ 556592 h 985056"/>
              <a:gd name="connsiteX8" fmla="*/ 0 w 993913"/>
              <a:gd name="connsiteY8" fmla="*/ 586409 h 985056"/>
              <a:gd name="connsiteX9" fmla="*/ 19878 w 993913"/>
              <a:gd name="connsiteY9" fmla="*/ 646044 h 985056"/>
              <a:gd name="connsiteX10" fmla="*/ 39756 w 993913"/>
              <a:gd name="connsiteY10" fmla="*/ 675861 h 985056"/>
              <a:gd name="connsiteX11" fmla="*/ 79513 w 993913"/>
              <a:gd name="connsiteY11" fmla="*/ 725557 h 985056"/>
              <a:gd name="connsiteX12" fmla="*/ 89452 w 993913"/>
              <a:gd name="connsiteY12" fmla="*/ 755374 h 985056"/>
              <a:gd name="connsiteX13" fmla="*/ 129209 w 993913"/>
              <a:gd name="connsiteY13" fmla="*/ 805070 h 985056"/>
              <a:gd name="connsiteX14" fmla="*/ 139148 w 993913"/>
              <a:gd name="connsiteY14" fmla="*/ 844826 h 985056"/>
              <a:gd name="connsiteX15" fmla="*/ 198783 w 993913"/>
              <a:gd name="connsiteY15" fmla="*/ 874644 h 985056"/>
              <a:gd name="connsiteX16" fmla="*/ 228600 w 993913"/>
              <a:gd name="connsiteY16" fmla="*/ 894522 h 985056"/>
              <a:gd name="connsiteX17" fmla="*/ 258417 w 993913"/>
              <a:gd name="connsiteY17" fmla="*/ 904461 h 985056"/>
              <a:gd name="connsiteX18" fmla="*/ 298174 w 993913"/>
              <a:gd name="connsiteY18" fmla="*/ 944218 h 985056"/>
              <a:gd name="connsiteX19" fmla="*/ 357809 w 993913"/>
              <a:gd name="connsiteY19" fmla="*/ 983974 h 985056"/>
              <a:gd name="connsiteX20" fmla="*/ 377687 w 993913"/>
              <a:gd name="connsiteY20" fmla="*/ 954157 h 985056"/>
              <a:gd name="connsiteX21" fmla="*/ 407504 w 993913"/>
              <a:gd name="connsiteY21" fmla="*/ 914400 h 985056"/>
              <a:gd name="connsiteX22" fmla="*/ 427383 w 993913"/>
              <a:gd name="connsiteY22" fmla="*/ 844826 h 985056"/>
              <a:gd name="connsiteX23" fmla="*/ 487017 w 993913"/>
              <a:gd name="connsiteY23" fmla="*/ 805070 h 985056"/>
              <a:gd name="connsiteX24" fmla="*/ 526774 w 993913"/>
              <a:gd name="connsiteY24" fmla="*/ 765313 h 985056"/>
              <a:gd name="connsiteX25" fmla="*/ 586409 w 993913"/>
              <a:gd name="connsiteY25" fmla="*/ 685800 h 985056"/>
              <a:gd name="connsiteX26" fmla="*/ 616226 w 993913"/>
              <a:gd name="connsiteY26" fmla="*/ 675861 h 985056"/>
              <a:gd name="connsiteX27" fmla="*/ 646043 w 993913"/>
              <a:gd name="connsiteY27" fmla="*/ 655983 h 985056"/>
              <a:gd name="connsiteX28" fmla="*/ 715617 w 993913"/>
              <a:gd name="connsiteY28" fmla="*/ 636105 h 985056"/>
              <a:gd name="connsiteX29" fmla="*/ 785191 w 993913"/>
              <a:gd name="connsiteY29" fmla="*/ 596348 h 985056"/>
              <a:gd name="connsiteX30" fmla="*/ 874643 w 993913"/>
              <a:gd name="connsiteY30" fmla="*/ 546652 h 985056"/>
              <a:gd name="connsiteX31" fmla="*/ 894522 w 993913"/>
              <a:gd name="connsiteY31" fmla="*/ 526774 h 985056"/>
              <a:gd name="connsiteX32" fmla="*/ 924339 w 993913"/>
              <a:gd name="connsiteY32" fmla="*/ 516835 h 985056"/>
              <a:gd name="connsiteX33" fmla="*/ 974035 w 993913"/>
              <a:gd name="connsiteY33" fmla="*/ 477078 h 985056"/>
              <a:gd name="connsiteX34" fmla="*/ 993913 w 993913"/>
              <a:gd name="connsiteY34" fmla="*/ 288235 h 985056"/>
              <a:gd name="connsiteX35" fmla="*/ 983974 w 993913"/>
              <a:gd name="connsiteY35" fmla="*/ 89452 h 985056"/>
              <a:gd name="connsiteX36" fmla="*/ 974035 w 993913"/>
              <a:gd name="connsiteY36" fmla="*/ 49696 h 985056"/>
              <a:gd name="connsiteX37" fmla="*/ 924339 w 993913"/>
              <a:gd name="connsiteY37" fmla="*/ 19878 h 985056"/>
              <a:gd name="connsiteX38" fmla="*/ 894522 w 993913"/>
              <a:gd name="connsiteY38" fmla="*/ 0 h 985056"/>
              <a:gd name="connsiteX39" fmla="*/ 675861 w 993913"/>
              <a:gd name="connsiteY39" fmla="*/ 9939 h 985056"/>
              <a:gd name="connsiteX40" fmla="*/ 576470 w 993913"/>
              <a:gd name="connsiteY40" fmla="*/ 39757 h 985056"/>
              <a:gd name="connsiteX41" fmla="*/ 477078 w 993913"/>
              <a:gd name="connsiteY41" fmla="*/ 49696 h 985056"/>
              <a:gd name="connsiteX42" fmla="*/ 228600 w 993913"/>
              <a:gd name="connsiteY42" fmla="*/ 69574 h 985056"/>
              <a:gd name="connsiteX43" fmla="*/ 129209 w 993913"/>
              <a:gd name="connsiteY43" fmla="*/ 99392 h 985056"/>
              <a:gd name="connsiteX44" fmla="*/ 99391 w 993913"/>
              <a:gd name="connsiteY44" fmla="*/ 139148 h 985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3913" h="985056">
                <a:moveTo>
                  <a:pt x="99391" y="139148"/>
                </a:moveTo>
                <a:cubicBezTo>
                  <a:pt x="97734" y="154057"/>
                  <a:pt x="113005" y="172139"/>
                  <a:pt x="119270" y="188844"/>
                </a:cubicBezTo>
                <a:cubicBezTo>
                  <a:pt x="122949" y="198654"/>
                  <a:pt x="124524" y="209290"/>
                  <a:pt x="129209" y="218661"/>
                </a:cubicBezTo>
                <a:cubicBezTo>
                  <a:pt x="134551" y="229345"/>
                  <a:pt x="142461" y="238539"/>
                  <a:pt x="149087" y="248478"/>
                </a:cubicBezTo>
                <a:cubicBezTo>
                  <a:pt x="176669" y="331226"/>
                  <a:pt x="149329" y="240842"/>
                  <a:pt x="168965" y="427383"/>
                </a:cubicBezTo>
                <a:cubicBezTo>
                  <a:pt x="170395" y="440968"/>
                  <a:pt x="175591" y="453887"/>
                  <a:pt x="178904" y="467139"/>
                </a:cubicBezTo>
                <a:cubicBezTo>
                  <a:pt x="175591" y="490330"/>
                  <a:pt x="176373" y="514488"/>
                  <a:pt x="168965" y="536713"/>
                </a:cubicBezTo>
                <a:cubicBezTo>
                  <a:pt x="166002" y="545603"/>
                  <a:pt x="156404" y="550738"/>
                  <a:pt x="149087" y="556592"/>
                </a:cubicBezTo>
                <a:cubicBezTo>
                  <a:pt x="97800" y="597622"/>
                  <a:pt x="92017" y="578741"/>
                  <a:pt x="0" y="586409"/>
                </a:cubicBezTo>
                <a:cubicBezTo>
                  <a:pt x="6626" y="606287"/>
                  <a:pt x="8255" y="628610"/>
                  <a:pt x="19878" y="646044"/>
                </a:cubicBezTo>
                <a:cubicBezTo>
                  <a:pt x="26504" y="655983"/>
                  <a:pt x="32294" y="666533"/>
                  <a:pt x="39756" y="675861"/>
                </a:cubicBezTo>
                <a:cubicBezTo>
                  <a:pt x="64411" y="706679"/>
                  <a:pt x="59116" y="684763"/>
                  <a:pt x="79513" y="725557"/>
                </a:cubicBezTo>
                <a:cubicBezTo>
                  <a:pt x="84198" y="734928"/>
                  <a:pt x="84767" y="746003"/>
                  <a:pt x="89452" y="755374"/>
                </a:cubicBezTo>
                <a:cubicBezTo>
                  <a:pt x="101991" y="780453"/>
                  <a:pt x="110717" y="786579"/>
                  <a:pt x="129209" y="805070"/>
                </a:cubicBezTo>
                <a:cubicBezTo>
                  <a:pt x="132522" y="818322"/>
                  <a:pt x="131571" y="833460"/>
                  <a:pt x="139148" y="844826"/>
                </a:cubicBezTo>
                <a:cubicBezTo>
                  <a:pt x="150159" y="861343"/>
                  <a:pt x="181772" y="868974"/>
                  <a:pt x="198783" y="874644"/>
                </a:cubicBezTo>
                <a:cubicBezTo>
                  <a:pt x="208722" y="881270"/>
                  <a:pt x="217916" y="889180"/>
                  <a:pt x="228600" y="894522"/>
                </a:cubicBezTo>
                <a:cubicBezTo>
                  <a:pt x="237971" y="899207"/>
                  <a:pt x="251009" y="897053"/>
                  <a:pt x="258417" y="904461"/>
                </a:cubicBezTo>
                <a:cubicBezTo>
                  <a:pt x="311427" y="957471"/>
                  <a:pt x="218658" y="917711"/>
                  <a:pt x="298174" y="944218"/>
                </a:cubicBezTo>
                <a:cubicBezTo>
                  <a:pt x="305075" y="951119"/>
                  <a:pt x="337260" y="992194"/>
                  <a:pt x="357809" y="983974"/>
                </a:cubicBezTo>
                <a:cubicBezTo>
                  <a:pt x="368900" y="979538"/>
                  <a:pt x="370744" y="963877"/>
                  <a:pt x="377687" y="954157"/>
                </a:cubicBezTo>
                <a:cubicBezTo>
                  <a:pt x="387315" y="940677"/>
                  <a:pt x="397565" y="927652"/>
                  <a:pt x="407504" y="914400"/>
                </a:cubicBezTo>
                <a:cubicBezTo>
                  <a:pt x="407591" y="914053"/>
                  <a:pt x="422629" y="849580"/>
                  <a:pt x="427383" y="844826"/>
                </a:cubicBezTo>
                <a:cubicBezTo>
                  <a:pt x="444276" y="827933"/>
                  <a:pt x="470124" y="821963"/>
                  <a:pt x="487017" y="805070"/>
                </a:cubicBezTo>
                <a:lnTo>
                  <a:pt x="526774" y="765313"/>
                </a:lnTo>
                <a:cubicBezTo>
                  <a:pt x="537737" y="732424"/>
                  <a:pt x="543581" y="700076"/>
                  <a:pt x="586409" y="685800"/>
                </a:cubicBezTo>
                <a:cubicBezTo>
                  <a:pt x="596348" y="682487"/>
                  <a:pt x="606855" y="680546"/>
                  <a:pt x="616226" y="675861"/>
                </a:cubicBezTo>
                <a:cubicBezTo>
                  <a:pt x="626910" y="670519"/>
                  <a:pt x="635359" y="661325"/>
                  <a:pt x="646043" y="655983"/>
                </a:cubicBezTo>
                <a:cubicBezTo>
                  <a:pt x="660301" y="648854"/>
                  <a:pt x="702880" y="639289"/>
                  <a:pt x="715617" y="636105"/>
                </a:cubicBezTo>
                <a:cubicBezTo>
                  <a:pt x="846028" y="538296"/>
                  <a:pt x="687626" y="650550"/>
                  <a:pt x="785191" y="596348"/>
                </a:cubicBezTo>
                <a:cubicBezTo>
                  <a:pt x="887724" y="539386"/>
                  <a:pt x="807172" y="569144"/>
                  <a:pt x="874643" y="546652"/>
                </a:cubicBezTo>
                <a:cubicBezTo>
                  <a:pt x="881269" y="540026"/>
                  <a:pt x="886487" y="531595"/>
                  <a:pt x="894522" y="526774"/>
                </a:cubicBezTo>
                <a:cubicBezTo>
                  <a:pt x="903506" y="521384"/>
                  <a:pt x="916158" y="523380"/>
                  <a:pt x="924339" y="516835"/>
                </a:cubicBezTo>
                <a:cubicBezTo>
                  <a:pt x="988565" y="465454"/>
                  <a:pt x="899085" y="502063"/>
                  <a:pt x="974035" y="477078"/>
                </a:cubicBezTo>
                <a:cubicBezTo>
                  <a:pt x="979493" y="433414"/>
                  <a:pt x="993913" y="325307"/>
                  <a:pt x="993913" y="288235"/>
                </a:cubicBezTo>
                <a:cubicBezTo>
                  <a:pt x="993913" y="221891"/>
                  <a:pt x="989483" y="155567"/>
                  <a:pt x="983974" y="89452"/>
                </a:cubicBezTo>
                <a:cubicBezTo>
                  <a:pt x="982840" y="75839"/>
                  <a:pt x="980144" y="61914"/>
                  <a:pt x="974035" y="49696"/>
                </a:cubicBezTo>
                <a:cubicBezTo>
                  <a:pt x="961093" y="23814"/>
                  <a:pt x="947007" y="31212"/>
                  <a:pt x="924339" y="19878"/>
                </a:cubicBezTo>
                <a:cubicBezTo>
                  <a:pt x="913655" y="14536"/>
                  <a:pt x="904461" y="6626"/>
                  <a:pt x="894522" y="0"/>
                </a:cubicBezTo>
                <a:cubicBezTo>
                  <a:pt x="821635" y="3313"/>
                  <a:pt x="748608" y="4343"/>
                  <a:pt x="675861" y="9939"/>
                </a:cubicBezTo>
                <a:cubicBezTo>
                  <a:pt x="587843" y="16710"/>
                  <a:pt x="691910" y="28213"/>
                  <a:pt x="576470" y="39757"/>
                </a:cubicBezTo>
                <a:lnTo>
                  <a:pt x="477078" y="49696"/>
                </a:lnTo>
                <a:lnTo>
                  <a:pt x="228600" y="69574"/>
                </a:lnTo>
                <a:cubicBezTo>
                  <a:pt x="168510" y="84596"/>
                  <a:pt x="201810" y="75191"/>
                  <a:pt x="129209" y="99392"/>
                </a:cubicBezTo>
                <a:cubicBezTo>
                  <a:pt x="93105" y="111427"/>
                  <a:pt x="101048" y="124239"/>
                  <a:pt x="99391" y="139148"/>
                </a:cubicBezTo>
                <a:close/>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56522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Frequently Asked Questions</a:t>
            </a:r>
            <a:endParaRPr lang="en-US" dirty="0"/>
          </a:p>
        </p:txBody>
      </p:sp>
      <p:sp>
        <p:nvSpPr>
          <p:cNvPr id="5" name="TextBox 4"/>
          <p:cNvSpPr txBox="1"/>
          <p:nvPr/>
        </p:nvSpPr>
        <p:spPr>
          <a:xfrm>
            <a:off x="1003978" y="1789043"/>
            <a:ext cx="11091944" cy="3785652"/>
          </a:xfrm>
          <a:prstGeom prst="rect">
            <a:avLst/>
          </a:prstGeom>
          <a:noFill/>
        </p:spPr>
        <p:txBody>
          <a:bodyPr wrap="square" rtlCol="0">
            <a:spAutoFit/>
          </a:bodyPr>
          <a:lstStyle/>
          <a:p>
            <a:r>
              <a:rPr lang="en-US" sz="2400" b="1" dirty="0" smtClean="0">
                <a:solidFill>
                  <a:schemeClr val="accent5"/>
                </a:solidFill>
              </a:rPr>
              <a:t>Is it necessary to do the Precision Assessment in </a:t>
            </a:r>
            <a:r>
              <a:rPr lang="en-US" sz="2400" b="1" i="1" dirty="0" smtClean="0">
                <a:solidFill>
                  <a:schemeClr val="accent5"/>
                </a:solidFill>
              </a:rPr>
              <a:t>all </a:t>
            </a:r>
            <a:r>
              <a:rPr lang="en-US" sz="2400" b="1" dirty="0" smtClean="0">
                <a:solidFill>
                  <a:schemeClr val="accent5"/>
                </a:solidFill>
              </a:rPr>
              <a:t>the sub-IUs within an IU?  </a:t>
            </a:r>
            <a:r>
              <a:rPr lang="en-US" sz="2400" dirty="0" smtClean="0">
                <a:solidFill>
                  <a:schemeClr val="bg2"/>
                </a:solidFill>
              </a:rPr>
              <a:t>No, the SCH </a:t>
            </a:r>
            <a:r>
              <a:rPr lang="en-US" sz="2400" dirty="0" err="1" smtClean="0">
                <a:solidFill>
                  <a:schemeClr val="bg2"/>
                </a:solidFill>
              </a:rPr>
              <a:t>programme</a:t>
            </a:r>
            <a:r>
              <a:rPr lang="en-US" sz="2400" dirty="0">
                <a:solidFill>
                  <a:schemeClr val="bg2"/>
                </a:solidFill>
              </a:rPr>
              <a:t> </a:t>
            </a:r>
            <a:r>
              <a:rPr lang="en-US" sz="2400" dirty="0" smtClean="0">
                <a:solidFill>
                  <a:schemeClr val="bg2"/>
                </a:solidFill>
              </a:rPr>
              <a:t>may determine that it is not necessary to do the Precision Assessment within each sub-IU based on one or more of the following conditions:</a:t>
            </a:r>
          </a:p>
          <a:p>
            <a:pPr marL="342900" indent="-342900">
              <a:buFont typeface="Arial" panose="020B0604020202020204" pitchFamily="34" charset="0"/>
              <a:buChar char="•"/>
            </a:pPr>
            <a:r>
              <a:rPr lang="en-US" sz="2400" dirty="0" smtClean="0">
                <a:solidFill>
                  <a:schemeClr val="bg2"/>
                </a:solidFill>
              </a:rPr>
              <a:t>It would be impractical to assign different treatment decisions for each sub-IU (e.g. due to high mobility of population, difficult to reach areas, etc.). In this case, the program may decide to group two or more sub-IUs based on the administrative areas where it </a:t>
            </a:r>
            <a:r>
              <a:rPr lang="en-US" sz="2400" i="1" dirty="0" smtClean="0">
                <a:solidFill>
                  <a:schemeClr val="bg2"/>
                </a:solidFill>
              </a:rPr>
              <a:t>would</a:t>
            </a:r>
            <a:r>
              <a:rPr lang="en-US" sz="2400" dirty="0" smtClean="0">
                <a:solidFill>
                  <a:schemeClr val="bg2"/>
                </a:solidFill>
              </a:rPr>
              <a:t> be feasible to assign different treatment decisions.  </a:t>
            </a:r>
          </a:p>
          <a:p>
            <a:pPr marL="342900" indent="-342900">
              <a:buFont typeface="Arial" panose="020B0604020202020204" pitchFamily="34" charset="0"/>
              <a:buChar char="•"/>
            </a:pPr>
            <a:endParaRPr lang="en-US" sz="2400" b="1" dirty="0">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8"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3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Frequently Asked Questions</a:t>
            </a:r>
            <a:endParaRPr lang="en-US" dirty="0"/>
          </a:p>
        </p:txBody>
      </p:sp>
      <p:sp>
        <p:nvSpPr>
          <p:cNvPr id="5" name="TextBox 4"/>
          <p:cNvSpPr txBox="1"/>
          <p:nvPr/>
        </p:nvSpPr>
        <p:spPr>
          <a:xfrm>
            <a:off x="1003978" y="1789043"/>
            <a:ext cx="11091944" cy="3416320"/>
          </a:xfrm>
          <a:prstGeom prst="rect">
            <a:avLst/>
          </a:prstGeom>
          <a:noFill/>
        </p:spPr>
        <p:txBody>
          <a:bodyPr wrap="square" rtlCol="0">
            <a:spAutoFit/>
          </a:bodyPr>
          <a:lstStyle/>
          <a:p>
            <a:r>
              <a:rPr lang="en-US" sz="2400" b="1" dirty="0" smtClean="0">
                <a:solidFill>
                  <a:schemeClr val="accent5"/>
                </a:solidFill>
              </a:rPr>
              <a:t>Is it necessary to do the Precision Assessment in </a:t>
            </a:r>
            <a:r>
              <a:rPr lang="en-US" sz="2400" b="1" i="1" dirty="0" smtClean="0">
                <a:solidFill>
                  <a:schemeClr val="accent5"/>
                </a:solidFill>
              </a:rPr>
              <a:t>all </a:t>
            </a:r>
            <a:r>
              <a:rPr lang="en-US" sz="2400" b="1" dirty="0" smtClean="0">
                <a:solidFill>
                  <a:schemeClr val="accent5"/>
                </a:solidFill>
              </a:rPr>
              <a:t>the sub-IUs within an IU?  </a:t>
            </a:r>
            <a:r>
              <a:rPr lang="en-US" sz="2400" dirty="0" smtClean="0">
                <a:solidFill>
                  <a:schemeClr val="bg2"/>
                </a:solidFill>
              </a:rPr>
              <a:t>No, the SCH </a:t>
            </a:r>
            <a:r>
              <a:rPr lang="en-US" sz="2400" dirty="0" err="1" smtClean="0">
                <a:solidFill>
                  <a:schemeClr val="bg2"/>
                </a:solidFill>
              </a:rPr>
              <a:t>programme</a:t>
            </a:r>
            <a:r>
              <a:rPr lang="en-US" sz="2400" dirty="0">
                <a:solidFill>
                  <a:schemeClr val="bg2"/>
                </a:solidFill>
              </a:rPr>
              <a:t> </a:t>
            </a:r>
            <a:r>
              <a:rPr lang="en-US" sz="2400" dirty="0" smtClean="0">
                <a:solidFill>
                  <a:schemeClr val="bg2"/>
                </a:solidFill>
              </a:rPr>
              <a:t>may determine that it is not necessary to do the Precision Assessment within each sub-IU based on one or more of the following conditions:</a:t>
            </a:r>
          </a:p>
          <a:p>
            <a:pPr marL="342900" indent="-342900">
              <a:buFont typeface="Arial" panose="020B0604020202020204" pitchFamily="34" charset="0"/>
              <a:buChar char="•"/>
            </a:pPr>
            <a:r>
              <a:rPr lang="en-US" sz="2400" dirty="0" smtClean="0">
                <a:solidFill>
                  <a:schemeClr val="bg2"/>
                </a:solidFill>
              </a:rPr>
              <a:t>The </a:t>
            </a:r>
            <a:r>
              <a:rPr lang="en-US" sz="2400" dirty="0" err="1" smtClean="0">
                <a:solidFill>
                  <a:schemeClr val="bg2"/>
                </a:solidFill>
              </a:rPr>
              <a:t>programme</a:t>
            </a:r>
            <a:r>
              <a:rPr lang="en-US" sz="2400" dirty="0" smtClean="0">
                <a:solidFill>
                  <a:schemeClr val="bg2"/>
                </a:solidFill>
              </a:rPr>
              <a:t> has reason to believe that the prevalence of SCH will be similar within several sub-IUs (e.g. due to common risk source, such as a lake in one part of the IU) and is comfortable assigning the same treatment decision to each sub-IU within the group.</a:t>
            </a:r>
          </a:p>
          <a:p>
            <a:pPr marL="342900" indent="-342900">
              <a:buFont typeface="Arial" panose="020B0604020202020204" pitchFamily="34" charset="0"/>
              <a:buChar char="•"/>
            </a:pPr>
            <a:endParaRPr lang="en-US" sz="2400" b="1" dirty="0">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8"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017026" y="5065006"/>
            <a:ext cx="3856383"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Areas deemed by </a:t>
            </a:r>
            <a:r>
              <a:rPr lang="en-US" dirty="0" err="1" smtClean="0"/>
              <a:t>programme</a:t>
            </a:r>
            <a:r>
              <a:rPr lang="en-US" dirty="0" smtClean="0"/>
              <a:t> to have similar risk profile and for which assigning the same treatment decision would be acceptable.  </a:t>
            </a:r>
            <a:endParaRPr lang="en-US" dirty="0"/>
          </a:p>
        </p:txBody>
      </p:sp>
      <p:cxnSp>
        <p:nvCxnSpPr>
          <p:cNvPr id="7" name="Straight Arrow Connector 6"/>
          <p:cNvCxnSpPr>
            <a:stCxn id="4" idx="1"/>
          </p:cNvCxnSpPr>
          <p:nvPr/>
        </p:nvCxnSpPr>
        <p:spPr>
          <a:xfrm flipH="1" flipV="1">
            <a:off x="6102626" y="5216843"/>
            <a:ext cx="914400" cy="448328"/>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4" idx="1"/>
          </p:cNvCxnSpPr>
          <p:nvPr/>
        </p:nvCxnSpPr>
        <p:spPr>
          <a:xfrm flipH="1" flipV="1">
            <a:off x="5396194" y="5492051"/>
            <a:ext cx="1620832" cy="17312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1"/>
          </p:cNvCxnSpPr>
          <p:nvPr/>
        </p:nvCxnSpPr>
        <p:spPr>
          <a:xfrm flipH="1">
            <a:off x="5021192" y="5665171"/>
            <a:ext cx="1995834"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4" idx="1"/>
          </p:cNvCxnSpPr>
          <p:nvPr/>
        </p:nvCxnSpPr>
        <p:spPr>
          <a:xfrm flipH="1">
            <a:off x="5560350" y="5665171"/>
            <a:ext cx="1456676"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693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82" y="148349"/>
            <a:ext cx="10302586" cy="1122400"/>
          </a:xfrm>
        </p:spPr>
        <p:txBody>
          <a:bodyPr/>
          <a:lstStyle/>
          <a:p>
            <a:pPr algn="ctr"/>
            <a:r>
              <a:rPr lang="en-US" dirty="0" smtClean="0"/>
              <a:t>Presentation Overview</a:t>
            </a:r>
            <a:endParaRPr lang="en-US" dirty="0"/>
          </a:p>
        </p:txBody>
      </p:sp>
      <p:sp>
        <p:nvSpPr>
          <p:cNvPr id="5" name="TextBox 4">
            <a:extLst>
              <a:ext uri="{FF2B5EF4-FFF2-40B4-BE49-F238E27FC236}">
                <a16:creationId xmlns:a16="http://schemas.microsoft.com/office/drawing/2014/main" id="{2118AA11-45EF-4AD1-A9CF-B3CD42ECA63C}"/>
              </a:ext>
            </a:extLst>
          </p:cNvPr>
          <p:cNvSpPr txBox="1"/>
          <p:nvPr/>
        </p:nvSpPr>
        <p:spPr>
          <a:xfrm>
            <a:off x="1123400" y="1547702"/>
            <a:ext cx="10745803" cy="5262979"/>
          </a:xfrm>
          <a:prstGeom prst="rect">
            <a:avLst/>
          </a:prstGeom>
          <a:noFill/>
        </p:spPr>
        <p:txBody>
          <a:bodyPr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FFEDD9"/>
                </a:solidFill>
                <a:effectLst/>
                <a:uLnTx/>
                <a:uFillTx/>
                <a:latin typeface="Space Mono"/>
                <a:ea typeface="+mn-ea"/>
                <a:cs typeface="+mn-cs"/>
              </a:rPr>
              <a:t>By the end of this presentation you should understand:</a:t>
            </a:r>
          </a:p>
          <a:p>
            <a:pPr marL="342900" marR="0" lvl="0" indent="-34290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EDD9"/>
                </a:solidFill>
                <a:effectLst/>
                <a:uLnTx/>
                <a:uFillTx/>
                <a:latin typeface="Space Mono"/>
                <a:ea typeface="+mn-ea"/>
                <a:cs typeface="+mn-cs"/>
              </a:rPr>
              <a:t>What is a primary sampling unit (PSU)?</a:t>
            </a:r>
          </a:p>
          <a:p>
            <a:pPr marL="342900" marR="0" lvl="0" indent="-34290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EDD9"/>
                </a:solidFill>
                <a:effectLst/>
                <a:uLnTx/>
                <a:uFillTx/>
                <a:latin typeface="Space Mono"/>
                <a:ea typeface="+mn-ea"/>
                <a:cs typeface="+mn-cs"/>
              </a:rPr>
              <a:t>How to select the</a:t>
            </a:r>
            <a:r>
              <a:rPr kumimoji="0" lang="en-US" sz="2400" b="0" i="0" u="none" strike="noStrike" kern="1200" cap="none" spc="0" normalizeH="0" noProof="0" dirty="0" smtClean="0">
                <a:ln>
                  <a:noFill/>
                </a:ln>
                <a:solidFill>
                  <a:srgbClr val="FFEDD9"/>
                </a:solidFill>
                <a:effectLst/>
                <a:uLnTx/>
                <a:uFillTx/>
                <a:latin typeface="Space Mono"/>
                <a:ea typeface="+mn-ea"/>
                <a:cs typeface="+mn-cs"/>
              </a:rPr>
              <a:t> </a:t>
            </a:r>
            <a:r>
              <a:rPr kumimoji="0" lang="en-US" sz="2400" b="0" i="0" u="none" strike="noStrike" kern="1200" cap="none" spc="0" normalizeH="0" baseline="0" noProof="0" dirty="0" smtClean="0">
                <a:ln>
                  <a:noFill/>
                </a:ln>
                <a:solidFill>
                  <a:srgbClr val="FFEDD9"/>
                </a:solidFill>
                <a:effectLst/>
                <a:uLnTx/>
                <a:uFillTx/>
                <a:latin typeface="Space Mono"/>
                <a:ea typeface="+mn-ea"/>
                <a:cs typeface="+mn-cs"/>
              </a:rPr>
              <a:t>PSU per sub-IU for the Precision Assessment?</a:t>
            </a:r>
          </a:p>
          <a:p>
            <a:pPr marL="342900" marR="0" lvl="0" indent="-34290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EDD9"/>
                </a:solidFill>
                <a:effectLst/>
                <a:uLnTx/>
                <a:uFillTx/>
                <a:latin typeface="Space Mono"/>
                <a:ea typeface="+mn-ea"/>
                <a:cs typeface="+mn-cs"/>
              </a:rPr>
              <a:t>How to select school-age children within each of the PSU?</a:t>
            </a:r>
          </a:p>
          <a:p>
            <a:pPr marL="342900" marR="0" lvl="0" indent="-34290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srgbClr val="FFEDD9"/>
              </a:solidFill>
              <a:effectLst/>
              <a:uLnTx/>
              <a:uFillTx/>
              <a:latin typeface="Space Mono"/>
              <a:ea typeface="+mn-ea"/>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EDD9"/>
              </a:solidFill>
              <a:effectLst/>
              <a:uLnTx/>
              <a:uFillTx/>
              <a:latin typeface="Space Mono"/>
              <a:ea typeface="+mn-ea"/>
              <a:cs typeface="+mn-cs"/>
            </a:endParaRPr>
          </a:p>
          <a:p>
            <a:pPr marL="457200" marR="0" lvl="1" indent="0" algn="l" defTabSz="914400" rtl="0" eaLnBrk="1" fontAlgn="auto" latinLnBrk="0" hangingPunct="1">
              <a:lnSpc>
                <a:spcPct val="2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16102302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Frequently Asked Questions</a:t>
            </a:r>
            <a:endParaRPr lang="en-US" dirty="0"/>
          </a:p>
        </p:txBody>
      </p:sp>
      <p:sp>
        <p:nvSpPr>
          <p:cNvPr id="5" name="TextBox 4"/>
          <p:cNvSpPr txBox="1"/>
          <p:nvPr/>
        </p:nvSpPr>
        <p:spPr>
          <a:xfrm>
            <a:off x="1003978" y="1789043"/>
            <a:ext cx="10664561" cy="2308324"/>
          </a:xfrm>
          <a:prstGeom prst="rect">
            <a:avLst/>
          </a:prstGeom>
          <a:noFill/>
        </p:spPr>
        <p:txBody>
          <a:bodyPr wrap="square" rtlCol="0">
            <a:spAutoFit/>
          </a:bodyPr>
          <a:lstStyle/>
          <a:p>
            <a:r>
              <a:rPr lang="en-US" sz="2400" b="1" dirty="0" smtClean="0">
                <a:solidFill>
                  <a:schemeClr val="accent5"/>
                </a:solidFill>
              </a:rPr>
              <a:t>What &lt;20 children return a valid specimen within a given school?</a:t>
            </a:r>
          </a:p>
          <a:p>
            <a:r>
              <a:rPr lang="en-US" sz="2400" dirty="0" smtClean="0">
                <a:solidFill>
                  <a:schemeClr val="bg2"/>
                </a:solidFill>
              </a:rPr>
              <a:t>If the target sample size (20) is not reached for a given PSU, additional children should be randomly selected until the team has received 20 urine/stool specimens. </a:t>
            </a:r>
            <a:endParaRPr lang="en-US" sz="2400" b="1" dirty="0" smtClean="0">
              <a:solidFill>
                <a:schemeClr val="bg2"/>
              </a:solidFill>
            </a:endParaRPr>
          </a:p>
          <a:p>
            <a:pPr marL="342900" indent="-342900">
              <a:buFont typeface="Arial" panose="020B0604020202020204" pitchFamily="34" charset="0"/>
              <a:buChar char="•"/>
            </a:pPr>
            <a:endParaRPr lang="en-US" sz="2400" b="1" dirty="0" smtClean="0">
              <a:solidFill>
                <a:schemeClr val="bg2"/>
              </a:solidFill>
            </a:endParaRPr>
          </a:p>
          <a:p>
            <a:pPr marL="342900" indent="-342900">
              <a:buFont typeface="Arial" panose="020B0604020202020204" pitchFamily="34" charset="0"/>
              <a:buChar char="•"/>
            </a:pPr>
            <a:endParaRPr lang="en-US" sz="2400" b="1" dirty="0">
              <a:solidFill>
                <a:schemeClr val="bg2"/>
              </a:solidFill>
            </a:endParaRPr>
          </a:p>
        </p:txBody>
      </p:sp>
    </p:spTree>
    <p:extLst>
      <p:ext uri="{BB962C8B-B14F-4D97-AF65-F5344CB8AC3E}">
        <p14:creationId xmlns:p14="http://schemas.microsoft.com/office/powerpoint/2010/main" val="3168808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140" y="419330"/>
            <a:ext cx="11330608" cy="1122400"/>
          </a:xfrm>
        </p:spPr>
        <p:txBody>
          <a:bodyPr/>
          <a:lstStyle/>
          <a:p>
            <a:r>
              <a:rPr lang="en-US" dirty="0" smtClean="0"/>
              <a:t>A quick summary of the sampling design</a:t>
            </a:r>
            <a:br>
              <a:rPr lang="en-US" dirty="0" smtClean="0"/>
            </a:br>
            <a:r>
              <a:rPr lang="en-US" dirty="0" smtClean="0"/>
              <a:t>for Precision Assessments</a:t>
            </a:r>
            <a:endParaRPr lang="en-US" dirty="0"/>
          </a:p>
        </p:txBody>
      </p:sp>
      <p:sp>
        <p:nvSpPr>
          <p:cNvPr id="6" name="Rectangle 5"/>
          <p:cNvSpPr/>
          <p:nvPr/>
        </p:nvSpPr>
        <p:spPr>
          <a:xfrm>
            <a:off x="655983" y="2198204"/>
            <a:ext cx="2693504" cy="6614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Survey Area</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7" name="Rectangle 6"/>
          <p:cNvSpPr/>
          <p:nvPr/>
        </p:nvSpPr>
        <p:spPr>
          <a:xfrm>
            <a:off x="655983" y="3096039"/>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Primary Sampling Unit (PSU)</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8" name="Rectangle 7"/>
          <p:cNvSpPr/>
          <p:nvPr/>
        </p:nvSpPr>
        <p:spPr>
          <a:xfrm>
            <a:off x="655983" y="4553477"/>
            <a:ext cx="2693504" cy="661491"/>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PSU selection method</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9" name="Rectangle 8"/>
          <p:cNvSpPr/>
          <p:nvPr/>
        </p:nvSpPr>
        <p:spPr>
          <a:xfrm>
            <a:off x="655983" y="5390065"/>
            <a:ext cx="2693504" cy="58536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 Children per PSU</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10" name="Rectangle 9"/>
          <p:cNvSpPr/>
          <p:nvPr/>
        </p:nvSpPr>
        <p:spPr>
          <a:xfrm>
            <a:off x="655983" y="6076698"/>
            <a:ext cx="2693504" cy="6218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Child selection method</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11" name="TextBox 10"/>
          <p:cNvSpPr txBox="1"/>
          <p:nvPr/>
        </p:nvSpPr>
        <p:spPr>
          <a:xfrm>
            <a:off x="3349487" y="2359966"/>
            <a:ext cx="6848061"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FFEDD9"/>
                </a:solidFill>
                <a:effectLst/>
                <a:uLnTx/>
                <a:uFillTx/>
                <a:latin typeface="Arial"/>
                <a:ea typeface="+mn-ea"/>
                <a:cs typeface="+mn-cs"/>
              </a:rPr>
              <a:t>Sub-Implementation Unit (e.g., sub-district) Level</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2" name="TextBox 11"/>
          <p:cNvSpPr txBox="1"/>
          <p:nvPr/>
        </p:nvSpPr>
        <p:spPr>
          <a:xfrm>
            <a:off x="3349483" y="3137000"/>
            <a:ext cx="6848065"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FFEDD9"/>
                </a:solidFill>
                <a:effectLst/>
                <a:uLnTx/>
                <a:uFillTx/>
                <a:latin typeface="Arial"/>
                <a:ea typeface="+mn-ea"/>
                <a:cs typeface="+mn-cs"/>
              </a:rPr>
              <a:t>School or village</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3" name="TextBox 12"/>
          <p:cNvSpPr txBox="1"/>
          <p:nvPr/>
        </p:nvSpPr>
        <p:spPr>
          <a:xfrm>
            <a:off x="3349483" y="3900373"/>
            <a:ext cx="6848065"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FFEDD9"/>
                </a:solidFill>
                <a:latin typeface="Arial"/>
              </a:rPr>
              <a:t>4</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4" name="TextBox 13"/>
          <p:cNvSpPr txBox="1"/>
          <p:nvPr/>
        </p:nvSpPr>
        <p:spPr>
          <a:xfrm>
            <a:off x="3349483" y="4620714"/>
            <a:ext cx="6848065"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FFEDD9"/>
                </a:solidFill>
                <a:effectLst/>
                <a:uLnTx/>
                <a:uFillTx/>
                <a:latin typeface="Arial"/>
                <a:ea typeface="+mn-ea"/>
                <a:cs typeface="+mn-cs"/>
              </a:rPr>
              <a:t>Purposive sampling of highest risk sites</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6" name="Rectangle 15"/>
          <p:cNvSpPr/>
          <p:nvPr/>
        </p:nvSpPr>
        <p:spPr>
          <a:xfrm>
            <a:off x="655979" y="3845201"/>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smtClean="0">
                <a:ln>
                  <a:noFill/>
                </a:ln>
                <a:solidFill>
                  <a:srgbClr val="242424"/>
                </a:solidFill>
                <a:effectLst/>
                <a:uLnTx/>
                <a:uFillTx/>
                <a:latin typeface="Arial"/>
                <a:ea typeface="+mn-ea"/>
                <a:cs typeface="+mn-cs"/>
              </a:rPr>
              <a:t># PSU per sub-IU</a:t>
            </a:r>
            <a:endParaRPr kumimoji="0" lang="en-US" sz="2200" b="0" i="0" u="none" strike="noStrike" kern="1200" cap="none" spc="0" normalizeH="0" baseline="0" noProof="0" dirty="0">
              <a:ln>
                <a:noFill/>
              </a:ln>
              <a:solidFill>
                <a:srgbClr val="242424"/>
              </a:solidFill>
              <a:effectLst/>
              <a:uLnTx/>
              <a:uFillTx/>
              <a:latin typeface="Arial"/>
              <a:ea typeface="+mn-ea"/>
              <a:cs typeface="+mn-cs"/>
            </a:endParaRPr>
          </a:p>
        </p:txBody>
      </p:sp>
      <p:sp>
        <p:nvSpPr>
          <p:cNvPr id="17" name="TextBox 16"/>
          <p:cNvSpPr txBox="1"/>
          <p:nvPr/>
        </p:nvSpPr>
        <p:spPr>
          <a:xfrm>
            <a:off x="3349482" y="5473644"/>
            <a:ext cx="6848066"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FFEDD9"/>
                </a:solidFill>
                <a:latin typeface="Arial"/>
              </a:rPr>
              <a:t>2</a:t>
            </a:r>
            <a:r>
              <a:rPr kumimoji="0" lang="en-US" sz="2400" b="0" i="0" u="none" strike="noStrike" kern="1200" cap="none" spc="0" normalizeH="0" baseline="0" noProof="0" dirty="0" smtClean="0">
                <a:ln>
                  <a:noFill/>
                </a:ln>
                <a:solidFill>
                  <a:srgbClr val="FFEDD9"/>
                </a:solidFill>
                <a:effectLst/>
                <a:uLnTx/>
                <a:uFillTx/>
                <a:latin typeface="Arial"/>
                <a:ea typeface="+mn-ea"/>
                <a:cs typeface="+mn-cs"/>
              </a:rPr>
              <a:t>0</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8" name="TextBox 17"/>
          <p:cNvSpPr txBox="1"/>
          <p:nvPr/>
        </p:nvSpPr>
        <p:spPr>
          <a:xfrm>
            <a:off x="3349482" y="6135862"/>
            <a:ext cx="6848066" cy="461665"/>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FFEDD9"/>
                </a:solidFill>
                <a:effectLst/>
                <a:uLnTx/>
                <a:uFillTx/>
                <a:latin typeface="Arial"/>
                <a:ea typeface="+mn-ea"/>
                <a:cs typeface="+mn-cs"/>
              </a:rPr>
              <a:t>Random sampling</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70742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r>
              <a:rPr lang="en-US" dirty="0" smtClean="0"/>
              <a:t>What is the Primary Sampling Unit?</a:t>
            </a:r>
            <a:endParaRPr lang="en-US" dirty="0"/>
          </a:p>
        </p:txBody>
      </p:sp>
      <p:sp>
        <p:nvSpPr>
          <p:cNvPr id="21" name="Content Placeholder 2">
            <a:extLst>
              <a:ext uri="{FF2B5EF4-FFF2-40B4-BE49-F238E27FC236}">
                <a16:creationId xmlns:a16="http://schemas.microsoft.com/office/drawing/2014/main" id="{4E96E2AD-A52F-7D47-A54F-A22CBED2B2F2}"/>
              </a:ext>
            </a:extLst>
          </p:cNvPr>
          <p:cNvSpPr txBox="1">
            <a:spLocks/>
          </p:cNvSpPr>
          <p:nvPr/>
        </p:nvSpPr>
        <p:spPr>
          <a:xfrm>
            <a:off x="1285170" y="3250096"/>
            <a:ext cx="7043822" cy="33793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ts val="0"/>
              </a:spcBef>
              <a:spcAft>
                <a:spcPts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marL="457200" marR="0" lvl="0" indent="-342900" algn="l" defTabSz="914400" rtl="0" eaLnBrk="1" fontAlgn="auto" latinLnBrk="0" hangingPunct="1">
              <a:lnSpc>
                <a:spcPct val="100000"/>
              </a:lnSpc>
              <a:spcBef>
                <a:spcPts val="0"/>
              </a:spcBef>
              <a:spcAft>
                <a:spcPts val="0"/>
              </a:spcAft>
              <a:buClr>
                <a:srgbClr val="FFEDD9"/>
              </a:buClr>
              <a:buSzPts val="1100"/>
              <a:buFont typeface="Space Mono"/>
              <a:buNone/>
              <a:tabLst/>
              <a:defRPr/>
            </a:pPr>
            <a:endParaRPr kumimoji="0" lang="en-US" sz="2400" b="0" i="0" u="none" strike="noStrike" kern="0" cap="none" spc="0" normalizeH="0" baseline="0" noProof="0" dirty="0">
              <a:ln>
                <a:noFill/>
              </a:ln>
              <a:solidFill>
                <a:srgbClr val="FFEDD9"/>
              </a:solidFill>
              <a:effectLst/>
              <a:uLnTx/>
              <a:uFillTx/>
              <a:latin typeface="Space Mono"/>
              <a:sym typeface="Space Mono"/>
            </a:endParaRPr>
          </a:p>
          <a:p>
            <a:pPr marL="457200" marR="0" lvl="0" indent="-342900" algn="l" defTabSz="914400" rtl="0" eaLnBrk="1" fontAlgn="auto" latinLnBrk="0" hangingPunct="1">
              <a:lnSpc>
                <a:spcPct val="100000"/>
              </a:lnSpc>
              <a:spcBef>
                <a:spcPts val="0"/>
              </a:spcBef>
              <a:spcAft>
                <a:spcPts val="0"/>
              </a:spcAft>
              <a:buClr>
                <a:srgbClr val="FFEDD9"/>
              </a:buClr>
              <a:buSzPts val="1100"/>
              <a:buFont typeface="Space Mono"/>
              <a:buNone/>
              <a:tabLst/>
              <a:defRPr/>
            </a:pPr>
            <a:r>
              <a:rPr kumimoji="0" lang="en-US" sz="2400" b="0" i="0" u="none" strike="noStrike" kern="0" cap="none" spc="0" normalizeH="0" baseline="0" noProof="0" dirty="0" smtClean="0">
                <a:ln>
                  <a:noFill/>
                </a:ln>
                <a:solidFill>
                  <a:srgbClr val="FFA733"/>
                </a:solidFill>
                <a:effectLst/>
                <a:uLnTx/>
                <a:uFillTx/>
                <a:latin typeface="Space Mono"/>
                <a:sym typeface="Space Mono"/>
              </a:rPr>
              <a:t>Schools are the preferred PSU for the SPPA</a:t>
            </a:r>
            <a:r>
              <a:rPr kumimoji="0" lang="en-US" sz="2400" b="0" i="0" u="none" strike="noStrike" kern="0" cap="none" spc="0" normalizeH="0" baseline="0" noProof="0" dirty="0" smtClean="0">
                <a:ln>
                  <a:noFill/>
                </a:ln>
                <a:solidFill>
                  <a:srgbClr val="FFEDD9"/>
                </a:solidFill>
                <a:effectLst/>
                <a:uLnTx/>
                <a:uFillTx/>
                <a:latin typeface="Space Mono"/>
                <a:sym typeface="Space Mono"/>
              </a:rPr>
              <a:t>.  However, the survey organizer may determine that communities are more appropriate is school attendance is low, if school is not in session at the time of the survey, or if the survey teams also plan to collect information from adults.</a:t>
            </a:r>
          </a:p>
          <a:p>
            <a:pPr marL="457200" marR="0" lvl="0" indent="-342900" algn="l" defTabSz="914400" rtl="0" eaLnBrk="1" fontAlgn="auto" latinLnBrk="0" hangingPunct="1">
              <a:lnSpc>
                <a:spcPct val="100000"/>
              </a:lnSpc>
              <a:spcBef>
                <a:spcPts val="0"/>
              </a:spcBef>
              <a:spcAft>
                <a:spcPts val="0"/>
              </a:spcAft>
              <a:buClr>
                <a:srgbClr val="FFEDD9"/>
              </a:buClr>
              <a:buSzPts val="1100"/>
              <a:buFont typeface="Space Mono"/>
              <a:buNone/>
              <a:tabLst/>
              <a:defRPr/>
            </a:pPr>
            <a:endParaRPr kumimoji="0" lang="en-US" sz="2400" b="0" i="0" u="none" strike="noStrike" kern="0" cap="none" spc="0" normalizeH="0" baseline="0" noProof="0" dirty="0">
              <a:ln>
                <a:noFill/>
              </a:ln>
              <a:solidFill>
                <a:srgbClr val="FFEDD9"/>
              </a:solidFill>
              <a:effectLst/>
              <a:uLnTx/>
              <a:uFillTx/>
              <a:latin typeface="Space Mono"/>
              <a:sym typeface="Space Mono"/>
            </a:endParaRPr>
          </a:p>
        </p:txBody>
      </p:sp>
      <p:pic>
        <p:nvPicPr>
          <p:cNvPr id="4" name="Picture 3"/>
          <p:cNvPicPr>
            <a:picLocks noChangeAspect="1"/>
          </p:cNvPicPr>
          <p:nvPr/>
        </p:nvPicPr>
        <p:blipFill>
          <a:blip r:embed="rId3"/>
          <a:stretch>
            <a:fillRect/>
          </a:stretch>
        </p:blipFill>
        <p:spPr>
          <a:xfrm>
            <a:off x="8328992" y="3636108"/>
            <a:ext cx="3583480" cy="2829273"/>
          </a:xfrm>
          <a:prstGeom prst="rect">
            <a:avLst/>
          </a:prstGeom>
        </p:spPr>
      </p:pic>
      <p:sp>
        <p:nvSpPr>
          <p:cNvPr id="3" name="TextBox 2"/>
          <p:cNvSpPr txBox="1"/>
          <p:nvPr/>
        </p:nvSpPr>
        <p:spPr>
          <a:xfrm>
            <a:off x="1550504" y="2142100"/>
            <a:ext cx="9959009"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EDD9"/>
                </a:solidFill>
                <a:effectLst/>
                <a:uLnTx/>
                <a:uFillTx/>
                <a:latin typeface="Space Mono"/>
                <a:ea typeface="Space Mono"/>
                <a:cs typeface="Space Mono"/>
              </a:rPr>
              <a:t>The </a:t>
            </a:r>
            <a:r>
              <a:rPr kumimoji="0" lang="en-US" sz="2400" b="0" i="0" u="none" strike="noStrike" kern="0" cap="none" spc="0" normalizeH="0" baseline="0" noProof="0" dirty="0">
                <a:ln>
                  <a:noFill/>
                </a:ln>
                <a:solidFill>
                  <a:srgbClr val="FFEDD9"/>
                </a:solidFill>
                <a:effectLst/>
                <a:uLnTx/>
                <a:uFillTx/>
                <a:latin typeface="Space Mono"/>
                <a:ea typeface="Space Mono"/>
                <a:cs typeface="Space Mono"/>
                <a:sym typeface="Space Mono"/>
              </a:rPr>
              <a:t>primary</a:t>
            </a:r>
            <a:r>
              <a:rPr kumimoji="0" lang="en-US" sz="2400" b="0" i="0" u="none" strike="noStrike" kern="0" cap="none" spc="0" normalizeH="0" baseline="0" noProof="0" dirty="0">
                <a:ln>
                  <a:noFill/>
                </a:ln>
                <a:solidFill>
                  <a:srgbClr val="FFEDD9"/>
                </a:solidFill>
                <a:effectLst/>
                <a:uLnTx/>
                <a:uFillTx/>
                <a:latin typeface="Space Mono"/>
                <a:ea typeface="Space Mono"/>
                <a:cs typeface="Space Mono"/>
              </a:rPr>
              <a:t> sampling unit (PSU) refers to the first unit that is selected for the study (e.g. the “site”).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42424"/>
              </a:solidFill>
              <a:effectLst/>
              <a:uLnTx/>
              <a:uFillTx/>
              <a:latin typeface="Arial"/>
              <a:ea typeface="+mn-ea"/>
              <a:cs typeface="+mn-cs"/>
            </a:endParaRPr>
          </a:p>
        </p:txBody>
      </p:sp>
    </p:spTree>
    <p:extLst>
      <p:ext uri="{BB962C8B-B14F-4D97-AF65-F5344CB8AC3E}">
        <p14:creationId xmlns:p14="http://schemas.microsoft.com/office/powerpoint/2010/main" val="4009621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How to select the PSU?</a:t>
            </a:r>
            <a:endParaRPr lang="en-US" dirty="0"/>
          </a:p>
        </p:txBody>
      </p:sp>
      <p:sp>
        <p:nvSpPr>
          <p:cNvPr id="5" name="TextBox 4"/>
          <p:cNvSpPr txBox="1"/>
          <p:nvPr/>
        </p:nvSpPr>
        <p:spPr>
          <a:xfrm>
            <a:off x="1003978" y="1789043"/>
            <a:ext cx="10664561" cy="5262979"/>
          </a:xfrm>
          <a:prstGeom prst="rect">
            <a:avLst/>
          </a:prstGeom>
          <a:noFill/>
        </p:spPr>
        <p:txBody>
          <a:bodyPr wrap="square" rtlCol="0">
            <a:spAutoFit/>
          </a:bodyPr>
          <a:lstStyle/>
          <a:p>
            <a:r>
              <a:rPr lang="en-US" sz="2400" dirty="0" smtClean="0">
                <a:solidFill>
                  <a:schemeClr val="accent5"/>
                </a:solidFill>
              </a:rPr>
              <a:t>The Primary Sampling Units for Precision Assessments should be the sites expected to have the greatest risk of schistosomiasis.</a:t>
            </a:r>
            <a:r>
              <a:rPr lang="en-US" sz="2400" dirty="0" smtClean="0">
                <a:solidFill>
                  <a:schemeClr val="bg2"/>
                </a:solidFill>
              </a:rPr>
              <a:t> This is different from the random selection method used for Practical Assessments.</a:t>
            </a:r>
          </a:p>
          <a:p>
            <a:endParaRPr lang="en-US" sz="2400" dirty="0">
              <a:solidFill>
                <a:schemeClr val="bg2"/>
              </a:solidFill>
            </a:endParaRPr>
          </a:p>
          <a:p>
            <a:pPr>
              <a:lnSpc>
                <a:spcPct val="150000"/>
              </a:lnSpc>
            </a:pPr>
            <a:r>
              <a:rPr lang="en-US" sz="2400" dirty="0" smtClean="0">
                <a:solidFill>
                  <a:schemeClr val="bg2"/>
                </a:solidFill>
              </a:rPr>
              <a:t>Characteristics of sites that may have a high risk of schistosomiasis include:</a:t>
            </a:r>
          </a:p>
          <a:p>
            <a:pPr marL="342900" indent="-342900">
              <a:lnSpc>
                <a:spcPct val="150000"/>
              </a:lnSpc>
              <a:buFont typeface="Arial" panose="020B0604020202020204" pitchFamily="34" charset="0"/>
              <a:buChar char="•"/>
            </a:pPr>
            <a:r>
              <a:rPr lang="en-US" sz="2400" dirty="0" smtClean="0">
                <a:solidFill>
                  <a:schemeClr val="bg2"/>
                </a:solidFill>
              </a:rPr>
              <a:t>High </a:t>
            </a:r>
            <a:r>
              <a:rPr lang="en-US" sz="2400" dirty="0">
                <a:solidFill>
                  <a:schemeClr val="bg2"/>
                </a:solidFill>
              </a:rPr>
              <a:t>baseline </a:t>
            </a:r>
            <a:r>
              <a:rPr lang="en-US" sz="2400" dirty="0" smtClean="0">
                <a:solidFill>
                  <a:schemeClr val="bg2"/>
                </a:solidFill>
              </a:rPr>
              <a:t>prevalence</a:t>
            </a:r>
          </a:p>
          <a:p>
            <a:pPr marL="342900" indent="-342900">
              <a:lnSpc>
                <a:spcPct val="150000"/>
              </a:lnSpc>
              <a:buFont typeface="Arial" panose="020B0604020202020204" pitchFamily="34" charset="0"/>
              <a:buChar char="•"/>
            </a:pPr>
            <a:r>
              <a:rPr lang="en-US" sz="2400" dirty="0" smtClean="0">
                <a:solidFill>
                  <a:schemeClr val="bg2"/>
                </a:solidFill>
              </a:rPr>
              <a:t>Poor </a:t>
            </a:r>
            <a:r>
              <a:rPr lang="en-US" sz="2400" dirty="0" err="1">
                <a:solidFill>
                  <a:schemeClr val="bg2"/>
                </a:solidFill>
              </a:rPr>
              <a:t>programme</a:t>
            </a:r>
            <a:r>
              <a:rPr lang="en-US" sz="2400" dirty="0">
                <a:solidFill>
                  <a:schemeClr val="bg2"/>
                </a:solidFill>
              </a:rPr>
              <a:t> </a:t>
            </a:r>
            <a:r>
              <a:rPr lang="en-US" sz="2400" dirty="0" smtClean="0">
                <a:solidFill>
                  <a:schemeClr val="bg2"/>
                </a:solidFill>
              </a:rPr>
              <a:t>coverage</a:t>
            </a:r>
          </a:p>
          <a:p>
            <a:pPr marL="342900" indent="-342900">
              <a:lnSpc>
                <a:spcPct val="150000"/>
              </a:lnSpc>
              <a:buFont typeface="Arial" panose="020B0604020202020204" pitchFamily="34" charset="0"/>
              <a:buChar char="•"/>
            </a:pPr>
            <a:r>
              <a:rPr lang="en-US" sz="2400" dirty="0" smtClean="0">
                <a:solidFill>
                  <a:schemeClr val="bg2"/>
                </a:solidFill>
              </a:rPr>
              <a:t>Proximity </a:t>
            </a:r>
            <a:r>
              <a:rPr lang="en-US" sz="2400" dirty="0">
                <a:solidFill>
                  <a:schemeClr val="bg2"/>
                </a:solidFill>
              </a:rPr>
              <a:t>to infested water </a:t>
            </a:r>
            <a:r>
              <a:rPr lang="en-US" sz="2400" dirty="0" smtClean="0">
                <a:solidFill>
                  <a:schemeClr val="bg2"/>
                </a:solidFill>
              </a:rPr>
              <a:t>sources</a:t>
            </a:r>
          </a:p>
          <a:p>
            <a:pPr marL="342900" indent="-342900">
              <a:lnSpc>
                <a:spcPct val="150000"/>
              </a:lnSpc>
              <a:buFont typeface="Arial" panose="020B0604020202020204" pitchFamily="34" charset="0"/>
              <a:buChar char="•"/>
            </a:pPr>
            <a:r>
              <a:rPr lang="en-US" sz="2400" dirty="0" smtClean="0">
                <a:solidFill>
                  <a:schemeClr val="bg2"/>
                </a:solidFill>
              </a:rPr>
              <a:t>High-risk </a:t>
            </a:r>
            <a:r>
              <a:rPr lang="en-US" sz="2400" dirty="0">
                <a:solidFill>
                  <a:schemeClr val="bg2"/>
                </a:solidFill>
              </a:rPr>
              <a:t>occupations </a:t>
            </a:r>
            <a:endParaRPr lang="en-US" sz="2400" dirty="0" smtClean="0">
              <a:solidFill>
                <a:schemeClr val="bg2"/>
              </a:solidFill>
            </a:endParaRPr>
          </a:p>
          <a:p>
            <a:pPr marL="342900" indent="-342900">
              <a:lnSpc>
                <a:spcPct val="150000"/>
              </a:lnSpc>
              <a:buFont typeface="Arial" panose="020B0604020202020204" pitchFamily="34" charset="0"/>
              <a:buChar char="•"/>
            </a:pPr>
            <a:r>
              <a:rPr lang="en-US" sz="2400" dirty="0" smtClean="0">
                <a:solidFill>
                  <a:schemeClr val="bg2"/>
                </a:solidFill>
              </a:rPr>
              <a:t>Migration </a:t>
            </a:r>
            <a:r>
              <a:rPr lang="en-US" sz="2400" dirty="0">
                <a:solidFill>
                  <a:schemeClr val="bg2"/>
                </a:solidFill>
              </a:rPr>
              <a:t>from high-risk areas </a:t>
            </a:r>
            <a:endParaRPr lang="en-US" sz="2400" dirty="0" smtClean="0">
              <a:solidFill>
                <a:schemeClr val="bg2"/>
              </a:solidFill>
            </a:endParaRPr>
          </a:p>
          <a:p>
            <a:pPr marL="342900" indent="-342900">
              <a:buFont typeface="Arial" panose="020B0604020202020204" pitchFamily="34" charset="0"/>
              <a:buChar char="•"/>
            </a:pPr>
            <a:endParaRPr lang="en-US" sz="2400" b="1" dirty="0">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spTree>
    <p:extLst>
      <p:ext uri="{BB962C8B-B14F-4D97-AF65-F5344CB8AC3E}">
        <p14:creationId xmlns:p14="http://schemas.microsoft.com/office/powerpoint/2010/main" val="3492802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r>
              <a:rPr lang="en-US" dirty="0" smtClean="0"/>
              <a:t>How to select the PSU?</a:t>
            </a:r>
            <a:endParaRPr lang="en-US" dirty="0"/>
          </a:p>
        </p:txBody>
      </p:sp>
      <p:sp>
        <p:nvSpPr>
          <p:cNvPr id="5" name="TextBox 4"/>
          <p:cNvSpPr txBox="1"/>
          <p:nvPr/>
        </p:nvSpPr>
        <p:spPr>
          <a:xfrm>
            <a:off x="1003978" y="1789043"/>
            <a:ext cx="10664561" cy="2492990"/>
          </a:xfrm>
          <a:prstGeom prst="rect">
            <a:avLst/>
          </a:prstGeom>
          <a:noFill/>
        </p:spPr>
        <p:txBody>
          <a:bodyPr wrap="square" rtlCol="0">
            <a:spAutoFit/>
          </a:bodyPr>
          <a:lstStyle/>
          <a:p>
            <a:r>
              <a:rPr lang="en-US" sz="2400" dirty="0" smtClean="0">
                <a:solidFill>
                  <a:schemeClr val="accent5"/>
                </a:solidFill>
              </a:rPr>
              <a:t>The Primary Sampling Units for Precision Assessments should be the sites expected to have the greatest risk of schistosomiasis.</a:t>
            </a:r>
            <a:r>
              <a:rPr lang="en-US" sz="2400" dirty="0" smtClean="0">
                <a:solidFill>
                  <a:schemeClr val="bg2"/>
                </a:solidFill>
              </a:rPr>
              <a:t> This is different from the random selection method used for Practical Assessments.</a:t>
            </a:r>
          </a:p>
          <a:p>
            <a:endParaRPr lang="en-US" sz="2400" dirty="0">
              <a:solidFill>
                <a:schemeClr val="bg2"/>
              </a:solidFill>
            </a:endParaRPr>
          </a:p>
          <a:p>
            <a:pPr>
              <a:lnSpc>
                <a:spcPct val="150000"/>
              </a:lnSpc>
            </a:pPr>
            <a:r>
              <a:rPr lang="en-US" sz="2400" dirty="0" smtClean="0">
                <a:solidFill>
                  <a:schemeClr val="bg2"/>
                </a:solidFill>
              </a:rPr>
              <a:t>A total of </a:t>
            </a:r>
            <a:r>
              <a:rPr lang="en-US" sz="2400" b="1" dirty="0" smtClean="0">
                <a:solidFill>
                  <a:schemeClr val="accent5"/>
                </a:solidFill>
              </a:rPr>
              <a:t>4 </a:t>
            </a:r>
            <a:r>
              <a:rPr lang="en-US" sz="2400" dirty="0" smtClean="0">
                <a:solidFill>
                  <a:schemeClr val="accent5"/>
                </a:solidFill>
              </a:rPr>
              <a:t>PSU</a:t>
            </a:r>
            <a:r>
              <a:rPr lang="en-US" sz="2400" dirty="0" smtClean="0">
                <a:solidFill>
                  <a:schemeClr val="bg2"/>
                </a:solidFill>
              </a:rPr>
              <a:t> should be selected </a:t>
            </a:r>
            <a:r>
              <a:rPr lang="en-US" sz="2400" dirty="0" smtClean="0">
                <a:solidFill>
                  <a:schemeClr val="accent5"/>
                </a:solidFill>
              </a:rPr>
              <a:t>for each sub-IU</a:t>
            </a:r>
            <a:r>
              <a:rPr lang="en-US" sz="2400" dirty="0" smtClean="0">
                <a:solidFill>
                  <a:schemeClr val="bg2"/>
                </a:solidFill>
              </a:rPr>
              <a:t>. </a:t>
            </a:r>
          </a:p>
          <a:p>
            <a:pPr marL="342900" indent="-342900">
              <a:buFont typeface="Arial" panose="020B0604020202020204" pitchFamily="34" charset="0"/>
              <a:buChar char="•"/>
            </a:pPr>
            <a:endParaRPr lang="en-US" sz="2400" b="1" dirty="0">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469" y="3928280"/>
            <a:ext cx="3696112" cy="2835706"/>
          </a:xfrm>
          <a:prstGeom prst="rect">
            <a:avLst/>
          </a:prstGeom>
        </p:spPr>
      </p:pic>
      <p:sp>
        <p:nvSpPr>
          <p:cNvPr id="8" name="Oval 7"/>
          <p:cNvSpPr/>
          <p:nvPr/>
        </p:nvSpPr>
        <p:spPr>
          <a:xfrm>
            <a:off x="4075043" y="42820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27443" y="44344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379843" y="47160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542182" y="42124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893370" y="41958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45770" y="43482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198170" y="46299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60509" y="412632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409665" y="50440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62065"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714465" y="55376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876804" y="49744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786812"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810004" y="62632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091612" y="563044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253951" y="51268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203714" y="529914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121428" y="5521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657600" y="61108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670853" y="522956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77211" y="56701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329611" y="58225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482011" y="610420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644350" y="5600624"/>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965716" y="57033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118116" y="58557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270516" y="61373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432855" y="563375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903308" y="51699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055708" y="53223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208108" y="5603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370447" y="51003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5840900" y="4149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261655"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334541" y="45835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308039" y="4079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208110"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5877345"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29745" y="47359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6192084" y="42323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114272"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266672" y="43383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647670" y="622016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3581411" y="43847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300825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313056" y="50407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475395" y="437811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313056" y="4911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465456" y="51931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3627795" y="46895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495813" y="49015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465456" y="5063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403048" y="540515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780195" y="4841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01980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5350570" y="47823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5502970" y="47856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140782" y="464978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044706" y="478230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932587" y="62069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7042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85850" y="2257425"/>
            <a:ext cx="10401300" cy="1938992"/>
          </a:xfrm>
          <a:prstGeom prst="rect">
            <a:avLst/>
          </a:prstGeom>
          <a:noFill/>
        </p:spPr>
        <p:txBody>
          <a:bodyPr wrap="square" rtlCol="0">
            <a:spAutoFit/>
          </a:bodyPr>
          <a:lstStyle/>
          <a:p>
            <a:r>
              <a:rPr lang="en-US" sz="2400" dirty="0" smtClean="0">
                <a:solidFill>
                  <a:schemeClr val="bg2"/>
                </a:solidFill>
              </a:rPr>
              <a:t>The Precision Assessment calls for sampling 20 children 10-14 years of age in each of the PSU.  Because some children will choose not to (or be unable) to provide a sample, we recommend inviting an additional 2 children to participate in each PSU.  </a:t>
            </a:r>
            <a:r>
              <a:rPr lang="en-US" sz="2400" dirty="0" smtClean="0">
                <a:solidFill>
                  <a:schemeClr val="accent5"/>
                </a:solidFill>
              </a:rPr>
              <a:t>Therefore, in each PSU, 22 children (11 boys and 11 girls) should be randomly selected for testing.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31843" y="4258602"/>
            <a:ext cx="3947374" cy="2505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843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10586434" cy="1673022"/>
          </a:xfrm>
          <a:prstGeom prst="rect">
            <a:avLst/>
          </a:prstGeom>
        </p:spPr>
        <p:txBody>
          <a:bodyPr wrap="square">
            <a:spAutoFit/>
          </a:bodyPr>
          <a:lstStyle/>
          <a:p>
            <a:pPr marL="342900" marR="820420" lvl="0" indent="-342900">
              <a:lnSpc>
                <a:spcPct val="107000"/>
              </a:lnSpc>
              <a:spcBef>
                <a:spcPts val="790"/>
              </a:spcBef>
              <a:spcAft>
                <a:spcPts val="0"/>
              </a:spcAft>
              <a:buSzPts val="1100"/>
              <a:buFont typeface="Calibri" panose="020F0502020204030204" pitchFamily="34" charset="0"/>
              <a:buAutoNum type="arabicPeriod"/>
              <a:tabLst>
                <a:tab pos="532130" algn="l"/>
                <a:tab pos="533400" algn="l"/>
              </a:tabLst>
            </a:pPr>
            <a:r>
              <a:rPr lang="en-US" sz="2400" dirty="0">
                <a:solidFill>
                  <a:schemeClr val="accent5"/>
                </a:solidFill>
                <a:latin typeface="Calibri" panose="020F0502020204030204" pitchFamily="34" charset="0"/>
                <a:ea typeface="Calibri" panose="020F0502020204030204" pitchFamily="34" charset="0"/>
              </a:rPr>
              <a:t>Determine the number of girls and boys to sample per class (restrict to classes with children aged 10 to 14 years). </a:t>
            </a:r>
            <a:r>
              <a:rPr lang="en-US" sz="2400" dirty="0">
                <a:solidFill>
                  <a:schemeClr val="bg2"/>
                </a:solidFill>
                <a:latin typeface="Calibri" panose="020F0502020204030204" pitchFamily="34" charset="0"/>
                <a:ea typeface="Calibri" panose="020F0502020204030204" pitchFamily="34" charset="0"/>
              </a:rPr>
              <a:t>Divide </a:t>
            </a:r>
            <a:r>
              <a:rPr lang="en-US" sz="2400" dirty="0" smtClean="0">
                <a:solidFill>
                  <a:schemeClr val="bg2"/>
                </a:solidFill>
                <a:latin typeface="Calibri" panose="020F0502020204030204" pitchFamily="34" charset="0"/>
                <a:ea typeface="Calibri" panose="020F0502020204030204" pitchFamily="34" charset="0"/>
              </a:rPr>
              <a:t>22 </a:t>
            </a:r>
            <a:r>
              <a:rPr lang="en-US" sz="2400" dirty="0">
                <a:solidFill>
                  <a:schemeClr val="bg2"/>
                </a:solidFill>
                <a:latin typeface="Calibri" panose="020F0502020204030204" pitchFamily="34" charset="0"/>
                <a:ea typeface="Calibri" panose="020F0502020204030204" pitchFamily="34" charset="0"/>
              </a:rPr>
              <a:t>by the number of classes in the primary school that are likely to have kids of</a:t>
            </a:r>
            <a:r>
              <a:rPr lang="en-US" sz="2400" spc="-5" dirty="0">
                <a:solidFill>
                  <a:schemeClr val="bg2"/>
                </a:solidFill>
                <a:latin typeface="Calibri" panose="020F0502020204030204" pitchFamily="34" charset="0"/>
                <a:ea typeface="Calibri" panose="020F0502020204030204" pitchFamily="34" charset="0"/>
              </a:rPr>
              <a:t> </a:t>
            </a:r>
            <a:r>
              <a:rPr lang="en-US" sz="2400" dirty="0">
                <a:solidFill>
                  <a:schemeClr val="bg2"/>
                </a:solidFill>
                <a:latin typeface="Calibri" panose="020F0502020204030204" pitchFamily="34" charset="0"/>
                <a:ea typeface="Calibri" panose="020F0502020204030204" pitchFamily="34" charset="0"/>
              </a:rPr>
              <a:t>the target age (10 to 14 years</a:t>
            </a:r>
            <a:r>
              <a:rPr lang="en-US" sz="2400" dirty="0" smtClean="0">
                <a:solidFill>
                  <a:schemeClr val="bg2"/>
                </a:solidFill>
                <a:latin typeface="Calibri" panose="020F0502020204030204" pitchFamily="34" charset="0"/>
                <a:ea typeface="Calibri" panose="020F0502020204030204" pitchFamily="34" charset="0"/>
              </a:rPr>
              <a:t>). Round up to the nearest </a:t>
            </a:r>
            <a:r>
              <a:rPr lang="en-US" sz="2400" i="1" dirty="0" smtClean="0">
                <a:solidFill>
                  <a:schemeClr val="bg2"/>
                </a:solidFill>
                <a:latin typeface="Calibri" panose="020F0502020204030204" pitchFamily="34" charset="0"/>
                <a:ea typeface="Calibri" panose="020F0502020204030204" pitchFamily="34" charset="0"/>
              </a:rPr>
              <a:t>even </a:t>
            </a:r>
            <a:r>
              <a:rPr lang="en-US" sz="2400" dirty="0" smtClean="0">
                <a:solidFill>
                  <a:schemeClr val="bg2"/>
                </a:solidFill>
                <a:latin typeface="Calibri" panose="020F0502020204030204" pitchFamily="34" charset="0"/>
                <a:ea typeface="Calibri" panose="020F0502020204030204" pitchFamily="34" charset="0"/>
              </a:rPr>
              <a:t>whole number.</a:t>
            </a:r>
            <a:r>
              <a:rPr lang="en-US" sz="2400" spc="-5" dirty="0" smtClean="0">
                <a:solidFill>
                  <a:schemeClr val="bg2"/>
                </a:solidFill>
                <a:latin typeface="Calibri" panose="020F0502020204030204" pitchFamily="34" charset="0"/>
                <a:ea typeface="Calibri" panose="020F0502020204030204" pitchFamily="34" charset="0"/>
              </a:rPr>
              <a:t> </a:t>
            </a:r>
          </a:p>
        </p:txBody>
      </p:sp>
      <p:sp>
        <p:nvSpPr>
          <p:cNvPr id="5" name="Rounded Rectangle 4"/>
          <p:cNvSpPr/>
          <p:nvPr/>
        </p:nvSpPr>
        <p:spPr>
          <a:xfrm>
            <a:off x="1925392" y="5436704"/>
            <a:ext cx="9388698" cy="113796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R="820420" lvl="0">
              <a:lnSpc>
                <a:spcPct val="107000"/>
              </a:lnSpc>
              <a:spcBef>
                <a:spcPts val="790"/>
              </a:spcBef>
              <a:spcAft>
                <a:spcPts val="0"/>
              </a:spcAft>
              <a:buSzPts val="1100"/>
              <a:tabLst>
                <a:tab pos="532130" algn="l"/>
                <a:tab pos="533400" algn="l"/>
              </a:tabLst>
            </a:pPr>
            <a:r>
              <a:rPr lang="en-US" i="1" dirty="0">
                <a:solidFill>
                  <a:schemeClr val="tx1"/>
                </a:solidFill>
                <a:latin typeface="Calibri" panose="020F0502020204030204" pitchFamily="34" charset="0"/>
                <a:ea typeface="Calibri" panose="020F0502020204030204" pitchFamily="34" charset="0"/>
              </a:rPr>
              <a:t>For example, if there are </a:t>
            </a:r>
            <a:r>
              <a:rPr lang="en-US" i="1" dirty="0" smtClean="0">
                <a:solidFill>
                  <a:schemeClr val="tx1"/>
                </a:solidFill>
                <a:latin typeface="Calibri" panose="020F0502020204030204" pitchFamily="34" charset="0"/>
                <a:ea typeface="Calibri" panose="020F0502020204030204" pitchFamily="34" charset="0"/>
              </a:rPr>
              <a:t>4 classes </a:t>
            </a:r>
            <a:r>
              <a:rPr lang="en-US" i="1" dirty="0">
                <a:solidFill>
                  <a:schemeClr val="tx1"/>
                </a:solidFill>
                <a:latin typeface="Calibri" panose="020F0502020204030204" pitchFamily="34" charset="0"/>
                <a:ea typeface="Calibri" panose="020F0502020204030204" pitchFamily="34" charset="0"/>
              </a:rPr>
              <a:t>in</a:t>
            </a:r>
            <a:r>
              <a:rPr lang="en-US" i="1" spc="-5" dirty="0">
                <a:solidFill>
                  <a:schemeClr val="tx1"/>
                </a:solidFill>
                <a:latin typeface="Calibri" panose="020F0502020204030204" pitchFamily="34" charset="0"/>
                <a:ea typeface="Calibri" panose="020F0502020204030204" pitchFamily="34" charset="0"/>
              </a:rPr>
              <a:t> </a:t>
            </a:r>
            <a:r>
              <a:rPr lang="en-US" i="1" dirty="0">
                <a:solidFill>
                  <a:schemeClr val="tx1"/>
                </a:solidFill>
                <a:latin typeface="Calibri" panose="020F0502020204030204" pitchFamily="34" charset="0"/>
                <a:ea typeface="Calibri" panose="020F0502020204030204" pitchFamily="34" charset="0"/>
              </a:rPr>
              <a:t>the school that are likely to have children of the target age, then the number of children to sample from each class is: </a:t>
            </a:r>
            <a:r>
              <a:rPr lang="en-US" i="1" dirty="0" smtClean="0">
                <a:solidFill>
                  <a:schemeClr val="tx1"/>
                </a:solidFill>
                <a:latin typeface="Calibri" panose="020F0502020204030204" pitchFamily="34" charset="0"/>
                <a:ea typeface="Calibri" panose="020F0502020204030204" pitchFamily="34" charset="0"/>
              </a:rPr>
              <a:t>22 </a:t>
            </a:r>
            <a:r>
              <a:rPr lang="en-US" i="1" dirty="0">
                <a:solidFill>
                  <a:schemeClr val="tx1"/>
                </a:solidFill>
                <a:latin typeface="Calibri" panose="020F0502020204030204" pitchFamily="34" charset="0"/>
                <a:ea typeface="Calibri" panose="020F0502020204030204" pitchFamily="34" charset="0"/>
              </a:rPr>
              <a:t>/ </a:t>
            </a:r>
            <a:r>
              <a:rPr lang="en-US" i="1" dirty="0" smtClean="0">
                <a:solidFill>
                  <a:schemeClr val="tx1"/>
                </a:solidFill>
                <a:latin typeface="Calibri" panose="020F0502020204030204" pitchFamily="34" charset="0"/>
                <a:ea typeface="Calibri" panose="020F0502020204030204" pitchFamily="34" charset="0"/>
              </a:rPr>
              <a:t>4 </a:t>
            </a:r>
            <a:r>
              <a:rPr lang="en-US" i="1" dirty="0">
                <a:solidFill>
                  <a:schemeClr val="tx1"/>
                </a:solidFill>
                <a:latin typeface="Calibri" panose="020F0502020204030204" pitchFamily="34" charset="0"/>
                <a:ea typeface="Calibri" panose="020F0502020204030204" pitchFamily="34" charset="0"/>
              </a:rPr>
              <a:t>= </a:t>
            </a:r>
            <a:r>
              <a:rPr lang="en-US" i="1" dirty="0" smtClean="0">
                <a:solidFill>
                  <a:schemeClr val="tx1"/>
                </a:solidFill>
                <a:latin typeface="Calibri" panose="020F0502020204030204" pitchFamily="34" charset="0"/>
                <a:ea typeface="Calibri" panose="020F0502020204030204" pitchFamily="34" charset="0"/>
              </a:rPr>
              <a:t>5.5. This rounds up to 6, thus </a:t>
            </a:r>
            <a:r>
              <a:rPr lang="en-US" i="1" dirty="0">
                <a:solidFill>
                  <a:schemeClr val="tx1"/>
                </a:solidFill>
                <a:latin typeface="Calibri" panose="020F0502020204030204" pitchFamily="34" charset="0"/>
                <a:ea typeface="Calibri" panose="020F0502020204030204" pitchFamily="34" charset="0"/>
              </a:rPr>
              <a:t>3</a:t>
            </a:r>
            <a:r>
              <a:rPr lang="en-US" i="1" dirty="0" smtClean="0">
                <a:solidFill>
                  <a:schemeClr val="tx1"/>
                </a:solidFill>
                <a:latin typeface="Calibri" panose="020F0502020204030204" pitchFamily="34" charset="0"/>
                <a:ea typeface="Calibri" panose="020F0502020204030204" pitchFamily="34" charset="0"/>
              </a:rPr>
              <a:t> girls and 3 boys are needed per class.</a:t>
            </a:r>
          </a:p>
        </p:txBody>
      </p:sp>
    </p:spTree>
    <p:extLst>
      <p:ext uri="{BB962C8B-B14F-4D97-AF65-F5344CB8AC3E}">
        <p14:creationId xmlns:p14="http://schemas.microsoft.com/office/powerpoint/2010/main" val="3431296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r>
              <a:rPr lang="en-US" dirty="0" smtClean="0"/>
              <a:t>How are children selected? </a:t>
            </a:r>
            <a:endParaRPr lang="en-US" dirty="0"/>
          </a:p>
        </p:txBody>
      </p:sp>
      <p:sp>
        <p:nvSpPr>
          <p:cNvPr id="3" name="TextBox 2"/>
          <p:cNvSpPr txBox="1"/>
          <p:nvPr/>
        </p:nvSpPr>
        <p:spPr>
          <a:xfrm>
            <a:off x="1092290" y="1757363"/>
            <a:ext cx="10401300" cy="830997"/>
          </a:xfrm>
          <a:prstGeom prst="rect">
            <a:avLst/>
          </a:prstGeom>
          <a:noFill/>
        </p:spPr>
        <p:txBody>
          <a:bodyPr wrap="square" rtlCol="0">
            <a:spAutoFit/>
          </a:bodyPr>
          <a:lstStyle/>
          <a:p>
            <a:r>
              <a:rPr lang="en-US" sz="2400" dirty="0" smtClean="0">
                <a:solidFill>
                  <a:schemeClr val="bg2"/>
                </a:solidFill>
              </a:rPr>
              <a:t>The following steps should be used to randomly select 11 boys and 11 girls per PSU (assuming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43205" y="3102616"/>
            <a:ext cx="7182386" cy="923330"/>
          </a:xfrm>
          <a:prstGeom prst="rect">
            <a:avLst/>
          </a:prstGeom>
        </p:spPr>
        <p:txBody>
          <a:bodyPr wrap="square">
            <a:spAutoFit/>
          </a:bodyPr>
          <a:lstStyle/>
          <a:p>
            <a:pPr lvl="0"/>
            <a:r>
              <a:rPr lang="en-US" dirty="0" smtClean="0">
                <a:solidFill>
                  <a:schemeClr val="accent5"/>
                </a:solidFill>
              </a:rPr>
              <a:t>2. Assemble </a:t>
            </a:r>
            <a:r>
              <a:rPr lang="en-US" dirty="0">
                <a:solidFill>
                  <a:schemeClr val="accent5"/>
                </a:solidFill>
              </a:rPr>
              <a:t>all students from these classes</a:t>
            </a:r>
            <a:r>
              <a:rPr lang="en-US" dirty="0">
                <a:solidFill>
                  <a:schemeClr val="bg2"/>
                </a:solidFill>
              </a:rPr>
              <a:t>. All students within these classes should be separated into class groups and assembled in separate lines – one line of boys and one line of girls for each age.</a:t>
            </a:r>
          </a:p>
        </p:txBody>
      </p:sp>
      <p:sp>
        <p:nvSpPr>
          <p:cNvPr id="5" name="Rounded Rectangle 4"/>
          <p:cNvSpPr/>
          <p:nvPr/>
        </p:nvSpPr>
        <p:spPr>
          <a:xfrm>
            <a:off x="1010993" y="5177307"/>
            <a:ext cx="6954591" cy="132008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b="1" dirty="0"/>
              <a:t>Exclusion criteria</a:t>
            </a:r>
            <a:r>
              <a:rPr lang="en-US" dirty="0"/>
              <a:t>: </a:t>
            </a:r>
            <a:endParaRPr lang="en-US" dirty="0" smtClean="0"/>
          </a:p>
          <a:p>
            <a:pPr marL="285750" indent="-285750">
              <a:buFont typeface="Arial" panose="020B0604020202020204" pitchFamily="34" charset="0"/>
              <a:buChar char="•"/>
            </a:pPr>
            <a:r>
              <a:rPr lang="en-US" dirty="0" smtClean="0"/>
              <a:t>Children outside the target </a:t>
            </a:r>
            <a:r>
              <a:rPr lang="en-US" dirty="0"/>
              <a:t>age-group (10- 14 years) </a:t>
            </a:r>
            <a:endParaRPr lang="en-US" dirty="0" smtClean="0"/>
          </a:p>
          <a:p>
            <a:pPr marL="285750" indent="-285750">
              <a:buFont typeface="Arial" panose="020B0604020202020204" pitchFamily="34" charset="0"/>
              <a:buChar char="•"/>
            </a:pPr>
            <a:r>
              <a:rPr lang="en-US" dirty="0" smtClean="0"/>
              <a:t>Children who are unwell </a:t>
            </a:r>
            <a:r>
              <a:rPr lang="en-US" dirty="0"/>
              <a:t>(e.g. fever) </a:t>
            </a:r>
            <a:endParaRPr lang="en-US" dirty="0" smtClean="0"/>
          </a:p>
          <a:p>
            <a:pPr marL="285750" indent="-285750">
              <a:buFont typeface="Arial" panose="020B0604020202020204" pitchFamily="34" charset="0"/>
              <a:buChar char="•"/>
            </a:pPr>
            <a:r>
              <a:rPr lang="en-US" dirty="0" smtClean="0"/>
              <a:t>Children whose </a:t>
            </a:r>
            <a:r>
              <a:rPr lang="en-US" dirty="0"/>
              <a:t>parents have refused their child’s </a:t>
            </a:r>
            <a:r>
              <a:rPr lang="en-US" dirty="0" smtClean="0"/>
              <a:t>participation</a:t>
            </a:r>
            <a:endParaRPr lang="en-US" dirty="0"/>
          </a:p>
        </p:txBody>
      </p:sp>
      <p:pic>
        <p:nvPicPr>
          <p:cNvPr id="6" name="Picture 2" descr="Female Icon Png at Vectorified.com | Collection of Female Icon Png free ..."/>
          <p:cNvPicPr>
            <a:picLocks noChangeAspect="1" noChangeArrowheads="1"/>
          </p:cNvPicPr>
          <p:nvPr/>
        </p:nvPicPr>
        <p:blipFill>
          <a:blip r:embed="rId4"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0" y="5722041"/>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37439" y="540502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2" y="508801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37439" y="47373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7491" y="442035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92362" y="4103340"/>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7491" y="380978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5924" y="35725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7540" y="3342779"/>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85924" y="317306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61053" y="287951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8979486" y="2642294"/>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rcRect/>
          <a:stretch>
            <a:fillRect/>
          </a:stretch>
        </p:blipFill>
        <p:spPr bwMode="auto">
          <a:xfrm>
            <a:off x="9091102" y="2412507"/>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le icon svg png free download - 8"/>
          <p:cNvPicPr>
            <a:picLocks noChangeAspect="1" noChangeArrowheads="1"/>
          </p:cNvPicPr>
          <p:nvPr/>
        </p:nvPicPr>
        <p:blipFill>
          <a:blip r:embed="rId7"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1956" y="5754132"/>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72057" y="552033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1954" y="525587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72057" y="495774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5" y="467440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45406" y="444061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3" y="417615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45406" y="387801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57401" y="3660284"/>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7502" y="342648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57399" y="316203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317502" y="286389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25202" y="2654830"/>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Male icon svg png free download - 8"/>
          <p:cNvPicPr>
            <a:picLocks noChangeAspect="1" noChangeArrowheads="1"/>
          </p:cNvPicPr>
          <p:nvPr/>
        </p:nvPicPr>
        <p:blipFill>
          <a:blip r:embed="rId9" cstate="print">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rcRect/>
          <a:stretch>
            <a:fillRect/>
          </a:stretch>
        </p:blipFill>
        <p:spPr bwMode="auto">
          <a:xfrm>
            <a:off x="10285303" y="2421034"/>
            <a:ext cx="400230" cy="4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481096"/>
      </p:ext>
    </p:extLst>
  </p:cSld>
  <p:clrMapOvr>
    <a:masterClrMapping/>
  </p:clrMapOvr>
</p:sld>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1779</Words>
  <Application>Microsoft Office PowerPoint</Application>
  <PresentationFormat>Widescreen</PresentationFormat>
  <Paragraphs>150</Paragraphs>
  <Slides>20</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Anton</vt:lpstr>
      <vt:lpstr>Arial</vt:lpstr>
      <vt:lpstr>Calibri</vt:lpstr>
      <vt:lpstr>Space Mono</vt:lpstr>
      <vt:lpstr>Wingdings</vt:lpstr>
      <vt:lpstr>VINTAGE DISEASE</vt:lpstr>
      <vt:lpstr>Sampling Method for Precision Assessments</vt:lpstr>
      <vt:lpstr>Presentation Overview</vt:lpstr>
      <vt:lpstr>A quick summary of the sampling design for Precision Assessments</vt:lpstr>
      <vt:lpstr>What is the Primary Sampling Unit?</vt:lpstr>
      <vt:lpstr>How to select the PSU?</vt:lpstr>
      <vt:lpstr>How to select the PSU?</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How are children selected? </vt:lpstr>
      <vt:lpstr>Frequently Asked Questions</vt:lpstr>
      <vt:lpstr>Frequently Asked Questions</vt:lpstr>
      <vt:lpstr>Frequently Asked Questions</vt:lpstr>
      <vt:lpstr>Frequently Asked Questions</vt:lpstr>
      <vt:lpstr>Frequently Asked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 Method for Precision Assessments</dc:title>
  <dc:creator>Katherine Gass</dc:creator>
  <cp:lastModifiedBy>Katherine Gass</cp:lastModifiedBy>
  <cp:revision>14</cp:revision>
  <dcterms:created xsi:type="dcterms:W3CDTF">2024-03-17T16:04:54Z</dcterms:created>
  <dcterms:modified xsi:type="dcterms:W3CDTF">2024-04-30T14:06:49Z</dcterms:modified>
</cp:coreProperties>
</file>