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9" r:id="rId9"/>
    <p:sldId id="280" r:id="rId10"/>
    <p:sldId id="282" r:id="rId11"/>
    <p:sldId id="283" r:id="rId12"/>
    <p:sldId id="284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61C45A-788F-4AF9-9D6A-ECC9B3F218BF}" v="3" dt="2024-06-14T12:40:59.0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EA61C45A-788F-4AF9-9D6A-ECC9B3F218BF}"/>
    <pc:docChg chg="undo custSel modSld">
      <pc:chgData name="Fiona Fleming" userId="b5097439-94d7-4019-90d8-0c83209e33b0" providerId="ADAL" clId="{EA61C45A-788F-4AF9-9D6A-ECC9B3F218BF}" dt="2024-06-14T12:53:18.123" v="89" actId="12"/>
      <pc:docMkLst>
        <pc:docMk/>
      </pc:docMkLst>
      <pc:sldChg chg="modSp mod">
        <pc:chgData name="Fiona Fleming" userId="b5097439-94d7-4019-90d8-0c83209e33b0" providerId="ADAL" clId="{EA61C45A-788F-4AF9-9D6A-ECC9B3F218BF}" dt="2024-06-14T12:41:55.193" v="6" actId="12"/>
        <pc:sldMkLst>
          <pc:docMk/>
          <pc:sldMk cId="612823123" sldId="273"/>
        </pc:sldMkLst>
        <pc:spChg chg="mod">
          <ac:chgData name="Fiona Fleming" userId="b5097439-94d7-4019-90d8-0c83209e33b0" providerId="ADAL" clId="{EA61C45A-788F-4AF9-9D6A-ECC9B3F218BF}" dt="2024-06-14T12:41:41.080" v="5" actId="403"/>
          <ac:spMkLst>
            <pc:docMk/>
            <pc:sldMk cId="612823123" sldId="273"/>
            <ac:spMk id="2" creationId="{00000000-0000-0000-0000-000000000000}"/>
          </ac:spMkLst>
        </pc:spChg>
        <pc:spChg chg="mod">
          <ac:chgData name="Fiona Fleming" userId="b5097439-94d7-4019-90d8-0c83209e33b0" providerId="ADAL" clId="{EA61C45A-788F-4AF9-9D6A-ECC9B3F218BF}" dt="2024-06-14T12:41:55.193" v="6" actId="12"/>
          <ac:spMkLst>
            <pc:docMk/>
            <pc:sldMk cId="612823123" sldId="273"/>
            <ac:spMk id="5" creationId="{D2D3E35D-BF66-4769-9557-D44670FCAE32}"/>
          </ac:spMkLst>
        </pc:spChg>
      </pc:sldChg>
      <pc:sldChg chg="modSp mod">
        <pc:chgData name="Fiona Fleming" userId="b5097439-94d7-4019-90d8-0c83209e33b0" providerId="ADAL" clId="{EA61C45A-788F-4AF9-9D6A-ECC9B3F218BF}" dt="2024-06-14T12:42:11.882" v="12" actId="403"/>
        <pc:sldMkLst>
          <pc:docMk/>
          <pc:sldMk cId="614728553" sldId="274"/>
        </pc:sldMkLst>
        <pc:spChg chg="mod">
          <ac:chgData name="Fiona Fleming" userId="b5097439-94d7-4019-90d8-0c83209e33b0" providerId="ADAL" clId="{EA61C45A-788F-4AF9-9D6A-ECC9B3F218BF}" dt="2024-06-14T12:42:11.882" v="12" actId="403"/>
          <ac:spMkLst>
            <pc:docMk/>
            <pc:sldMk cId="614728553" sldId="274"/>
            <ac:spMk id="5" creationId="{FBB5B26A-A1FC-427F-8F3A-52B7586009FF}"/>
          </ac:spMkLst>
        </pc:spChg>
      </pc:sldChg>
      <pc:sldChg chg="modSp mod">
        <pc:chgData name="Fiona Fleming" userId="b5097439-94d7-4019-90d8-0c83209e33b0" providerId="ADAL" clId="{EA61C45A-788F-4AF9-9D6A-ECC9B3F218BF}" dt="2024-06-14T12:43:02.918" v="20" actId="11"/>
        <pc:sldMkLst>
          <pc:docMk/>
          <pc:sldMk cId="3343842984" sldId="275"/>
        </pc:sldMkLst>
        <pc:spChg chg="mod">
          <ac:chgData name="Fiona Fleming" userId="b5097439-94d7-4019-90d8-0c83209e33b0" providerId="ADAL" clId="{EA61C45A-788F-4AF9-9D6A-ECC9B3F218BF}" dt="2024-06-14T12:42:36.041" v="17" actId="1076"/>
          <ac:spMkLst>
            <pc:docMk/>
            <pc:sldMk cId="3343842984" sldId="275"/>
            <ac:spMk id="2" creationId="{9A452ACC-BEE7-4866-B807-611AB5081651}"/>
          </ac:spMkLst>
        </pc:spChg>
        <pc:spChg chg="mod">
          <ac:chgData name="Fiona Fleming" userId="b5097439-94d7-4019-90d8-0c83209e33b0" providerId="ADAL" clId="{EA61C45A-788F-4AF9-9D6A-ECC9B3F218BF}" dt="2024-06-14T12:43:02.918" v="20" actId="11"/>
          <ac:spMkLst>
            <pc:docMk/>
            <pc:sldMk cId="3343842984" sldId="275"/>
            <ac:spMk id="4" creationId="{2B1C6D10-5EAC-4D7D-8C96-2A4A82A7C140}"/>
          </ac:spMkLst>
        </pc:spChg>
      </pc:sldChg>
      <pc:sldChg chg="modSp mod">
        <pc:chgData name="Fiona Fleming" userId="b5097439-94d7-4019-90d8-0c83209e33b0" providerId="ADAL" clId="{EA61C45A-788F-4AF9-9D6A-ECC9B3F218BF}" dt="2024-06-14T12:43:31.849" v="44" actId="207"/>
        <pc:sldMkLst>
          <pc:docMk/>
          <pc:sldMk cId="957427907" sldId="276"/>
        </pc:sldMkLst>
        <pc:spChg chg="mod">
          <ac:chgData name="Fiona Fleming" userId="b5097439-94d7-4019-90d8-0c83209e33b0" providerId="ADAL" clId="{EA61C45A-788F-4AF9-9D6A-ECC9B3F218BF}" dt="2024-06-14T12:43:31.849" v="44" actId="207"/>
          <ac:spMkLst>
            <pc:docMk/>
            <pc:sldMk cId="957427907" sldId="276"/>
            <ac:spMk id="5" creationId="{41795E33-46DF-7C22-D633-A85D6E637EDB}"/>
          </ac:spMkLst>
        </pc:spChg>
        <pc:spChg chg="mod">
          <ac:chgData name="Fiona Fleming" userId="b5097439-94d7-4019-90d8-0c83209e33b0" providerId="ADAL" clId="{EA61C45A-788F-4AF9-9D6A-ECC9B3F218BF}" dt="2024-06-14T12:43:23.239" v="41" actId="11"/>
          <ac:spMkLst>
            <pc:docMk/>
            <pc:sldMk cId="957427907" sldId="276"/>
            <ac:spMk id="6" creationId="{D2F656F7-6EF2-4283-9705-3BBD6F6097D3}"/>
          </ac:spMkLst>
        </pc:spChg>
        <pc:grpChg chg="mod">
          <ac:chgData name="Fiona Fleming" userId="b5097439-94d7-4019-90d8-0c83209e33b0" providerId="ADAL" clId="{EA61C45A-788F-4AF9-9D6A-ECC9B3F218BF}" dt="2024-06-14T12:43:14.031" v="40" actId="1036"/>
          <ac:grpSpMkLst>
            <pc:docMk/>
            <pc:sldMk cId="957427907" sldId="276"/>
            <ac:grpSpMk id="9" creationId="{20E1E7F5-9392-A05C-8DB5-01BC0C4EF353}"/>
          </ac:grpSpMkLst>
        </pc:grpChg>
        <pc:grpChg chg="mod">
          <ac:chgData name="Fiona Fleming" userId="b5097439-94d7-4019-90d8-0c83209e33b0" providerId="ADAL" clId="{EA61C45A-788F-4AF9-9D6A-ECC9B3F218BF}" dt="2024-06-14T12:43:14.031" v="40" actId="1036"/>
          <ac:grpSpMkLst>
            <pc:docMk/>
            <pc:sldMk cId="957427907" sldId="276"/>
            <ac:grpSpMk id="12" creationId="{15E642DB-D89B-34E5-B3AC-272B2C1F7189}"/>
          </ac:grpSpMkLst>
        </pc:grpChg>
        <pc:grpChg chg="mod">
          <ac:chgData name="Fiona Fleming" userId="b5097439-94d7-4019-90d8-0c83209e33b0" providerId="ADAL" clId="{EA61C45A-788F-4AF9-9D6A-ECC9B3F218BF}" dt="2024-06-14T12:43:14.031" v="40" actId="1036"/>
          <ac:grpSpMkLst>
            <pc:docMk/>
            <pc:sldMk cId="957427907" sldId="276"/>
            <ac:grpSpMk id="13" creationId="{8F37EA16-B659-53EE-EB74-E557FA381BB3}"/>
          </ac:grpSpMkLst>
        </pc:grpChg>
        <pc:picChg chg="mod">
          <ac:chgData name="Fiona Fleming" userId="b5097439-94d7-4019-90d8-0c83209e33b0" providerId="ADAL" clId="{EA61C45A-788F-4AF9-9D6A-ECC9B3F218BF}" dt="2024-06-14T12:43:14.031" v="40" actId="1036"/>
          <ac:picMkLst>
            <pc:docMk/>
            <pc:sldMk cId="957427907" sldId="276"/>
            <ac:picMk id="2" creationId="{01AEEAF5-0C24-F4D3-17DA-82C1F02527E8}"/>
          </ac:picMkLst>
        </pc:picChg>
      </pc:sldChg>
      <pc:sldChg chg="modSp mod">
        <pc:chgData name="Fiona Fleming" userId="b5097439-94d7-4019-90d8-0c83209e33b0" providerId="ADAL" clId="{EA61C45A-788F-4AF9-9D6A-ECC9B3F218BF}" dt="2024-06-14T12:44:31.782" v="57" actId="11"/>
        <pc:sldMkLst>
          <pc:docMk/>
          <pc:sldMk cId="2990667409" sldId="277"/>
        </pc:sldMkLst>
        <pc:spChg chg="mod">
          <ac:chgData name="Fiona Fleming" userId="b5097439-94d7-4019-90d8-0c83209e33b0" providerId="ADAL" clId="{EA61C45A-788F-4AF9-9D6A-ECC9B3F218BF}" dt="2024-06-14T12:43:52.630" v="54" actId="1076"/>
          <ac:spMkLst>
            <pc:docMk/>
            <pc:sldMk cId="2990667409" sldId="277"/>
            <ac:spMk id="5" creationId="{41795E33-46DF-7C22-D633-A85D6E637EDB}"/>
          </ac:spMkLst>
        </pc:spChg>
        <pc:spChg chg="mod">
          <ac:chgData name="Fiona Fleming" userId="b5097439-94d7-4019-90d8-0c83209e33b0" providerId="ADAL" clId="{EA61C45A-788F-4AF9-9D6A-ECC9B3F218BF}" dt="2024-06-14T12:44:31.782" v="57" actId="11"/>
          <ac:spMkLst>
            <pc:docMk/>
            <pc:sldMk cId="2990667409" sldId="277"/>
            <ac:spMk id="6" creationId="{D2F656F7-6EF2-4283-9705-3BBD6F6097D3}"/>
          </ac:spMkLst>
        </pc:spChg>
      </pc:sldChg>
      <pc:sldChg chg="modSp mod">
        <pc:chgData name="Fiona Fleming" userId="b5097439-94d7-4019-90d8-0c83209e33b0" providerId="ADAL" clId="{EA61C45A-788F-4AF9-9D6A-ECC9B3F218BF}" dt="2024-06-14T12:45:17.100" v="68" actId="207"/>
        <pc:sldMkLst>
          <pc:docMk/>
          <pc:sldMk cId="2753234456" sldId="279"/>
        </pc:sldMkLst>
        <pc:spChg chg="mod">
          <ac:chgData name="Fiona Fleming" userId="b5097439-94d7-4019-90d8-0c83209e33b0" providerId="ADAL" clId="{EA61C45A-788F-4AF9-9D6A-ECC9B3F218BF}" dt="2024-06-14T12:45:17.100" v="68" actId="207"/>
          <ac:spMkLst>
            <pc:docMk/>
            <pc:sldMk cId="2753234456" sldId="279"/>
            <ac:spMk id="2" creationId="{3147602E-3DFE-4234-B13D-C905DA7D8E2E}"/>
          </ac:spMkLst>
        </pc:spChg>
        <pc:spChg chg="mod">
          <ac:chgData name="Fiona Fleming" userId="b5097439-94d7-4019-90d8-0c83209e33b0" providerId="ADAL" clId="{EA61C45A-788F-4AF9-9D6A-ECC9B3F218BF}" dt="2024-06-14T12:45:00.992" v="64" actId="11"/>
          <ac:spMkLst>
            <pc:docMk/>
            <pc:sldMk cId="2753234456" sldId="279"/>
            <ac:spMk id="9" creationId="{D98A909D-46D6-48F2-B83A-04E7C80F6D68}"/>
          </ac:spMkLst>
        </pc:spChg>
      </pc:sldChg>
      <pc:sldChg chg="modSp mod">
        <pc:chgData name="Fiona Fleming" userId="b5097439-94d7-4019-90d8-0c83209e33b0" providerId="ADAL" clId="{EA61C45A-788F-4AF9-9D6A-ECC9B3F218BF}" dt="2024-06-14T12:52:10.957" v="76" actId="404"/>
        <pc:sldMkLst>
          <pc:docMk/>
          <pc:sldMk cId="2573008241" sldId="280"/>
        </pc:sldMkLst>
        <pc:spChg chg="mod">
          <ac:chgData name="Fiona Fleming" userId="b5097439-94d7-4019-90d8-0c83209e33b0" providerId="ADAL" clId="{EA61C45A-788F-4AF9-9D6A-ECC9B3F218BF}" dt="2024-06-14T12:52:10.957" v="76" actId="404"/>
          <ac:spMkLst>
            <pc:docMk/>
            <pc:sldMk cId="2573008241" sldId="280"/>
            <ac:spMk id="2" creationId="{A86ECCAF-F4BC-496B-B948-756355BAF18A}"/>
          </ac:spMkLst>
        </pc:spChg>
        <pc:spChg chg="mod">
          <ac:chgData name="Fiona Fleming" userId="b5097439-94d7-4019-90d8-0c83209e33b0" providerId="ADAL" clId="{EA61C45A-788F-4AF9-9D6A-ECC9B3F218BF}" dt="2024-06-14T12:51:46.306" v="71" actId="14100"/>
          <ac:spMkLst>
            <pc:docMk/>
            <pc:sldMk cId="2573008241" sldId="280"/>
            <ac:spMk id="5" creationId="{7874A91A-EB20-4DCA-9D75-00BDE6A394A7}"/>
          </ac:spMkLst>
        </pc:spChg>
      </pc:sldChg>
      <pc:sldChg chg="modSp mod">
        <pc:chgData name="Fiona Fleming" userId="b5097439-94d7-4019-90d8-0c83209e33b0" providerId="ADAL" clId="{EA61C45A-788F-4AF9-9D6A-ECC9B3F218BF}" dt="2024-06-14T12:52:52.546" v="85" actId="404"/>
        <pc:sldMkLst>
          <pc:docMk/>
          <pc:sldMk cId="3813333065" sldId="282"/>
        </pc:sldMkLst>
        <pc:spChg chg="mod">
          <ac:chgData name="Fiona Fleming" userId="b5097439-94d7-4019-90d8-0c83209e33b0" providerId="ADAL" clId="{EA61C45A-788F-4AF9-9D6A-ECC9B3F218BF}" dt="2024-06-14T12:52:31.856" v="80" actId="207"/>
          <ac:spMkLst>
            <pc:docMk/>
            <pc:sldMk cId="3813333065" sldId="282"/>
            <ac:spMk id="2" creationId="{A86ECCAF-F4BC-496B-B948-756355BAF18A}"/>
          </ac:spMkLst>
        </pc:spChg>
        <pc:spChg chg="mod">
          <ac:chgData name="Fiona Fleming" userId="b5097439-94d7-4019-90d8-0c83209e33b0" providerId="ADAL" clId="{EA61C45A-788F-4AF9-9D6A-ECC9B3F218BF}" dt="2024-06-14T12:52:52.546" v="85" actId="404"/>
          <ac:spMkLst>
            <pc:docMk/>
            <pc:sldMk cId="3813333065" sldId="282"/>
            <ac:spMk id="5" creationId="{7874A91A-EB20-4DCA-9D75-00BDE6A394A7}"/>
          </ac:spMkLst>
        </pc:spChg>
      </pc:sldChg>
      <pc:sldChg chg="modSp mod">
        <pc:chgData name="Fiona Fleming" userId="b5097439-94d7-4019-90d8-0c83209e33b0" providerId="ADAL" clId="{EA61C45A-788F-4AF9-9D6A-ECC9B3F218BF}" dt="2024-06-14T12:53:18.123" v="89" actId="12"/>
        <pc:sldMkLst>
          <pc:docMk/>
          <pc:sldMk cId="3476460359" sldId="283"/>
        </pc:sldMkLst>
        <pc:spChg chg="mod">
          <ac:chgData name="Fiona Fleming" userId="b5097439-94d7-4019-90d8-0c83209e33b0" providerId="ADAL" clId="{EA61C45A-788F-4AF9-9D6A-ECC9B3F218BF}" dt="2024-06-14T12:53:07.067" v="88" actId="207"/>
          <ac:spMkLst>
            <pc:docMk/>
            <pc:sldMk cId="3476460359" sldId="283"/>
            <ac:spMk id="3" creationId="{D2003F84-FCA5-9F7A-0103-D325A8738260}"/>
          </ac:spMkLst>
        </pc:spChg>
        <pc:spChg chg="mod">
          <ac:chgData name="Fiona Fleming" userId="b5097439-94d7-4019-90d8-0c83209e33b0" providerId="ADAL" clId="{EA61C45A-788F-4AF9-9D6A-ECC9B3F218BF}" dt="2024-06-14T12:53:18.123" v="89" actId="12"/>
          <ac:spMkLst>
            <pc:docMk/>
            <pc:sldMk cId="3476460359" sldId="283"/>
            <ac:spMk id="5" creationId="{7874A91A-EB20-4DCA-9D75-00BDE6A394A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Calibri" panose="020F0502020204030204" pitchFamily="34" charset="0"/>
              </a:defRPr>
            </a:lvl1pPr>
          </a:lstStyle>
          <a:p>
            <a:fld id="{2107AC16-6865-49A0-AD10-72D2CE8F0676}" type="datetimeFigureOut">
              <a:rPr lang="en-US" smtClean="0"/>
              <a:pPr/>
              <a:t>6/14/2024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Calibri" panose="020F0502020204030204" pitchFamily="34" charset="0"/>
              </a:defRPr>
            </a:lvl1pPr>
          </a:lstStyle>
          <a:p>
            <a:fld id="{A3A28E83-B1CA-4D73-957E-1B6C5AB5B1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251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testing for STH, please add: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1200" kern="0" dirty="0"/>
              <a:t>If hookworm is present in the area, the slide should be read within 60 minutes of processing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929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testing for STH, please add: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1200" kern="0" dirty="0"/>
              <a:t>If hookworm is present in the area, the slide should be read within 60 minutes of processing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899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435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483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00000000-1234-1234-1234-123412341234}" type="slidenum">
              <a:rPr lang="en" smtClean="0">
                <a:solidFill>
                  <a:srgbClr val="FFEDD9"/>
                </a:solidFill>
              </a:rPr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" dirty="0">
              <a:solidFill>
                <a:srgbClr val="FFED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4800"/>
              <a:t>Avaliações Práticas e de Precisão da SCH</a:t>
            </a:r>
            <a:endParaRPr sz="48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3808" y="5979381"/>
            <a:ext cx="7201136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Processamento das fezes e diagnóstico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ECCAF-F4BC-496B-B948-756355BAF1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2762" y="395119"/>
            <a:ext cx="11166475" cy="992187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Prontidão no terreno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74A91A-EB20-4DCA-9D75-00BDE6A394A7}"/>
              </a:ext>
            </a:extLst>
          </p:cNvPr>
          <p:cNvSpPr/>
          <p:nvPr/>
        </p:nvSpPr>
        <p:spPr>
          <a:xfrm>
            <a:off x="616537" y="1387306"/>
            <a:ext cx="11187729" cy="540035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Antes do início do levantamento, realize uma sessão prática de meio dia como atualização sobre diagnósticos (ou de um dia inteiro se for a primeira vez da equipa) E um dia inteiro de prática como experiência-piloto numa escola próxima</a:t>
            </a:r>
          </a:p>
          <a:p>
            <a:pPr>
              <a:spcBef>
                <a:spcPts val="1200"/>
              </a:spcBef>
              <a:buClr>
                <a:srgbClr val="00B3C4"/>
              </a:buClr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400" b="1" dirty="0">
                <a:latin typeface="Calibri" panose="020F0502020204030204" pitchFamily="34" charset="0"/>
                <a:cs typeface="Calibri" panose="020F0502020204030204" pitchFamily="34" charset="0"/>
              </a:rPr>
              <a:t>Atualização (meio dia)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Determine quem são os técnicos laboratoriais superiores e mais experientes. Avalie o desempenho juntamente com os anos de experiência.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Verifique o material, discuta os procedimentos operacionais normalizados (PON) e o fluxo laboratorial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Efetue uma ronda inicial de diagnóstico com todos os passos e com toda a equipa em conjunto</a:t>
            </a:r>
          </a:p>
          <a:p>
            <a:pPr>
              <a:spcBef>
                <a:spcPts val="1200"/>
              </a:spcBef>
              <a:buClr>
                <a:srgbClr val="00B3C4"/>
              </a:buClr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33306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874A91A-EB20-4DCA-9D75-00BDE6A394A7}"/>
              </a:ext>
            </a:extLst>
          </p:cNvPr>
          <p:cNvSpPr/>
          <p:nvPr/>
        </p:nvSpPr>
        <p:spPr>
          <a:xfrm>
            <a:off x="616402" y="1387308"/>
            <a:ext cx="11187729" cy="5016758"/>
          </a:xfrm>
          <a:prstGeom prst="rect">
            <a:avLst/>
          </a:prstGeom>
        </p:spPr>
        <p:txBody>
          <a:bodyPr wrap="square" lIns="0" tIns="45720" rIns="91440" bIns="45720" anchor="t">
            <a:spAutoFit/>
          </a:bodyPr>
          <a:lstStyle/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b="1" dirty="0">
                <a:latin typeface="Calibri" panose="020F0502020204030204" pitchFamily="34" charset="0"/>
                <a:cs typeface="Calibri" panose="020F0502020204030204" pitchFamily="34" charset="0"/>
              </a:rPr>
              <a:t>Dia prático (experiência-piloto):</a:t>
            </a: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Atribua técnicos de leitura e leitores de CQ 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Prepare um número adequado de amostras, por forma que cada leitor tenha pelo menos 4 lâminas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Após a leitura inicial, entregue imediatamente as lâminas ao técnico seguinte. Certifique-se de que os resultados não sejam copiados.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Compare os resultados de acordo com os critérios de CQ (diapositivo 18).</a:t>
            </a:r>
          </a:p>
          <a:p>
            <a:pPr marL="285750" indent="-28575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Todas as lâminas nas quais os critérios de CQ </a:t>
            </a:r>
            <a:r>
              <a:rPr lang="2070" sz="2000" b="1" dirty="0">
                <a:latin typeface="Calibri" panose="020F0502020204030204" pitchFamily="34" charset="0"/>
                <a:cs typeface="Calibri" panose="020F0502020204030204" pitchFamily="34" charset="0"/>
              </a:rPr>
              <a:t>não sejam cumpridos </a:t>
            </a: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devem ser relidas pelos leitores de CQ e os resultados devem ser discutidos com os leitores originais. Uma vez atingido o consenso, discuta os resultados com toda a equipa presente.</a:t>
            </a: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Após iniciadas as atividades de campo, verifique o CQ todos os dias para verificar se há membros da equipa com desempenho sistematicamente insatisfatório. Repita os passos da formação, se possível. Se a falta de desempenho adequado persistir após 1 a 2 semanas, discuta a possível substituição de pessoal com os gestores.</a:t>
            </a:r>
            <a:endParaRPr lang="en-GB" sz="2000" dirty="0">
              <a:latin typeface="Calibri" panose="020F0502020204030204" pitchFamily="34" charset="0"/>
              <a:ea typeface="Calibri"/>
              <a:cs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2003F84-FCA5-9F7A-0103-D325A8738260}"/>
              </a:ext>
            </a:extLst>
          </p:cNvPr>
          <p:cNvSpPr txBox="1"/>
          <p:nvPr/>
        </p:nvSpPr>
        <p:spPr>
          <a:xfrm>
            <a:off x="615449" y="385450"/>
            <a:ext cx="11166475" cy="992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Prontidão no terreno</a:t>
            </a:r>
            <a:endParaRPr lang="en-GB" sz="36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46035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dirty="0"/>
              <a:t>Dúvidas?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955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066" y="767200"/>
            <a:ext cx="6030681" cy="1122400"/>
          </a:xfrm>
        </p:spPr>
        <p:txBody>
          <a:bodyPr/>
          <a:lstStyle/>
          <a:p>
            <a:pPr>
              <a:defRPr b="0" i="0"/>
            </a:pPr>
            <a:r>
              <a:rPr lang="2070" dirty="0"/>
              <a:t>Objetivos de formação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D3E35D-BF66-4769-9557-D44670FCAE32}"/>
              </a:ext>
            </a:extLst>
          </p:cNvPr>
          <p:cNvSpPr txBox="1"/>
          <p:nvPr/>
        </p:nvSpPr>
        <p:spPr>
          <a:xfrm>
            <a:off x="1195067" y="2833677"/>
            <a:ext cx="9798025" cy="158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Neste módulo, aprenderá os passos seguintes dos métodos de laboratório </a:t>
            </a:r>
          </a:p>
          <a:p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Tx/>
              <a:buAutoNum type="arabicPeriod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Esfregaço espesso de Kato-Katz</a:t>
            </a:r>
          </a:p>
          <a:p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8463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69579" y="418668"/>
            <a:ext cx="9826625" cy="1122362"/>
          </a:xfrm>
        </p:spPr>
        <p:txBody>
          <a:bodyPr/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Precauções de segurança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D3E35D-BF66-4769-9557-D44670FCAE32}"/>
              </a:ext>
            </a:extLst>
          </p:cNvPr>
          <p:cNvSpPr txBox="1"/>
          <p:nvPr/>
        </p:nvSpPr>
        <p:spPr>
          <a:xfrm>
            <a:off x="618836" y="1264083"/>
            <a:ext cx="9798024" cy="5400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As fezes devem ser consideradas potencialmente infeciosas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Use luvas e bata de laboratório sempre que manusear amostras de fezes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Os bancos, os instrumentos e o equipamento devem ser rotineiramente descontaminados com desinfetantes após a utilização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Os materiais contaminados com resíduos infeciosos devem ser desinfetados antes do descarte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É proibido beber ou comer durante os procedimentos laboratoriais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Devem ser usados ​​desinfetantes apropriados para descarte de materiais, espátulas de madeira e recipientes para espécimes contaminados, bem como para limpeza das bancadas de trabalho</a:t>
            </a:r>
          </a:p>
          <a:p>
            <a:pPr marL="342900" indent="-34290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Os recipientes para espécimes usados ​​têm de ser desinfetados antes da lavagem</a:t>
            </a:r>
          </a:p>
        </p:txBody>
      </p:sp>
    </p:spTree>
    <p:extLst>
      <p:ext uri="{BB962C8B-B14F-4D97-AF65-F5344CB8AC3E}">
        <p14:creationId xmlns:p14="http://schemas.microsoft.com/office/powerpoint/2010/main" val="61282312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BB5B26A-A1FC-427F-8F3A-52B7586009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8763" y="383569"/>
            <a:ext cx="9826625" cy="1122362"/>
          </a:xfrm>
        </p:spPr>
        <p:txBody>
          <a:bodyPr/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Equipamento necessário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5F034C-D501-440B-BF64-65C7D137F228}"/>
              </a:ext>
            </a:extLst>
          </p:cNvPr>
          <p:cNvSpPr txBox="1"/>
          <p:nvPr/>
        </p:nvSpPr>
        <p:spPr>
          <a:xfrm>
            <a:off x="619008" y="1106276"/>
            <a:ext cx="10352674" cy="5754273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>
              <a:lnSpc>
                <a:spcPct val="120000"/>
              </a:lnSpc>
              <a:defRPr b="0" i="0"/>
            </a:pPr>
            <a:r>
              <a:rPr lang="2070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Vestuário de proteção: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Luvas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Bata de laboratório</a:t>
            </a: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Sapatos de biqueira fechada</a:t>
            </a: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20000"/>
              </a:lnSpc>
              <a:defRPr b="0" i="0"/>
            </a:pPr>
            <a:r>
              <a:rPr lang="2070" sz="1600" i="1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Kato-Katz: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Amostra de fezes em recipiente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Folhas de celofane (hidrofílico, espessura de 30 a 50 µm)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Verde de malaquite (ou azul de metileno)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45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Peneira metálica (peneira Endecott) com tamanho de malha de 200 a 250 µm OU malha de nylon com tamanho até 300 µm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Lâminas de vidro microscópicas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Glicerol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Caixas de lâminas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Jornais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Espátulas/aplicadores de madeira ou plástico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Pinça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55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Modelo plástico de Kato-Katz (orifício de 6 mm num modelo de 1,5 mm de espessura, que possibilita 41,7 mg de fezes)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Exame microscópico: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Microscópio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Contador-registador manual</a:t>
            </a: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defRPr b="0" i="0"/>
            </a:pPr>
            <a:r>
              <a:rPr lang="2070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Desinfetantes e eliminação de resíduos: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Balde (para descarte das fezes, depois despejadas na latrina)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Solução de hipoclorito a 1% (lixívia doméstica)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Álcool desnaturado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Sabão medicinal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Luvas de lavagem de borracha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Toalhetes desinfetantes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16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Recipiente de resíduos (com desinfetante)</a:t>
            </a:r>
          </a:p>
          <a:p>
            <a:pPr marL="342900" lvl="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sz="1600" spc="-1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b="0" i="0"/>
            </a:pPr>
            <a:r>
              <a:rPr lang="2070" sz="1600" i="1" dirty="0">
                <a:latin typeface="Calibri" panose="020F0502020204030204" pitchFamily="34" charset="0"/>
                <a:cs typeface="Calibri" panose="020F0502020204030204" pitchFamily="34" charset="0"/>
              </a:rPr>
              <a:t>Rotulagem de amostras e introdução de dados: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1600" dirty="0">
                <a:latin typeface="Calibri" panose="020F0502020204030204" pitchFamily="34" charset="0"/>
                <a:cs typeface="Calibri" panose="020F0502020204030204" pitchFamily="34" charset="0"/>
              </a:rPr>
              <a:t>Códigos de barras (se forem usados)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1600" dirty="0">
                <a:latin typeface="Calibri" panose="020F0502020204030204" pitchFamily="34" charset="0"/>
                <a:cs typeface="Calibri" panose="020F0502020204030204" pitchFamily="34" charset="0"/>
              </a:rPr>
              <a:t>Telefone com formulário de resultados/formulário de registo de casos pré-instalado</a:t>
            </a:r>
          </a:p>
        </p:txBody>
      </p:sp>
    </p:spTree>
    <p:extLst>
      <p:ext uri="{BB962C8B-B14F-4D97-AF65-F5344CB8AC3E}">
        <p14:creationId xmlns:p14="http://schemas.microsoft.com/office/powerpoint/2010/main" val="61472855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2762" y="558658"/>
            <a:ext cx="11166475" cy="468312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3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Preparação de esfregaço espesso de Kato-Katz </a:t>
            </a:r>
            <a:r>
              <a:rPr lang="2070" sz="32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pré-levantamento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512762" y="1265112"/>
            <a:ext cx="8580410" cy="5034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Preparação anterior ao levantamento:</a:t>
            </a:r>
          </a:p>
          <a:p>
            <a:pPr marL="457200" indent="-457200">
              <a:spcBef>
                <a:spcPts val="12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Criar o reagente</a:t>
            </a:r>
          </a:p>
          <a:p>
            <a:pPr marL="914400" lvl="1" indent="-45720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Dilua 100 ml de água destilada em 3 g de verde de malaquite/azul de metileno (“solução inicial”)</a:t>
            </a:r>
          </a:p>
          <a:p>
            <a:pPr marL="914400" lvl="1" indent="-45720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Dilua 60 ml de glicerina em 40 ml de água destilada, criando uma solução de glicerol a 60%</a:t>
            </a:r>
          </a:p>
          <a:p>
            <a:pPr marL="914400" lvl="1" indent="-457200">
              <a:spcBef>
                <a:spcPts val="12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Retire 1 ml da “solução inicial” e adicione ao glicerol a 60%, criando uma “solução de trabalho” </a:t>
            </a:r>
          </a:p>
          <a:p>
            <a:pPr marL="457200" indent="-457200">
              <a:spcBef>
                <a:spcPts val="12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Corte o celofane em pedaços de 25 mm x 30 mm</a:t>
            </a:r>
          </a:p>
          <a:p>
            <a:pPr marL="457200" indent="-457200">
              <a:spcBef>
                <a:spcPts val="12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Mergulhe os pedaços na “solução de trabalho” durante pelo menos 24 horas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B04057-B67B-4C16-A2EA-0B23DB3B9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79"/>
          <a:stretch>
            <a:fillRect/>
          </a:stretch>
        </p:blipFill>
        <p:spPr>
          <a:xfrm rot="5400000">
            <a:off x="8236838" y="2742053"/>
            <a:ext cx="4540620" cy="175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42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2F656F7-6EF2-4283-9705-3BBD6F6097D3}"/>
              </a:ext>
            </a:extLst>
          </p:cNvPr>
          <p:cNvSpPr/>
          <p:nvPr/>
        </p:nvSpPr>
        <p:spPr>
          <a:xfrm>
            <a:off x="396265" y="1343391"/>
            <a:ext cx="8115530" cy="4576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600" dirty="0">
                <a:latin typeface="Calibri" panose="020F0502020204030204" pitchFamily="34" charset="0"/>
                <a:cs typeface="Calibri" panose="020F0502020204030204" pitchFamily="34" charset="0"/>
              </a:rPr>
              <a:t>Ponha duas lâminas de vidro uma ao lado da outra e rotule-as com o número da amostra; em seguida, coloque um modelo plástico sobre cada uma.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600" dirty="0">
                <a:latin typeface="Calibri" panose="020F0502020204030204" pitchFamily="34" charset="0"/>
                <a:cs typeface="Calibri" panose="020F0502020204030204" pitchFamily="34" charset="0"/>
              </a:rPr>
              <a:t>Ponha uma pequena quantidade de fezes e passe-a pela peneira metálica</a:t>
            </a:r>
          </a:p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600" dirty="0">
                <a:latin typeface="Calibri" panose="020F0502020204030204" pitchFamily="34" charset="0"/>
                <a:cs typeface="Calibri" panose="020F0502020204030204" pitchFamily="34" charset="0"/>
              </a:rPr>
              <a:t>Raspe a amostra fecal da parte inferior da peneira metálica</a:t>
            </a:r>
          </a:p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600" dirty="0">
                <a:latin typeface="Calibri" panose="020F0502020204030204" pitchFamily="34" charset="0"/>
                <a:cs typeface="Calibri" panose="020F0502020204030204" pitchFamily="34" charset="0"/>
              </a:rPr>
              <a:t>Com o modelo sobre a lâmina de vidro, encha o orifício e nivele as fezes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1795E33-46DF-7C22-D633-A85D6E637E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6265" y="469725"/>
            <a:ext cx="10580066" cy="468312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Esfregaço espesso de Kato-Katz – processamento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AEEAF5-0C24-F4D3-17DA-82C1F02527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233" y="1466144"/>
            <a:ext cx="1835003" cy="159099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0E1E7F5-9392-A05C-8DB5-01BC0C4EF353}"/>
              </a:ext>
            </a:extLst>
          </p:cNvPr>
          <p:cNvGrpSpPr/>
          <p:nvPr/>
        </p:nvGrpSpPr>
        <p:grpSpPr>
          <a:xfrm>
            <a:off x="10704945" y="2806894"/>
            <a:ext cx="1396819" cy="1719155"/>
            <a:chOff x="9182808" y="3206987"/>
            <a:chExt cx="1709678" cy="2253673"/>
          </a:xfrm>
        </p:grpSpPr>
        <p:pic>
          <p:nvPicPr>
            <p:cNvPr id="7" name="Picture 6" descr=" picture containing text&#10;&#10;Description automatically generated">
              <a:extLst>
                <a:ext uri="{FF2B5EF4-FFF2-40B4-BE49-F238E27FC236}">
                  <a16:creationId xmlns:a16="http://schemas.microsoft.com/office/drawing/2014/main" id="{0001FCA9-0773-7324-B289-84A5D8EFC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2808" y="3206987"/>
              <a:ext cx="1709678" cy="225367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E09D9B3-2CFD-455F-E4BD-FB88C132E1C4}"/>
                </a:ext>
              </a:extLst>
            </p:cNvPr>
            <p:cNvSpPr/>
            <p:nvPr/>
          </p:nvSpPr>
          <p:spPr>
            <a:xfrm>
              <a:off x="10520218" y="3297382"/>
              <a:ext cx="240146" cy="44334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b="0" i="0"/>
              </a:pPr>
              <a:r>
                <a:rPr lang="2070" sz="2400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37EA16-B659-53EE-EB74-E557FA381BB3}"/>
              </a:ext>
            </a:extLst>
          </p:cNvPr>
          <p:cNvGrpSpPr/>
          <p:nvPr/>
        </p:nvGrpSpPr>
        <p:grpSpPr>
          <a:xfrm>
            <a:off x="10704944" y="4595004"/>
            <a:ext cx="1396819" cy="1883651"/>
            <a:chOff x="8866072" y="4086357"/>
            <a:chExt cx="1709678" cy="2253673"/>
          </a:xfrm>
        </p:grpSpPr>
        <p:pic>
          <p:nvPicPr>
            <p:cNvPr id="3" name="Picture 2" descr=" picture containing text&#10;&#10;Description automatically generated">
              <a:extLst>
                <a:ext uri="{FF2B5EF4-FFF2-40B4-BE49-F238E27FC236}">
                  <a16:creationId xmlns:a16="http://schemas.microsoft.com/office/drawing/2014/main" id="{E93AC616-7CD7-4CAD-8285-995103501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6072" y="4086357"/>
              <a:ext cx="1709678" cy="225367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C9331B3-04BC-9B26-39A8-8BCFAED28DE0}"/>
                </a:ext>
              </a:extLst>
            </p:cNvPr>
            <p:cNvSpPr/>
            <p:nvPr/>
          </p:nvSpPr>
          <p:spPr>
            <a:xfrm>
              <a:off x="10206663" y="4170693"/>
              <a:ext cx="297211" cy="45672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b="0" i="0"/>
              </a:pPr>
              <a:r>
                <a:rPr lang="2070" sz="2400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E642DB-D89B-34E5-B3AC-272B2C1F7189}"/>
              </a:ext>
            </a:extLst>
          </p:cNvPr>
          <p:cNvGrpSpPr/>
          <p:nvPr/>
        </p:nvGrpSpPr>
        <p:grpSpPr>
          <a:xfrm>
            <a:off x="8988735" y="3493321"/>
            <a:ext cx="1540792" cy="1993074"/>
            <a:chOff x="11582989" y="2567671"/>
            <a:chExt cx="1694068" cy="2189018"/>
          </a:xfrm>
        </p:grpSpPr>
        <p:pic>
          <p:nvPicPr>
            <p:cNvPr id="4" name="Picture 3" descr=" picture containing text&#10;&#10;Description automatically generated">
              <a:extLst>
                <a:ext uri="{FF2B5EF4-FFF2-40B4-BE49-F238E27FC236}">
                  <a16:creationId xmlns:a16="http://schemas.microsoft.com/office/drawing/2014/main" id="{DEB46DF4-C98C-650F-6E46-9E6144A1C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82989" y="2567671"/>
              <a:ext cx="1694068" cy="218901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C6BE00-2448-5965-5ED2-3BB2ED3448EB}"/>
                </a:ext>
              </a:extLst>
            </p:cNvPr>
            <p:cNvSpPr/>
            <p:nvPr/>
          </p:nvSpPr>
          <p:spPr>
            <a:xfrm>
              <a:off x="12921671" y="2644070"/>
              <a:ext cx="267855" cy="49058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b="0" i="0"/>
              </a:pPr>
              <a:r>
                <a:rPr lang="2070" sz="2400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42790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2F656F7-6EF2-4283-9705-3BBD6F6097D3}"/>
              </a:ext>
            </a:extLst>
          </p:cNvPr>
          <p:cNvSpPr/>
          <p:nvPr/>
        </p:nvSpPr>
        <p:spPr>
          <a:xfrm>
            <a:off x="413477" y="1228397"/>
            <a:ext cx="893147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 startAt="5"/>
              <a:defRPr b="0" i="0"/>
            </a:pPr>
            <a:r>
              <a:rPr lang="2070" sz="2500" dirty="0">
                <a:latin typeface="Calibri" panose="020F0502020204030204" pitchFamily="34" charset="0"/>
                <a:cs typeface="Calibri" panose="020F0502020204030204" pitchFamily="34" charset="0"/>
              </a:rPr>
              <a:t>Ponha um pedaço de celofane embebido na solução de glicerol sobre a amostra fecal. Vire a lâmina ao contrário e pressione-a contra uma superfície firme para espalhar uniformemente as fezes num círculo. Faça deslizar lateralmente a lâmina com cuidado ao levantá-la para evitar a separação do celofane</a:t>
            </a:r>
          </a:p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 startAt="6"/>
              <a:defRPr b="0" i="0"/>
            </a:pPr>
            <a:r>
              <a:rPr lang="2070" sz="2500" dirty="0">
                <a:latin typeface="Calibri" panose="020F0502020204030204" pitchFamily="34" charset="0"/>
                <a:cs typeface="Calibri" panose="020F0502020204030204" pitchFamily="34" charset="0"/>
              </a:rPr>
              <a:t>Deixe a lâmina clarear com o celofane voltado para cima durante 30 minutos (menos se estiver exposta ao sol). Se houver presença de ancilóstomos, a lâmina deve ser lida até 60 minutos após o processamento</a:t>
            </a:r>
            <a:endParaRPr lang="en-GB" sz="2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2400"/>
              </a:spcBef>
              <a:buClr>
                <a:schemeClr val="bg2"/>
              </a:buClr>
              <a:buFont typeface="+mj-lt"/>
              <a:buAutoNum type="arabicPeriod" startAt="6"/>
              <a:defRPr b="0" i="0"/>
            </a:pPr>
            <a:r>
              <a:rPr lang="2070" sz="2500" dirty="0">
                <a:latin typeface="Calibri" panose="020F0502020204030204" pitchFamily="34" charset="0"/>
                <a:cs typeface="Calibri" panose="020F0502020204030204" pitchFamily="34" charset="0"/>
              </a:rPr>
              <a:t>Para uma amostra de fezes (lâminas A e B), cada lâmina deve ser examinada por técnicos diferentes, se possível.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1795E33-46DF-7C22-D633-A85D6E637E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3015" y="421797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Esfregaço espesso de Kato-Katz – processamento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A2C0704-3F18-7197-9689-F6277F62415C}"/>
              </a:ext>
            </a:extLst>
          </p:cNvPr>
          <p:cNvGrpSpPr/>
          <p:nvPr/>
        </p:nvGrpSpPr>
        <p:grpSpPr>
          <a:xfrm>
            <a:off x="9623460" y="1228397"/>
            <a:ext cx="2385660" cy="2950337"/>
            <a:chOff x="10455564" y="3203575"/>
            <a:chExt cx="1736436" cy="2243860"/>
          </a:xfrm>
        </p:grpSpPr>
        <p:pic>
          <p:nvPicPr>
            <p:cNvPr id="20" name="Picture 19" descr=" picture containing text&#10;&#10;Description automatically generated">
              <a:extLst>
                <a:ext uri="{FF2B5EF4-FFF2-40B4-BE49-F238E27FC236}">
                  <a16:creationId xmlns:a16="http://schemas.microsoft.com/office/drawing/2014/main" id="{333AAE9F-C8FC-6113-8B7E-7E4AEB4E9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55564" y="3203575"/>
              <a:ext cx="1736436" cy="224386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39C5261-18DE-3A8D-B0E7-5301BEDD465D}"/>
                </a:ext>
              </a:extLst>
            </p:cNvPr>
            <p:cNvSpPr/>
            <p:nvPr/>
          </p:nvSpPr>
          <p:spPr>
            <a:xfrm>
              <a:off x="11680187" y="3222625"/>
              <a:ext cx="398202" cy="55384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 b="0" i="0"/>
              </a:pPr>
              <a:r>
                <a:rPr lang="2070" sz="2800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66740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7602E-3DFE-4234-B13D-C905DA7D8E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507" y="330935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Microscopia: Kato-Katz</a:t>
            </a:r>
            <a:endParaRPr lang="en-GB" sz="40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8A909D-46D6-48F2-B83A-04E7C80F6D68}"/>
              </a:ext>
            </a:extLst>
          </p:cNvPr>
          <p:cNvSpPr/>
          <p:nvPr/>
        </p:nvSpPr>
        <p:spPr>
          <a:xfrm>
            <a:off x="515388" y="1212912"/>
            <a:ext cx="6500553" cy="552458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457200" indent="-457200">
              <a:spcBef>
                <a:spcPts val="18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Utilize uma objetiva 10x para examinar a lâmina, utilizando potencialmente uma ampliação maior para verificar ovos individuais (por exemplo, 40x)</a:t>
            </a:r>
          </a:p>
          <a:p>
            <a:pPr marL="457200" indent="-457200">
              <a:spcBef>
                <a:spcPts val="18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Começando num canto da amostra, examine sistematicamente TODA a amostra num esquema de ziguezague</a:t>
            </a:r>
          </a:p>
          <a:p>
            <a:pPr marL="457200" indent="-457200">
              <a:spcBef>
                <a:spcPts val="18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Ao passar para uma nova linha, mantenha uma pequena sobreposição do campo microscópico: um objeto no canto do campo é escolhido e levado para o lado oposto do campo. Depois, é examinado o segundo campo.</a:t>
            </a:r>
          </a:p>
          <a:p>
            <a:pPr marL="457200" indent="-457200">
              <a:spcBef>
                <a:spcPts val="1800"/>
              </a:spcBef>
              <a:buClr>
                <a:schemeClr val="bg2"/>
              </a:buClr>
              <a:buFont typeface="+mj-lt"/>
              <a:buAutoNum type="arabicPeriod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Conte TODOS os ovos presentes utilizando contadores-registadores manuais. Certifique-se de não confundir contadores para espécies diferentes.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E42A0-3FD9-3125-2EE6-F3A99921A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248" y="1212912"/>
            <a:ext cx="3705225" cy="18478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79252E-46D4-0D60-9E49-0063D9D6B426}"/>
              </a:ext>
            </a:extLst>
          </p:cNvPr>
          <p:cNvSpPr txBox="1"/>
          <p:nvPr/>
        </p:nvSpPr>
        <p:spPr>
          <a:xfrm>
            <a:off x="7444872" y="1292447"/>
            <a:ext cx="182742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cap="none" spc="0" normalizeH="0" baseline="0" dirty="0">
                <a:ln>
                  <a:noFill/>
                </a:ln>
                <a:solidFill>
                  <a:srgbClr val="004479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</a:t>
            </a:r>
            <a:endParaRPr kumimoji="0" lang="en-GB" sz="2800" b="0" i="0" u="none" strike="noStrike" cap="none" spc="0" normalizeH="0" baseline="0" dirty="0">
              <a:ln>
                <a:noFill/>
              </a:ln>
              <a:solidFill>
                <a:srgbClr val="004479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5FCDF4D-C3C9-26B1-7F51-9DC190C9E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239" y="3316314"/>
            <a:ext cx="3143250" cy="20859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81EFB7-6BC7-DD49-333D-B7D5ECE653B1}"/>
              </a:ext>
            </a:extLst>
          </p:cNvPr>
          <p:cNvSpPr txBox="1"/>
          <p:nvPr/>
        </p:nvSpPr>
        <p:spPr>
          <a:xfrm>
            <a:off x="7444872" y="3383220"/>
            <a:ext cx="182742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cap="none" spc="0" normalizeH="0" baseline="0" dirty="0">
                <a:ln>
                  <a:noFill/>
                </a:ln>
                <a:solidFill>
                  <a:srgbClr val="004479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3</a:t>
            </a:r>
            <a:endParaRPr kumimoji="0" lang="en-GB" sz="2800" b="0" i="0" u="none" strike="noStrike" cap="none" spc="0" normalizeH="0" baseline="0" dirty="0">
              <a:ln>
                <a:noFill/>
              </a:ln>
              <a:solidFill>
                <a:srgbClr val="004479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2344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ECCAF-F4BC-496B-B948-756355BAF1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2762" y="324777"/>
            <a:ext cx="11166475" cy="468312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36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Controlo de qualidade: Kato-Katz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74A91A-EB20-4DCA-9D75-00BDE6A394A7}"/>
              </a:ext>
            </a:extLst>
          </p:cNvPr>
          <p:cNvSpPr/>
          <p:nvPr/>
        </p:nvSpPr>
        <p:spPr>
          <a:xfrm>
            <a:off x="512763" y="1054800"/>
            <a:ext cx="872253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10% de todas as lâminas (contando as lâminas A e B) são selecionadas aleatoriamente e reexaminadas por um técnico mais experiente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Os resultados são considerados discrepantes se as diferenças na contagem de ovos forem:</a:t>
            </a: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	Para contagens abaixo de 100 ovos – mais de ±10 ovos</a:t>
            </a: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	Para contagens acima de 100 ovos – mais de ±20%</a:t>
            </a: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	Divergentes entre casos positivos e casos negativos de ovos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3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As lâminas discrepantes são relidas novamente por um terceiro técnico e a decisão final sobre os resultados é tomada com base nas três leituras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3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Se mais de 50% dos slides de CQ forem discrepantes em vários dias, o técnico principal deverá efetuar uma nova formação e discutir com o chefe da equipa de levantamento acerca das consequências adequadas.</a:t>
            </a:r>
          </a:p>
          <a:p>
            <a:pPr>
              <a:spcBef>
                <a:spcPts val="1200"/>
              </a:spcBef>
              <a:buClr>
                <a:srgbClr val="00B3C4"/>
              </a:buClr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NOTA: Os ovos de ancilóstomos não serão considerados, uma vez que são conhecidos por se tornarem transparentes com o tempo</a:t>
            </a:r>
          </a:p>
        </p:txBody>
      </p:sp>
      <p:pic>
        <p:nvPicPr>
          <p:cNvPr id="17" name="Picture Placeholder 6">
            <a:extLst>
              <a:ext uri="{FF2B5EF4-FFF2-40B4-BE49-F238E27FC236}">
                <a16:creationId xmlns:a16="http://schemas.microsoft.com/office/drawing/2014/main" id="{5B0AB7C8-9D11-41C5-A097-3DC62B3E7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718" y="1292544"/>
            <a:ext cx="2649810" cy="364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0824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1217</Words>
  <Application>Microsoft Office PowerPoint</Application>
  <PresentationFormat>Widescreen</PresentationFormat>
  <Paragraphs>106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Anton</vt:lpstr>
      <vt:lpstr>Arial</vt:lpstr>
      <vt:lpstr>Calibri</vt:lpstr>
      <vt:lpstr>Space Mono</vt:lpstr>
      <vt:lpstr>VINTAGE DISEASE</vt:lpstr>
      <vt:lpstr>Avaliações Práticas e de Precisão da SCH</vt:lpstr>
      <vt:lpstr>Objetivos de formação</vt:lpstr>
      <vt:lpstr>Precauções de segurança</vt:lpstr>
      <vt:lpstr>Equipamento necessário</vt:lpstr>
      <vt:lpstr>Preparação de esfregaço espesso de Kato-Katz pré-levantamento</vt:lpstr>
      <vt:lpstr>Esfregaço espesso de Kato-Katz – processamento</vt:lpstr>
      <vt:lpstr>Esfregaço espesso de Kato-Katz – processamento</vt:lpstr>
      <vt:lpstr>Microscopia: Kato-Katz</vt:lpstr>
      <vt:lpstr>Controlo de qualidade: Kato-Katz</vt:lpstr>
      <vt:lpstr>Prontidão no terreno</vt:lpstr>
      <vt:lpstr>PowerPoint Presentation</vt:lpstr>
      <vt:lpstr>Dúvidas?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Fiona Fleming</cp:lastModifiedBy>
  <cp:revision>5</cp:revision>
  <dcterms:created xsi:type="dcterms:W3CDTF">2023-09-15T15:00:28Z</dcterms:created>
  <dcterms:modified xsi:type="dcterms:W3CDTF">2024-06-14T12:53:24Z</dcterms:modified>
</cp:coreProperties>
</file>