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74" r:id="rId6"/>
    <p:sldId id="275" r:id="rId7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E67434EE-479D-4FEB-BFE3-D395EEEF39CC}"/>
    <pc:docChg chg="modSld">
      <pc:chgData name="Fiona Fleming" userId="b5097439-94d7-4019-90d8-0c83209e33b0" providerId="ADAL" clId="{E67434EE-479D-4FEB-BFE3-D395EEEF39CC}" dt="2024-06-14T12:54:07.215" v="2" actId="14100"/>
      <pc:docMkLst>
        <pc:docMk/>
      </pc:docMkLst>
      <pc:sldChg chg="modSp mod">
        <pc:chgData name="Fiona Fleming" userId="b5097439-94d7-4019-90d8-0c83209e33b0" providerId="ADAL" clId="{E67434EE-479D-4FEB-BFE3-D395EEEF39CC}" dt="2024-06-14T12:54:07.215" v="2" actId="14100"/>
        <pc:sldMkLst>
          <pc:docMk/>
          <pc:sldMk cId="677590497" sldId="273"/>
        </pc:sldMkLst>
        <pc:spChg chg="mod">
          <ac:chgData name="Fiona Fleming" userId="b5097439-94d7-4019-90d8-0c83209e33b0" providerId="ADAL" clId="{E67434EE-479D-4FEB-BFE3-D395EEEF39CC}" dt="2024-06-14T12:54:07.215" v="2" actId="14100"/>
          <ac:spMkLst>
            <pc:docMk/>
            <pc:sldMk cId="677590497" sldId="273"/>
            <ac:spMk id="7" creationId="{909EA069-F552-7547-47EC-91B66F916699}"/>
          </ac:spMkLst>
        </pc:spChg>
        <pc:spChg chg="mod">
          <ac:chgData name="Fiona Fleming" userId="b5097439-94d7-4019-90d8-0c83209e33b0" providerId="ADAL" clId="{E67434EE-479D-4FEB-BFE3-D395EEEF39CC}" dt="2024-06-14T12:53:59.585" v="0" actId="14100"/>
          <ac:spMkLst>
            <pc:docMk/>
            <pc:sldMk cId="677590497" sldId="273"/>
            <ac:spMk id="9" creationId="{334F8A63-E709-F336-022A-E31BCC7070A1}"/>
          </ac:spMkLst>
        </pc:spChg>
        <pc:spChg chg="mod">
          <ac:chgData name="Fiona Fleming" userId="b5097439-94d7-4019-90d8-0c83209e33b0" providerId="ADAL" clId="{E67434EE-479D-4FEB-BFE3-D395EEEF39CC}" dt="2024-06-14T12:54:02.810" v="1" actId="14100"/>
          <ac:spMkLst>
            <pc:docMk/>
            <pc:sldMk cId="677590497" sldId="273"/>
            <ac:spMk id="10" creationId="{2CC548C5-7DFE-72AB-19E7-CA4EDF561A45}"/>
          </ac:spMkLst>
        </pc:spChg>
        <pc:cxnChg chg="mod">
          <ac:chgData name="Fiona Fleming" userId="b5097439-94d7-4019-90d8-0c83209e33b0" providerId="ADAL" clId="{E67434EE-479D-4FEB-BFE3-D395EEEF39CC}" dt="2024-06-14T12:53:59.585" v="0" actId="14100"/>
          <ac:cxnSpMkLst>
            <pc:docMk/>
            <pc:sldMk cId="677590497" sldId="273"/>
            <ac:cxnSpMk id="11" creationId="{F26ECD03-38CF-0BDC-56A4-50C3C3255833}"/>
          </ac:cxnSpMkLst>
        </pc:cxnChg>
        <pc:cxnChg chg="mod">
          <ac:chgData name="Fiona Fleming" userId="b5097439-94d7-4019-90d8-0c83209e33b0" providerId="ADAL" clId="{E67434EE-479D-4FEB-BFE3-D395EEEF39CC}" dt="2024-06-14T12:54:02.810" v="1" actId="14100"/>
          <ac:cxnSpMkLst>
            <pc:docMk/>
            <pc:sldMk cId="677590497" sldId="273"/>
            <ac:cxnSpMk id="20" creationId="{9929988B-F8E7-A460-4F08-77B174200FDE}"/>
          </ac:cxnSpMkLst>
        </pc:cxnChg>
        <pc:cxnChg chg="mod">
          <ac:chgData name="Fiona Fleming" userId="b5097439-94d7-4019-90d8-0c83209e33b0" providerId="ADAL" clId="{E67434EE-479D-4FEB-BFE3-D395EEEF39CC}" dt="2024-06-14T12:54:07.215" v="2" actId="14100"/>
          <ac:cxnSpMkLst>
            <pc:docMk/>
            <pc:sldMk cId="677590497" sldId="273"/>
            <ac:cxnSpMk id="22" creationId="{35389CAA-04BD-5B05-E2F9-67A8206CCB3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C04CC-E142-C3F4-E56E-7D6B608E3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K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AF259-8C2A-FA79-3DFE-7A4A329A1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8B7AB-0911-2EFA-475C-21F69F258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EA71-E65E-4FC7-B688-F69814BF804F}" type="datetimeFigureOut">
              <a:rPr lang="en-KE" smtClean="0"/>
              <a:t>06/14/2024</a:t>
            </a:fld>
            <a:endParaRPr lang="en-K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D3632-93E4-59FA-C3B5-502AC3D0D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D8E0B-5C82-CF6A-5F9F-39C42019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384F-779E-42B8-B4DC-49B2A745F11E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411493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4800"/>
              <a:t>Avaliações Práticas e de Precisão da SCH</a:t>
            </a:r>
            <a:endParaRPr sz="48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0207" y="5979381"/>
            <a:ext cx="7208337" cy="640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6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Como gerar um ID único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 b="0" i="0"/>
            </a:pPr>
            <a:r>
              <a:rPr lang="2070" sz="4800"/>
              <a:t>Gerar um ID único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39913"/>
            <a:ext cx="11750675" cy="4751387"/>
          </a:xfrm>
        </p:spPr>
        <p:txBody>
          <a:bodyPr>
            <a:noAutofit/>
          </a:bodyPr>
          <a:lstStyle/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 b="0" i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 identificadores únicos são importantes para assegurar o anonimato dos participantes.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 um identificador único para cada nível (por exemplo: distrito, subdistrito, bairro, escola) facilita a análise dos dados.</a:t>
            </a:r>
            <a:endParaRPr lang="en-US" sz="23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Quanto mais simples for, mais fácil de usar será o ID único. 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únicos compridos ou ID únicos que não sigam um padrão definido podem conduzir a erros na escrita, em especial se forem inseridos à mão.</a:t>
            </a:r>
            <a:endParaRPr lang="en-US" sz="23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 bom ID único deve conseguir basear-se em todos os níveis de agregação de dados.</a:t>
            </a:r>
          </a:p>
          <a:p>
            <a:pPr algn="just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 cada nível (por exemplo: distrito, subdistrito, bairro, escola) do ID, o número de dígitos deve corresponder ao número máximo nesse nível. Por exemplo, se houver 21 bairros num distrito, o código do bairro deverá ter sempre 2 dígitos. Os dígitos para o primeiro bairro seriam “01”.</a:t>
            </a: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3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3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 b="0" i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US" sz="2300" b="0" i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453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fld id="{0FB566B7-7C26-4C3F-B01C-084F3F55AE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855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372" y="163475"/>
            <a:ext cx="6134400" cy="1122400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4800"/>
              <a:t>Gerar um ID único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083" y="980537"/>
            <a:ext cx="11750675" cy="5195888"/>
          </a:xfrm>
        </p:spPr>
        <p:txBody>
          <a:bodyPr>
            <a:noAutofit/>
          </a:bodyPr>
          <a:lstStyle/>
          <a:p>
            <a:pPr marL="0" indent="0" algn="just" rtl="0" fontAlgn="base">
              <a:lnSpc>
                <a:spcPct val="100000"/>
              </a:lnSpc>
              <a:buClr>
                <a:schemeClr val="bg2"/>
              </a:buClr>
              <a:buNone/>
              <a:defRPr b="0" i="0"/>
            </a:pPr>
            <a:r>
              <a:rPr lang="2070" sz="2300" b="0" i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Criar um ID único:</a:t>
            </a:r>
            <a:endParaRPr lang="en-US" sz="2300" b="0" i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1: </a:t>
            </a:r>
            <a:r>
              <a:rPr lang="2070" sz="2000" b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regional </a:t>
            </a: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para condados ou províncias na sua avaliação, o número de dígitos deve corresponder ao número máximo de condados ou províncias (Admin1). Se houver 9 condados ou menos, apenas será necessário um dígito. </a:t>
            </a:r>
            <a:endParaRPr lang="en-US" sz="2000" b="0" i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2: </a:t>
            </a:r>
            <a:r>
              <a:rPr lang="2070" sz="2000" b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dos distritos  – </a:t>
            </a: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determine quantos dígitos são necessários (ao determinar o número total de dígitos, considere a região onde há mais distritos).  O ID do Distrito deve ser uma combinação do ID Regional e do código do Distrito. </a:t>
            </a:r>
            <a:endParaRPr lang="en-US" sz="20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3: </a:t>
            </a:r>
            <a:r>
              <a:rPr lang="2070" sz="2000" b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dos Subdistritos </a:t>
            </a: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determine qual é o distrito com o maior número de subdistritos e use esse número para determinar quantos dígitos são necessários para o código do subdistrito. O código do subdistrito deve ser uma combinação do ID do distrito e do código do subdistrito.</a:t>
            </a:r>
            <a:endParaRPr lang="en-US" sz="2000" b="0" i="0">
              <a:solidFill>
                <a:schemeClr val="bg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4: </a:t>
            </a:r>
            <a:r>
              <a:rPr lang="2070" sz="2000" b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da unidade amostral primária</a:t>
            </a: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(escolas/aldeias) – determine qual é o subdistrito com o maior número de unidades amostrais primárias e use-o para determinar o número de dígitos do código da unidade amostral primária.  O ID da unidade amostral primária deve ser uma combinação do ID do subdistrito e do código da unidade amostral primária. </a:t>
            </a:r>
            <a:endParaRPr lang="en-US" sz="20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b="0" i="0"/>
            </a:pP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5: </a:t>
            </a:r>
            <a:r>
              <a:rPr lang="2070" sz="2000" b="1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 do participante</a:t>
            </a:r>
            <a:r>
              <a:rPr lang="2070" sz="200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seja para uma Avaliação Prática ou de Precisão, o número de participantes por UAP é superior a 10, pelo que serão necessários dois dígitos para representar cada participante.</a:t>
            </a:r>
            <a:endParaRPr lang="en-US" sz="2000">
              <a:solidFill>
                <a:schemeClr val="bg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453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fld id="{A18F2750-68BD-49E7-A86B-F146772EBC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0180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27" y="69273"/>
            <a:ext cx="5904346" cy="1325563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4800"/>
              <a:t>Gerar um ID único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18" y="1394836"/>
            <a:ext cx="11750964" cy="5196087"/>
          </a:xfrm>
        </p:spPr>
        <p:txBody>
          <a:bodyPr>
            <a:normAutofit/>
          </a:bodyPr>
          <a:lstStyle/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453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fld id="{DE998E99-779A-4460-88B0-851072196BB0}" type="slidenum">
              <a:rPr lang="en-US" smtClean="0"/>
              <a:t>4</a:t>
            </a:fld>
            <a:endParaRPr lang="en-US"/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0C06D110-9ED6-174D-04EC-667960631625}"/>
              </a:ext>
            </a:extLst>
          </p:cNvPr>
          <p:cNvSpPr txBox="1"/>
          <p:nvPr/>
        </p:nvSpPr>
        <p:spPr>
          <a:xfrm>
            <a:off x="3854910" y="1812416"/>
            <a:ext cx="4219467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700" b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EXPLICAÇÃO da identificação única</a:t>
            </a:r>
            <a:endParaRPr lang="en-K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14">
            <a:extLst>
              <a:ext uri="{FF2B5EF4-FFF2-40B4-BE49-F238E27FC236}">
                <a16:creationId xmlns:a16="http://schemas.microsoft.com/office/drawing/2014/main" id="{10A69C03-1EB9-E638-F420-543E88C63098}"/>
              </a:ext>
            </a:extLst>
          </p:cNvPr>
          <p:cNvSpPr txBox="1"/>
          <p:nvPr/>
        </p:nvSpPr>
        <p:spPr>
          <a:xfrm>
            <a:off x="3929819" y="2445263"/>
            <a:ext cx="4219467" cy="3810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2000" b="1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2070" sz="2000" b="1">
                <a:solidFill>
                  <a:schemeClr val="accent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2070" sz="2000" b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2070" sz="2000" b="1">
                <a:solidFill>
                  <a:schemeClr val="accent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01</a:t>
            </a:r>
            <a:endParaRPr lang="en-KE" sz="2000" b="1">
              <a:solidFill>
                <a:schemeClr val="accent6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909EA069-F552-7547-47EC-91B66F916699}"/>
              </a:ext>
            </a:extLst>
          </p:cNvPr>
          <p:cNvSpPr txBox="1"/>
          <p:nvPr/>
        </p:nvSpPr>
        <p:spPr>
          <a:xfrm>
            <a:off x="7779434" y="2945055"/>
            <a:ext cx="4288070" cy="10542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 da criança</a:t>
            </a:r>
            <a:endParaRPr lang="en-US" sz="16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 exclusivamente os participantes na escola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334F8A63-E709-F336-022A-E31BCC7070A1}"/>
              </a:ext>
            </a:extLst>
          </p:cNvPr>
          <p:cNvSpPr txBox="1"/>
          <p:nvPr/>
        </p:nvSpPr>
        <p:spPr>
          <a:xfrm>
            <a:off x="105008" y="2559523"/>
            <a:ext cx="3629465" cy="11244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6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 do distrito</a:t>
            </a:r>
            <a:endParaRPr lang="en-US" sz="16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 exclusivamente o distrito/condado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id="{2CC548C5-7DFE-72AB-19E7-CA4EDF561A45}"/>
              </a:ext>
            </a:extLst>
          </p:cNvPr>
          <p:cNvSpPr txBox="1"/>
          <p:nvPr/>
        </p:nvSpPr>
        <p:spPr>
          <a:xfrm>
            <a:off x="351692" y="3999301"/>
            <a:ext cx="5050301" cy="11244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 do bairro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 exclusivamente o bairro/subdistrito num distrito</a:t>
            </a:r>
            <a:endParaRPr lang="en-KE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6ECD03-38CF-0BDC-56A4-50C3C3255833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734473" y="2743200"/>
            <a:ext cx="1934807" cy="378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Box 17">
            <a:extLst>
              <a:ext uri="{FF2B5EF4-FFF2-40B4-BE49-F238E27FC236}">
                <a16:creationId xmlns:a16="http://schemas.microsoft.com/office/drawing/2014/main" id="{23581B34-99A3-01D5-F2A2-77DBB299C06C}"/>
              </a:ext>
            </a:extLst>
          </p:cNvPr>
          <p:cNvSpPr txBox="1"/>
          <p:nvPr/>
        </p:nvSpPr>
        <p:spPr>
          <a:xfrm>
            <a:off x="5697417" y="4054936"/>
            <a:ext cx="4853352" cy="9531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 da escola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 b="0" i="0"/>
            </a:pPr>
            <a:r>
              <a:rPr lang="207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 exclusivamente a escola num bairro</a:t>
            </a:r>
            <a:endParaRPr lang="en-KE" sz="160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29988B-F8E7-A460-4F08-77B174200FDE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876843" y="2785402"/>
            <a:ext cx="2975317" cy="12138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389CAA-04BD-5B05-E2F9-67A8206CCB33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203854" y="2771335"/>
            <a:ext cx="1575580" cy="700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389CAA-04BD-5B05-E2F9-67A8206CCB33}"/>
              </a:ext>
            </a:extLst>
          </p:cNvPr>
          <p:cNvCxnSpPr>
            <a:stCxn id="13" idx="1"/>
            <a:endCxn id="5" idx="2"/>
          </p:cNvCxnSpPr>
          <p:nvPr/>
        </p:nvCxnSpPr>
        <p:spPr>
          <a:xfrm flipV="1">
            <a:off x="5697417" y="2826263"/>
            <a:ext cx="342136" cy="17052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5904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F3A0-7320-723A-7E2B-515FBA64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27" y="69273"/>
            <a:ext cx="5904346" cy="1325563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4800"/>
              <a:t>Exemplo do Quénia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7C5C-AF76-A44F-1676-9225B68CA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518" y="1394836"/>
            <a:ext cx="11750964" cy="5196087"/>
          </a:xfrm>
        </p:spPr>
        <p:txBody>
          <a:bodyPr>
            <a:normAutofit/>
          </a:bodyPr>
          <a:lstStyle/>
          <a:p>
            <a:pPr marL="0" indent="0" algn="just" rtl="0" fontAlgn="base">
              <a:lnSpc>
                <a:spcPct val="100000"/>
              </a:lnSpc>
              <a:buNone/>
            </a:pPr>
            <a:endParaRPr lang="en-US" sz="2800" b="0" i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rtl="0" fontAlgn="base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i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ED3538-939B-A784-9A3A-9325D6672E18}"/>
              </a:ext>
            </a:extLst>
          </p:cNvPr>
          <p:cNvSpPr txBox="1"/>
          <p:nvPr/>
        </p:nvSpPr>
        <p:spPr>
          <a:xfrm>
            <a:off x="0" y="6390541"/>
            <a:ext cx="426453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fld id="{77FD969D-E29E-470C-B424-53615A7D66B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3CA3B50-60FE-CDBC-5BB1-C95389D2A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859007"/>
              </p:ext>
            </p:extLst>
          </p:nvPr>
        </p:nvGraphicFramePr>
        <p:xfrm>
          <a:off x="313387" y="1097494"/>
          <a:ext cx="11565226" cy="3200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048">
                  <a:extLst>
                    <a:ext uri="{9D8B030D-6E8A-4147-A177-3AD203B41FA5}">
                      <a16:colId xmlns:a16="http://schemas.microsoft.com/office/drawing/2014/main" val="3885966600"/>
                    </a:ext>
                  </a:extLst>
                </a:gridCol>
                <a:gridCol w="1213754">
                  <a:extLst>
                    <a:ext uri="{9D8B030D-6E8A-4147-A177-3AD203B41FA5}">
                      <a16:colId xmlns:a16="http://schemas.microsoft.com/office/drawing/2014/main" val="3951313374"/>
                    </a:ext>
                  </a:extLst>
                </a:gridCol>
                <a:gridCol w="1186783">
                  <a:extLst>
                    <a:ext uri="{9D8B030D-6E8A-4147-A177-3AD203B41FA5}">
                      <a16:colId xmlns:a16="http://schemas.microsoft.com/office/drawing/2014/main" val="2164168245"/>
                    </a:ext>
                  </a:extLst>
                </a:gridCol>
                <a:gridCol w="1105866">
                  <a:extLst>
                    <a:ext uri="{9D8B030D-6E8A-4147-A177-3AD203B41FA5}">
                      <a16:colId xmlns:a16="http://schemas.microsoft.com/office/drawing/2014/main" val="3814192383"/>
                    </a:ext>
                  </a:extLst>
                </a:gridCol>
                <a:gridCol w="2171272">
                  <a:extLst>
                    <a:ext uri="{9D8B030D-6E8A-4147-A177-3AD203B41FA5}">
                      <a16:colId xmlns:a16="http://schemas.microsoft.com/office/drawing/2014/main" val="4001040247"/>
                    </a:ext>
                  </a:extLst>
                </a:gridCol>
                <a:gridCol w="1125036">
                  <a:extLst>
                    <a:ext uri="{9D8B030D-6E8A-4147-A177-3AD203B41FA5}">
                      <a16:colId xmlns:a16="http://schemas.microsoft.com/office/drawing/2014/main" val="1964491077"/>
                    </a:ext>
                  </a:extLst>
                </a:gridCol>
                <a:gridCol w="1932104">
                  <a:extLst>
                    <a:ext uri="{9D8B030D-6E8A-4147-A177-3AD203B41FA5}">
                      <a16:colId xmlns:a16="http://schemas.microsoft.com/office/drawing/2014/main" val="1909146410"/>
                    </a:ext>
                  </a:extLst>
                </a:gridCol>
                <a:gridCol w="1414363">
                  <a:extLst>
                    <a:ext uri="{9D8B030D-6E8A-4147-A177-3AD203B41FA5}">
                      <a16:colId xmlns:a16="http://schemas.microsoft.com/office/drawing/2014/main" val="3425181748"/>
                    </a:ext>
                  </a:extLst>
                </a:gridCol>
              </a:tblGrid>
              <a:tr h="516706"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Condado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do condado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Distrito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do distrito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Bairro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do bairro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Escola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da escola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53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Kakamega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 Central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320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 Central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ESHIKALAME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5443450"/>
                  </a:ext>
                </a:extLst>
              </a:tr>
              <a:tr h="3401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 Norte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BULANDA RC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863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Butere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Marama Norte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EBUTAYI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9243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Khwisero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Kisa Norte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BUHILI.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1798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Kakamega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Khwisero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Kisa Norte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ELUKANJI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670756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916250"/>
              </p:ext>
            </p:extLst>
          </p:nvPr>
        </p:nvGraphicFramePr>
        <p:xfrm>
          <a:off x="2118538" y="4048822"/>
          <a:ext cx="6689132" cy="291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0273">
                  <a:extLst>
                    <a:ext uri="{9D8B030D-6E8A-4147-A177-3AD203B41FA5}">
                      <a16:colId xmlns:a16="http://schemas.microsoft.com/office/drawing/2014/main" val="3876824519"/>
                    </a:ext>
                  </a:extLst>
                </a:gridCol>
                <a:gridCol w="2498859">
                  <a:extLst>
                    <a:ext uri="{9D8B030D-6E8A-4147-A177-3AD203B41FA5}">
                      <a16:colId xmlns:a16="http://schemas.microsoft.com/office/drawing/2014/main" val="872607439"/>
                    </a:ext>
                  </a:extLst>
                </a:gridCol>
              </a:tblGrid>
              <a:tr h="516706"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Participantes da escola de Butere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2070" sz="20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 do participante </a:t>
                      </a:r>
                      <a:endParaRPr lang="en-KE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933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Criança 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2011101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6818157"/>
                  </a:ext>
                </a:extLst>
              </a:tr>
              <a:tr h="38671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Criança B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2011102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2404354"/>
                  </a:ext>
                </a:extLst>
              </a:tr>
              <a:tr h="34014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Criança C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2011103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6775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Criança D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2011104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6492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Criança E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2011105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0759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b="0" i="0"/>
                      </a:pPr>
                      <a:r>
                        <a:rPr kumimoji="0" lang="2070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Criança F</a:t>
                      </a: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defRPr b="0" i="0"/>
                      </a:pPr>
                      <a:r>
                        <a:rPr lang="2070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2011106</a:t>
                      </a:r>
                      <a:endParaRPr lang="en-KE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5571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0328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0841" y="462400"/>
            <a:ext cx="6134400" cy="1122400"/>
          </a:xfrm>
        </p:spPr>
        <p:txBody>
          <a:bodyPr/>
          <a:lstStyle/>
          <a:p>
            <a:pPr>
              <a:defRPr b="0" i="0"/>
            </a:pPr>
            <a:r>
              <a:rPr lang="2070"/>
              <a:t>Utilizar o ID único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279372" y="1698625"/>
            <a:ext cx="11717337" cy="5159375"/>
          </a:xfrm>
          <a:solidFill>
            <a:schemeClr val="accent6"/>
          </a:solidFill>
        </p:spPr>
        <p:txBody>
          <a:bodyPr/>
          <a:lstStyle/>
          <a:p>
            <a:pPr>
              <a:buClr>
                <a:schemeClr val="bg2"/>
              </a:buClr>
              <a:defRPr b="0" i="0"/>
            </a:pPr>
            <a:r>
              <a:rPr lang="2070" sz="2800">
                <a:solidFill>
                  <a:schemeClr val="bg2"/>
                </a:solidFill>
              </a:rPr>
              <a:t>É essencial que cada participante tenha o seu ID de Participante único registado no formulário do levantamento E escrito com tinta indelével em todos os recipientes de espécimes. </a:t>
            </a:r>
          </a:p>
          <a:p>
            <a:pPr>
              <a:buClr>
                <a:schemeClr val="bg2"/>
              </a:buClr>
              <a:defRPr b="0" i="0"/>
            </a:pPr>
            <a:r>
              <a:rPr lang="2070" sz="2800">
                <a:solidFill>
                  <a:schemeClr val="bg2"/>
                </a:solidFill>
              </a:rPr>
              <a:t>Ao escrever ID únicos à mão, é importante manter uma lista mestra dos ID únicos conforme são atribuídos, para que saiba qual ID atribuir à criança seguinte.</a:t>
            </a:r>
          </a:p>
          <a:p>
            <a:pPr>
              <a:buClr>
                <a:schemeClr val="bg2"/>
              </a:buClr>
              <a:defRPr b="0" i="0"/>
            </a:pPr>
            <a:r>
              <a:rPr lang="2070" sz="2800">
                <a:solidFill>
                  <a:schemeClr val="bg2"/>
                </a:solidFill>
              </a:rPr>
              <a:t>Verifique sempre duas vezes se o ID do participante escrito no recipiente de fezes ou urina corresponde ao que foi atribuído a essa criança e NÃO a outra criança anterior. </a:t>
            </a:r>
            <a:endParaRPr lang="en-US" sz="2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1779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679</Words>
  <Application>Microsoft Office PowerPoint</Application>
  <PresentationFormat>Widescreen</PresentationFormat>
  <Paragraphs>109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Anton</vt:lpstr>
      <vt:lpstr>Arial</vt:lpstr>
      <vt:lpstr>Arial Black</vt:lpstr>
      <vt:lpstr>Calibri</vt:lpstr>
      <vt:lpstr>Space Mono</vt:lpstr>
      <vt:lpstr>VINTAGE DISEASE</vt:lpstr>
      <vt:lpstr>Avaliações Práticas e de Precisão da SCH</vt:lpstr>
      <vt:lpstr>Gerar um ID único</vt:lpstr>
      <vt:lpstr>Gerar um ID único</vt:lpstr>
      <vt:lpstr>Gerar um ID único</vt:lpstr>
      <vt:lpstr>Exemplo do Quénia</vt:lpstr>
      <vt:lpstr>Utilizar o ID único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Fiona Fleming</cp:lastModifiedBy>
  <cp:revision>5</cp:revision>
  <dcterms:created xsi:type="dcterms:W3CDTF">2023-09-15T15:00:28Z</dcterms:created>
  <dcterms:modified xsi:type="dcterms:W3CDTF">2024-06-14T12:54:08Z</dcterms:modified>
</cp:coreProperties>
</file>