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F3C54-8D08-4627-98FB-4FFB8FA1FCDF}" type="datetimeFigureOut">
              <a:rPr lang="en-US" smtClean="0"/>
              <a:t>5/8/2024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E6B83-1EC0-47FF-B7E2-0CC0BDE32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95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4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617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1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4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5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4800"/>
              <a:t>Avaliações Práticas e de Precisão da SCH</a:t>
            </a:r>
            <a:endParaRPr sz="48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3808" y="5979381"/>
            <a:ext cx="7201136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Recolha de urina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4775"/>
            <a:ext cx="3889375" cy="1122363"/>
          </a:xfrm>
        </p:spPr>
        <p:txBody>
          <a:bodyPr/>
          <a:lstStyle/>
          <a:p>
            <a:pPr>
              <a:defRPr b="0" i="0"/>
            </a:pPr>
            <a:r>
              <a:rPr lang="2070"/>
              <a:t>Recolher urina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839755" y="1430251"/>
            <a:ext cx="7336111" cy="527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50" dirty="0"/>
              <a:t>Os vermes </a:t>
            </a:r>
            <a:r>
              <a:rPr lang="2070" sz="2050" i="1" dirty="0"/>
              <a:t>Schistosoma haematobium </a:t>
            </a:r>
            <a:r>
              <a:rPr lang="2070" sz="2050" dirty="0"/>
              <a:t>adultos vivem nos vasos sanguíneos e produzem ovos que são eliminados por via da urina</a:t>
            </a:r>
          </a:p>
          <a:p>
            <a:pPr marL="285750" lvl="0" indent="-28575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50" dirty="0"/>
              <a:t>Por conseguinte, recolheremos urina a fim de procurar indícios de infeção por esquistossomose</a:t>
            </a:r>
          </a:p>
          <a:p>
            <a:pPr marL="285750" lvl="0" indent="-28575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50" dirty="0"/>
              <a:t>As amostras serão levadas para um laboratório de campo e os técnicos procurarão ovos de esquistossoma aplicando um método de microscopia denominado filtração de urina. </a:t>
            </a:r>
          </a:p>
          <a:p>
            <a:pPr marL="285750" lvl="0" indent="-28575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50" dirty="0"/>
              <a:t>É importante que os participantes compreendam que não receberão um resultado individual de imediato.</a:t>
            </a:r>
          </a:p>
          <a:p>
            <a:pPr marL="285750" lvl="0" indent="-28575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50" dirty="0"/>
              <a:t>Por vezes, dar uma amostra de urina pode ser um pouco embaraçoso para o participante; compete a si assegurar que ele se sinta à vontade e entenda que não há motivo para vergonha!</a:t>
            </a:r>
          </a:p>
        </p:txBody>
      </p:sp>
      <p:pic>
        <p:nvPicPr>
          <p:cNvPr id="1026" name="Picture 2" descr="Genitourinary Schistosomiasis: Life Cycle and Radiologic-Pathologic  Findings | RadioGraphics">
            <a:extLst>
              <a:ext uri="{FF2B5EF4-FFF2-40B4-BE49-F238E27FC236}">
                <a16:creationId xmlns:a16="http://schemas.microsoft.com/office/drawing/2014/main" id="{484FA981-92F4-4D8C-BA11-E0E02550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23886" y="4083435"/>
            <a:ext cx="3316309" cy="170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84AFF-8F6B-4CC3-A468-35CDA2FB1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335" y="1430251"/>
            <a:ext cx="3453860" cy="22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279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5338" y="142875"/>
            <a:ext cx="11396662" cy="1122363"/>
          </a:xfrm>
        </p:spPr>
        <p:txBody>
          <a:bodyPr/>
          <a:lstStyle/>
          <a:p>
            <a:pPr algn="l">
              <a:defRPr b="0" i="0"/>
            </a:pPr>
            <a:r>
              <a:rPr lang="2070" sz="3100" dirty="0"/>
              <a:t>Alguns aspetos importantes a recordar – recolha de amostras de urina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99F77F-4457-4DFB-83D0-F7905BF9F614}"/>
              </a:ext>
            </a:extLst>
          </p:cNvPr>
          <p:cNvSpPr txBox="1"/>
          <p:nvPr/>
        </p:nvSpPr>
        <p:spPr>
          <a:xfrm>
            <a:off x="297180" y="1225689"/>
            <a:ext cx="11418512" cy="555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Estamos a recolher amostras de urina porque detetamos a infeção por esquistossomose através da observação de sangue e de ovos de esquistossoma na urina. 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</a:pPr>
            <a:endParaRPr lang="en-GB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O número de ovos na urina varia ao longo do dia</a:t>
            </a:r>
          </a:p>
          <a:p>
            <a:pPr marL="914400" lvl="1" indent="-457200">
              <a:buClr>
                <a:schemeClr val="accent5"/>
              </a:buClr>
              <a:buFont typeface="Courier New" panose="02070309020205020404" pitchFamily="49" charset="0"/>
              <a:buChar char="o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O mais elevado ocorre entre as 10h00 e as 14h00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  <a:defRPr b="0" i="0"/>
            </a:pPr>
            <a:r>
              <a:rPr lang="2070" sz="22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 significa que devemos visar recolher amostras de urina nesse período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Os ovos surgem com mais frequência no final do fluxo de urina. Devem ser recolhidos pelo menos 10 ml no final da micção (a urina terminal) 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  <a:defRPr b="0" i="0"/>
            </a:pPr>
            <a:r>
              <a:rPr lang="2070" sz="22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 significa que devemos pedir às crianças que recolham a amostra perto do final do seu fluxo, algo que é mais fácil para as crianças mais velhas do que para as mais novas.!</a:t>
            </a:r>
          </a:p>
          <a:p>
            <a:pPr marL="457200" indent="-457200">
              <a:spcBef>
                <a:spcPts val="1200"/>
              </a:spcBef>
              <a:buClr>
                <a:schemeClr val="accent5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00" dirty="0">
                <a:latin typeface="Calibri" panose="020F0502020204030204" pitchFamily="34" charset="0"/>
                <a:cs typeface="Calibri" panose="020F0502020204030204" pitchFamily="34" charset="0"/>
              </a:rPr>
              <a:t>Os espécimes devem ser examinados logo que possível após a recolha, porque os ovos podem eclodir e tornar-se invisíveis ou podem formar-se cristais, dificultando um diagnóstico correto.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  <a:defRPr b="0" i="0"/>
            </a:pPr>
            <a:r>
              <a:rPr lang="2070" sz="2200" i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 significa que devemos trabalhar para entregar as amostras às equipas laboratoriais o mais depressa possível!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4C8520-E44A-4AA6-88A2-BAA37E498DBA}"/>
              </a:ext>
            </a:extLst>
          </p:cNvPr>
          <p:cNvSpPr/>
          <p:nvPr/>
        </p:nvSpPr>
        <p:spPr>
          <a:xfrm>
            <a:off x="297180" y="2217420"/>
            <a:ext cx="11612880" cy="3920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297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Regras da recolha de urina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8434066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49225"/>
            <a:ext cx="9826625" cy="1122363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Regras da recolha de urina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49271" y="1271717"/>
            <a:ext cx="10188895" cy="4490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  <a:defRPr b="0" i="0"/>
            </a:pPr>
            <a:r>
              <a:rPr lang="2070" sz="3000">
                <a:latin typeface="Space Mono"/>
              </a:rPr>
              <a:t>1. A amostra de urina deve provir do indivíduo identificado incluído na amostra e não de outra pessoa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>
              <a:solidFill>
                <a:schemeClr val="bg2"/>
              </a:solidFill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Iremos associar as informações recolhidas no questionário aos resultados da amostra de urina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O levantamento destina-se a compreender o nível de infeção em mulheres de diferentes faixas etárias; se a urina for fornecida por outra pessoa que não a criança selecionada, o nosso levantamento pode não ser fiável (por exemplo, pode obter amostras de outras crianças ou amigos em vez de entregar a sua)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0347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175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49225"/>
            <a:ext cx="9826625" cy="1122363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Regras da recolha de urina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44177" y="1271717"/>
            <a:ext cx="10199083" cy="3879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  <a:defRPr b="0" i="0"/>
            </a:pPr>
            <a:r>
              <a:rPr lang="2070" sz="3000">
                <a:latin typeface="Space Mono"/>
              </a:rPr>
              <a:t>2. É necessário que o frasco de urina </a:t>
            </a:r>
            <a:r>
              <a:rPr lang="2070" sz="3000" b="1">
                <a:latin typeface="Space Mono"/>
              </a:rPr>
              <a:t>tenha um autocolante com um código de barras</a:t>
            </a:r>
            <a:r>
              <a:rPr lang="2070" sz="3000">
                <a:latin typeface="Space Mono"/>
              </a:rPr>
              <a:t>, o qual terá de ser lido e </a:t>
            </a:r>
            <a:r>
              <a:rPr lang="2070" sz="3000" b="1">
                <a:latin typeface="Space Mono"/>
              </a:rPr>
              <a:t>mantido no frasco </a:t>
            </a:r>
            <a:r>
              <a:rPr lang="2070" sz="3000">
                <a:latin typeface="Space Mono"/>
              </a:rPr>
              <a:t>após entrega pela equipa do estudo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Se não tivermos o código de barras no frasco, não saberemos a quem pertence!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Se faltar uma amostra, terá de voltar à habitação e pedir outra.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6106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8692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15009" y="149225"/>
            <a:ext cx="9011616" cy="1122363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Regras da recolha de urina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1049271" y="1271717"/>
            <a:ext cx="10188895" cy="4108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 algn="ctr">
              <a:spcAft>
                <a:spcPts val="1000"/>
              </a:spcAft>
              <a:defRPr b="0" i="0"/>
            </a:pPr>
            <a:r>
              <a:rPr lang="2070" sz="3000">
                <a:latin typeface="Space Mono"/>
              </a:rPr>
              <a:t>3. A recolha de urina pode ser uma atividade um pouco delicada e tem de ser tratada com delicadeza.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>
              <a:solidFill>
                <a:schemeClr val="bg2"/>
              </a:solidFill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A parte mais importante de toda esta atividade consiste em assegurar que o participante fique à vontade; não deve haver vergonha ou constrangimento.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>
              <a:latin typeface="Space Mono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latin typeface="Space Mono"/>
              </a:rPr>
              <a:t>A urina é o subproduto da limpeza do sangue; todos produzimos urina regularmente. Lembre-se sempre de manter a privacidade e a dignidade do participante.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F50F09-9CD8-441D-BC3D-8303893F45CE}"/>
              </a:ext>
            </a:extLst>
          </p:cNvPr>
          <p:cNvSpPr/>
          <p:nvPr/>
        </p:nvSpPr>
        <p:spPr>
          <a:xfrm>
            <a:off x="1054359" y="1271717"/>
            <a:ext cx="10178716" cy="10347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6792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560</Words>
  <Application>Microsoft Office PowerPoint</Application>
  <PresentationFormat>Widescreen</PresentationFormat>
  <Paragraphs>42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Space Mono</vt:lpstr>
      <vt:lpstr>Anton</vt:lpstr>
      <vt:lpstr>Arial</vt:lpstr>
      <vt:lpstr>Calibri</vt:lpstr>
      <vt:lpstr>Courier New</vt:lpstr>
      <vt:lpstr>VINTAGE DISEASE</vt:lpstr>
      <vt:lpstr>Avaliações Práticas e de Precisão da SCH</vt:lpstr>
      <vt:lpstr>Recolher urina</vt:lpstr>
      <vt:lpstr>Alguns aspetos importantes a recordar – recolha de amostras de urina</vt:lpstr>
      <vt:lpstr>Regras da recolha de urina</vt:lpstr>
      <vt:lpstr>Regras da recolha de urina</vt:lpstr>
      <vt:lpstr>Regras da recolha de urina</vt:lpstr>
      <vt:lpstr>Regras da recolha de urina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Jason Ballot</cp:lastModifiedBy>
  <cp:revision>6</cp:revision>
  <dcterms:created xsi:type="dcterms:W3CDTF">2023-09-15T15:00:28Z</dcterms:created>
  <dcterms:modified xsi:type="dcterms:W3CDTF">2024-05-08T22:36:24Z</dcterms:modified>
</cp:coreProperties>
</file>