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9A5EA3-74EE-8E39-FB61-7837B3FD46C9}" v="4" dt="2024-08-01T19:55:42.5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iley-intern@taskforce.org" userId="S::urn:spo:guest#maniley-intern@taskforce.org::" providerId="AD" clId="Web-{489A5EA3-74EE-8E39-FB61-7837B3FD46C9}"/>
    <pc:docChg chg="modSld">
      <pc:chgData name="maniley-intern@taskforce.org" userId="S::urn:spo:guest#maniley-intern@taskforce.org::" providerId="AD" clId="Web-{489A5EA3-74EE-8E39-FB61-7837B3FD46C9}" dt="2024-08-01T19:55:42.502" v="1" actId="20577"/>
      <pc:docMkLst>
        <pc:docMk/>
      </pc:docMkLst>
      <pc:sldChg chg="modSp">
        <pc:chgData name="maniley-intern@taskforce.org" userId="S::urn:spo:guest#maniley-intern@taskforce.org::" providerId="AD" clId="Web-{489A5EA3-74EE-8E39-FB61-7837B3FD46C9}" dt="2024-08-01T19:55:42.502" v="1" actId="20577"/>
        <pc:sldMkLst>
          <pc:docMk/>
          <pc:sldMk cId="3526798496" sldId="256"/>
        </pc:sldMkLst>
        <pc:spChg chg="mod">
          <ac:chgData name="maniley-intern@taskforce.org" userId="S::urn:spo:guest#maniley-intern@taskforce.org::" providerId="AD" clId="Web-{489A5EA3-74EE-8E39-FB61-7837B3FD46C9}" dt="2024-08-01T19:55:42.502" v="1" actId="20577"/>
          <ac:spMkLst>
            <pc:docMk/>
            <pc:sldMk cId="3526798496" sldId="256"/>
            <ac:spMk id="6" creationId="{43B1311B-523F-75D7-598C-DB09237839C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0145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7076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768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9890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6687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9182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1688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078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260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0469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030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3C048-3A74-449D-B4D9-0EED432B75BE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8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263754" y="1999549"/>
            <a:ext cx="3271520" cy="763529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N.º de lugares com prevalência ≥10%: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 a 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175468-92A0-4ABF-37A8-DE31DD8E5CC0}"/>
              </a:ext>
            </a:extLst>
          </p:cNvPr>
          <p:cNvSpPr txBox="1"/>
          <p:nvPr/>
        </p:nvSpPr>
        <p:spPr>
          <a:xfrm>
            <a:off x="4635500" y="278243"/>
            <a:ext cx="3043919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Fase 1: Avaliação Prática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B1311B-523F-75D7-598C-DB09237839CF}"/>
              </a:ext>
            </a:extLst>
          </p:cNvPr>
          <p:cNvSpPr txBox="1"/>
          <p:nvPr/>
        </p:nvSpPr>
        <p:spPr>
          <a:xfrm>
            <a:off x="4635500" y="678189"/>
            <a:ext cx="295402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pt-B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15 lugares x </a:t>
            </a:r>
            <a:r>
              <a:rPr lang="pt-BR" kern="0" dirty="0">
                <a:solidFill>
                  <a:prstClr val="black"/>
                </a:solidFill>
              </a:rPr>
              <a:t>20</a:t>
            </a:r>
            <a:r>
              <a:rPr kumimoji="0" lang="pt-B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CIE no distrito por amostragem sistemática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609893" y="3041054"/>
            <a:ext cx="2561471" cy="1189909"/>
          </a:xfrm>
          <a:prstGeom prst="rect">
            <a:avLst/>
          </a:prstGeom>
          <a:noFill/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Decisão do programa: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Tratamento anual para cada subdistrito do distrito</a:t>
            </a:r>
          </a:p>
        </p:txBody>
      </p:sp>
      <p:sp>
        <p:nvSpPr>
          <p:cNvPr id="8" name="Rectangle: Rounded Corners 16">
            <a:extLst>
              <a:ext uri="{FF2B5EF4-FFF2-40B4-BE49-F238E27FC236}">
                <a16:creationId xmlns:a16="http://schemas.microsoft.com/office/drawing/2014/main" id="{AC4B4E26-8B57-128D-9925-A380F7C6EE7E}"/>
              </a:ext>
            </a:extLst>
          </p:cNvPr>
          <p:cNvSpPr/>
          <p:nvPr/>
        </p:nvSpPr>
        <p:spPr>
          <a:xfrm>
            <a:off x="4460240" y="1999549"/>
            <a:ext cx="3271520" cy="763529"/>
          </a:xfrm>
          <a:prstGeom prst="roundRect">
            <a:avLst/>
          </a:prstGeom>
          <a:solidFill>
            <a:srgbClr val="FFC000">
              <a:lumMod val="20000"/>
              <a:lumOff val="80000"/>
            </a:srgbClr>
          </a:solidFill>
          <a:ln w="381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N.º de lugares com prevalência ≥10%: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a 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E4B76C-8A15-18F9-4F7E-994479DA0909}"/>
              </a:ext>
            </a:extLst>
          </p:cNvPr>
          <p:cNvSpPr txBox="1"/>
          <p:nvPr/>
        </p:nvSpPr>
        <p:spPr>
          <a:xfrm>
            <a:off x="8406764" y="3041054"/>
            <a:ext cx="3184531" cy="915314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Decisão do programa: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Manter/reduzir o tratamento para cada subdistrito do distrito</a:t>
            </a:r>
          </a:p>
        </p:txBody>
      </p:sp>
      <p:sp>
        <p:nvSpPr>
          <p:cNvPr id="10" name="Rectangle: Rounded Corners 18">
            <a:extLst>
              <a:ext uri="{FF2B5EF4-FFF2-40B4-BE49-F238E27FC236}">
                <a16:creationId xmlns:a16="http://schemas.microsoft.com/office/drawing/2014/main" id="{D354B02A-5827-3C02-2024-6AC5916858DD}"/>
              </a:ext>
            </a:extLst>
          </p:cNvPr>
          <p:cNvSpPr/>
          <p:nvPr/>
        </p:nvSpPr>
        <p:spPr>
          <a:xfrm>
            <a:off x="8363270" y="1999549"/>
            <a:ext cx="3271520" cy="763529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N.º de lugares com prevalência ≥10%: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 a 1</a:t>
            </a:r>
          </a:p>
        </p:txBody>
      </p:sp>
      <p:sp>
        <p:nvSpPr>
          <p:cNvPr id="11" name="Rectangle: Rounded Corners 19">
            <a:extLst>
              <a:ext uri="{FF2B5EF4-FFF2-40B4-BE49-F238E27FC236}">
                <a16:creationId xmlns:a16="http://schemas.microsoft.com/office/drawing/2014/main" id="{E6B74AA9-21FE-C940-F026-2BD4BA578133}"/>
              </a:ext>
            </a:extLst>
          </p:cNvPr>
          <p:cNvSpPr/>
          <p:nvPr/>
        </p:nvSpPr>
        <p:spPr>
          <a:xfrm>
            <a:off x="4518660" y="278243"/>
            <a:ext cx="3154680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033497B1-86EE-6086-1BAC-365130B9D981}"/>
              </a:ext>
            </a:extLst>
          </p:cNvPr>
          <p:cNvSpPr/>
          <p:nvPr/>
        </p:nvSpPr>
        <p:spPr>
          <a:xfrm>
            <a:off x="4297162" y="4450338"/>
            <a:ext cx="3597676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Fase 2:  Avaliação de Precisão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5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lvl="0" algn="ctr">
              <a:spcBef>
                <a:spcPct val="0"/>
              </a:spcBef>
              <a:spcAft>
                <a:spcPct val="0"/>
              </a:spcAft>
              <a:defRPr b="0" i="0"/>
            </a:pPr>
            <a:r>
              <a:rPr lang="pt-PT" dirty="0"/>
              <a:t>4 lugares x 20 CIE no subdistrito por amostragem intencional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0733A-7F5D-DE33-89B5-275A53C4324B}"/>
              </a:ext>
            </a:extLst>
          </p:cNvPr>
          <p:cNvCxnSpPr>
            <a:stCxn id="10" idx="0"/>
          </p:cNvCxnSpPr>
          <p:nvPr/>
        </p:nvCxnSpPr>
        <p:spPr>
          <a:xfrm flipH="1" flipV="1">
            <a:off x="9999030" y="1625601"/>
            <a:ext cx="0" cy="373948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8AEE6F-2905-6026-3351-C44CAB6CE8FC}"/>
              </a:ext>
            </a:extLst>
          </p:cNvPr>
          <p:cNvCxnSpPr>
            <a:endCxn id="11" idx="2"/>
          </p:cNvCxnSpPr>
          <p:nvPr/>
        </p:nvCxnSpPr>
        <p:spPr>
          <a:xfrm flipH="1" flipV="1">
            <a:off x="6096000" y="1324520"/>
            <a:ext cx="0" cy="675029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8B505-B106-748F-1EE0-C850DF96F21F}"/>
              </a:ext>
            </a:extLst>
          </p:cNvPr>
          <p:cNvCxnSpPr/>
          <p:nvPr/>
        </p:nvCxnSpPr>
        <p:spPr>
          <a:xfrm flipH="1" flipV="1">
            <a:off x="1879600" y="1625600"/>
            <a:ext cx="0" cy="373949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62BC603-570B-3B86-A220-49EF27EFC0A4}"/>
              </a:ext>
            </a:extLst>
          </p:cNvPr>
          <p:cNvCxnSpPr/>
          <p:nvPr/>
        </p:nvCxnSpPr>
        <p:spPr>
          <a:xfrm>
            <a:off x="1879600" y="1625600"/>
            <a:ext cx="8119430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stCxn id="18" idx="0"/>
            <a:endCxn id="8" idx="2"/>
          </p:cNvCxnSpPr>
          <p:nvPr/>
        </p:nvCxnSpPr>
        <p:spPr>
          <a:xfrm flipH="1" flipV="1">
            <a:off x="6096000" y="2763078"/>
            <a:ext cx="0" cy="277977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3663611-EC3C-FA1B-6733-07E052F05906}"/>
              </a:ext>
            </a:extLst>
          </p:cNvPr>
          <p:cNvSpPr txBox="1"/>
          <p:nvPr/>
        </p:nvSpPr>
        <p:spPr>
          <a:xfrm>
            <a:off x="4410680" y="3041055"/>
            <a:ext cx="3370639" cy="1189909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Decisão do programa: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lang="2070" kern="0">
                <a:solidFill>
                  <a:prstClr val="black"/>
                </a:solidFill>
              </a:rPr>
              <a:t>Decisões de tratamento à escala subdistrital, ou então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Efetuar Avaliação de Precisão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3BF6B0D-3F67-8844-5893-C9B2AD56E1D6}"/>
              </a:ext>
            </a:extLst>
          </p:cNvPr>
          <p:cNvCxnSpPr>
            <a:stCxn id="10" idx="2"/>
            <a:endCxn id="9" idx="0"/>
          </p:cNvCxnSpPr>
          <p:nvPr/>
        </p:nvCxnSpPr>
        <p:spPr>
          <a:xfrm>
            <a:off x="9999030" y="2763078"/>
            <a:ext cx="0" cy="27797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stCxn id="4" idx="2"/>
            <a:endCxn id="7" idx="0"/>
          </p:cNvCxnSpPr>
          <p:nvPr/>
        </p:nvCxnSpPr>
        <p:spPr>
          <a:xfrm flipH="1">
            <a:off x="1890629" y="2763078"/>
            <a:ext cx="8885" cy="27797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stCxn id="12" idx="0"/>
            <a:endCxn id="18" idx="2"/>
          </p:cNvCxnSpPr>
          <p:nvPr/>
        </p:nvCxnSpPr>
        <p:spPr>
          <a:xfrm flipV="1">
            <a:off x="6096000" y="4230964"/>
            <a:ext cx="0" cy="219374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2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3485187" y="5968195"/>
            <a:ext cx="2300626" cy="728303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Prevalência média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lang="2070" sz="1500" b="1" kern="0" dirty="0">
                <a:solidFill>
                  <a:prstClr val="black"/>
                </a:solidFill>
                <a:latin typeface="Calibri"/>
              </a:rPr>
              <a:t>≥10% em todos os lugares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stCxn id="22" idx="0"/>
            <a:endCxn id="12" idx="2"/>
          </p:cNvCxnSpPr>
          <p:nvPr/>
        </p:nvCxnSpPr>
        <p:spPr>
          <a:xfrm flipV="1">
            <a:off x="4635500" y="5496615"/>
            <a:ext cx="1460500" cy="471580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6331091" y="5954316"/>
            <a:ext cx="2300626" cy="728303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5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Prevalência média &lt;10% em todos os lugares 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stCxn id="24" idx="0"/>
            <a:endCxn id="12" idx="2"/>
          </p:cNvCxnSpPr>
          <p:nvPr/>
        </p:nvCxnSpPr>
        <p:spPr>
          <a:xfrm flipH="1" flipV="1">
            <a:off x="6096000" y="5496615"/>
            <a:ext cx="1385404" cy="457701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349840" y="5874557"/>
            <a:ext cx="2561471" cy="923330"/>
          </a:xfrm>
          <a:prstGeom prst="rect">
            <a:avLst/>
          </a:prstGeom>
          <a:noFill/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Decisão do programa:</a:t>
            </a:r>
          </a:p>
          <a:p>
            <a:pPr lvl="0" algn="ctr">
              <a:spcBef>
                <a:spcPct val="0"/>
              </a:spcBef>
              <a:spcAft>
                <a:spcPct val="0"/>
              </a:spcAft>
              <a:defRPr b="0" i="0"/>
            </a:pPr>
            <a:r>
              <a:rPr lang="pt-PT" dirty="0"/>
              <a:t>Tratamento anual no subdistrito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stCxn id="22" idx="1"/>
            <a:endCxn id="26" idx="3"/>
          </p:cNvCxnSpPr>
          <p:nvPr/>
        </p:nvCxnSpPr>
        <p:spPr>
          <a:xfrm flipH="1">
            <a:off x="2911311" y="6332347"/>
            <a:ext cx="573876" cy="3875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9175729" y="5874561"/>
            <a:ext cx="2533833" cy="877163"/>
          </a:xfrm>
          <a:prstGeom prst="rect">
            <a:avLst/>
          </a:prstGeom>
          <a:noFill/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Decisão do programa: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Manter/reduzir o tratamento no subdistrito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stCxn id="28" idx="1"/>
            <a:endCxn id="24" idx="3"/>
          </p:cNvCxnSpPr>
          <p:nvPr/>
        </p:nvCxnSpPr>
        <p:spPr>
          <a:xfrm flipH="1">
            <a:off x="8631717" y="6313143"/>
            <a:ext cx="544012" cy="5325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613902" y="61525"/>
            <a:ext cx="3462277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550" b="0" i="0" u="none" strike="noStrike" kern="0" cap="none" spc="0" normalizeH="0" baseline="0" noProof="0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</a:rPr>
              <a:t>ESTRATÉGIA DE AVALIAÇÃO INTERCALAR FINAL ACORDADA</a:t>
            </a:r>
          </a:p>
        </p:txBody>
      </p:sp>
    </p:spTree>
    <p:extLst>
      <p:ext uri="{BB962C8B-B14F-4D97-AF65-F5344CB8AC3E}">
        <p14:creationId xmlns:p14="http://schemas.microsoft.com/office/powerpoint/2010/main" val="35267984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2" grpId="0" animBg="1"/>
      <p:bldP spid="18" grpId="0" animBg="1"/>
      <p:bldP spid="22" grpId="0" animBg="1"/>
      <p:bldP spid="24" grpId="0" animBg="1"/>
      <p:bldP spid="26" grpId="0" animBg="1"/>
      <p:bldP spid="2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157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Gass</dc:creator>
  <cp:lastModifiedBy>Jason Ballot</cp:lastModifiedBy>
  <cp:revision>7</cp:revision>
  <dcterms:created xsi:type="dcterms:W3CDTF">2023-05-24T01:14:28Z</dcterms:created>
  <dcterms:modified xsi:type="dcterms:W3CDTF">2024-08-01T19:55:42Z</dcterms:modified>
</cp:coreProperties>
</file>