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22698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21083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55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4768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85644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782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1086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504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70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8040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5589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FA05-1E55-4328-B903-D0E83B3E6269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AA010-C271-4A6D-8BB3-311F53719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80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2209" y="626166"/>
            <a:ext cx="4650860" cy="30510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Poucos subdistritos: </a:t>
            </a:r>
            <a:r>
              <a:rPr lang="2070" sz="1400" b="0"/>
              <a:t>Há </a:t>
            </a:r>
            <a:r>
              <a:rPr lang="2070" sz="1400" b="0" u="sng"/>
              <a:t>&lt;</a:t>
            </a:r>
            <a:r>
              <a:rPr lang="2070" sz="1400" b="0"/>
              <a:t>quatro subdistritos no distrito? </a:t>
            </a:r>
            <a:endParaRPr lang="en-US" sz="1400"/>
          </a:p>
        </p:txBody>
      </p:sp>
      <p:sp>
        <p:nvSpPr>
          <p:cNvPr id="5" name="TextBox 4"/>
          <p:cNvSpPr txBox="1"/>
          <p:nvPr/>
        </p:nvSpPr>
        <p:spPr>
          <a:xfrm>
            <a:off x="1272208" y="1328196"/>
            <a:ext cx="4650860" cy="5186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Dados históricos desatualizados: </a:t>
            </a:r>
            <a:r>
              <a:rPr lang="2070" sz="1400" b="0"/>
              <a:t>Os dados mais recentes sobre a prevalência de SCH no distrito têm mais de 8 anos? </a:t>
            </a:r>
            <a:endParaRPr 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1272202" y="3194529"/>
            <a:ext cx="4650860" cy="5186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Homogeneamente elevada: </a:t>
            </a:r>
            <a:r>
              <a:rPr lang="2070" sz="1400" b="0"/>
              <a:t>No levantamento mais recente, há mais de 50% dos lugares com prevalência acima de 50%? </a:t>
            </a:r>
            <a:endParaRPr 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1272203" y="2246730"/>
            <a:ext cx="4650860" cy="5186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Dados escassos: </a:t>
            </a:r>
            <a:r>
              <a:rPr lang="2070" sz="1400" b="0"/>
              <a:t>Há menos de cinco lugares com dados sobre prevalência no distrito? </a:t>
            </a:r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1272202" y="4109504"/>
            <a:ext cx="4650860" cy="5186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Homogeneamente baixa: </a:t>
            </a:r>
            <a:r>
              <a:rPr lang="2070" sz="1400" b="0"/>
              <a:t>No levantamento mais recente, há mais de 50% dos lugares com prevalência abaixo de 10%?</a:t>
            </a:r>
            <a:endParaRPr 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1272199" y="5024479"/>
            <a:ext cx="4650860" cy="3000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350" b="1" dirty="0"/>
              <a:t>Muitos subdistritos: </a:t>
            </a:r>
            <a:r>
              <a:rPr lang="2070" sz="1350" b="0" dirty="0"/>
              <a:t>Há mais de vinte subdistritos no distrito?</a:t>
            </a:r>
            <a:endParaRPr lang="en-US" sz="1350" dirty="0"/>
          </a:p>
        </p:txBody>
      </p:sp>
      <p:cxnSp>
        <p:nvCxnSpPr>
          <p:cNvPr id="11" name="Elbow Connector 10"/>
          <p:cNvCxnSpPr>
            <a:stCxn id="4" idx="2"/>
            <a:endCxn id="5" idx="1"/>
          </p:cNvCxnSpPr>
          <p:nvPr/>
        </p:nvCxnSpPr>
        <p:spPr>
          <a:xfrm rot="5400000">
            <a:off x="2106791" y="96687"/>
            <a:ext cx="656264" cy="2325431"/>
          </a:xfrm>
          <a:prstGeom prst="bentConnector4">
            <a:avLst>
              <a:gd name="adj1" fmla="val 30241"/>
              <a:gd name="adj2" fmla="val 1098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" idx="2"/>
            <a:endCxn id="7" idx="1"/>
          </p:cNvCxnSpPr>
          <p:nvPr/>
        </p:nvCxnSpPr>
        <p:spPr>
          <a:xfrm rot="5400000">
            <a:off x="2105323" y="1013754"/>
            <a:ext cx="659195" cy="2325435"/>
          </a:xfrm>
          <a:prstGeom prst="bentConnector4">
            <a:avLst>
              <a:gd name="adj1" fmla="val 30328"/>
              <a:gd name="adj2" fmla="val 1098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7" idx="2"/>
            <a:endCxn id="6" idx="1"/>
          </p:cNvCxnSpPr>
          <p:nvPr/>
        </p:nvCxnSpPr>
        <p:spPr>
          <a:xfrm rot="5400000">
            <a:off x="2090688" y="1946922"/>
            <a:ext cx="688460" cy="2325431"/>
          </a:xfrm>
          <a:prstGeom prst="bentConnector4">
            <a:avLst>
              <a:gd name="adj1" fmla="val 31165"/>
              <a:gd name="adj2" fmla="val 1098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6" idx="2"/>
            <a:endCxn id="8" idx="1"/>
          </p:cNvCxnSpPr>
          <p:nvPr/>
        </p:nvCxnSpPr>
        <p:spPr>
          <a:xfrm rot="5400000">
            <a:off x="2107099" y="2878310"/>
            <a:ext cx="655636" cy="2325430"/>
          </a:xfrm>
          <a:prstGeom prst="bentConnector4">
            <a:avLst>
              <a:gd name="adj1" fmla="val 30221"/>
              <a:gd name="adj2" fmla="val 1098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cxnSpLocks/>
            <a:stCxn id="8" idx="2"/>
            <a:endCxn id="9" idx="1"/>
          </p:cNvCxnSpPr>
          <p:nvPr/>
        </p:nvCxnSpPr>
        <p:spPr>
          <a:xfrm rot="5400000">
            <a:off x="2161747" y="3738635"/>
            <a:ext cx="546338" cy="2325433"/>
          </a:xfrm>
          <a:prstGeom prst="bentConnector4">
            <a:avLst>
              <a:gd name="adj1" fmla="val 36268"/>
              <a:gd name="adj2" fmla="val 1098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6042" y="1173804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não</a:t>
            </a:r>
            <a:endParaRPr lang="en-US" sz="1400" b="1"/>
          </a:p>
        </p:txBody>
      </p:sp>
      <p:sp>
        <p:nvSpPr>
          <p:cNvPr id="29" name="TextBox 28"/>
          <p:cNvSpPr txBox="1"/>
          <p:nvPr/>
        </p:nvSpPr>
        <p:spPr>
          <a:xfrm>
            <a:off x="646042" y="2083522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não</a:t>
            </a:r>
            <a:endParaRPr lang="en-US" sz="1400" b="1"/>
          </a:p>
        </p:txBody>
      </p:sp>
      <p:sp>
        <p:nvSpPr>
          <p:cNvPr id="30" name="TextBox 29"/>
          <p:cNvSpPr txBox="1"/>
          <p:nvPr/>
        </p:nvSpPr>
        <p:spPr>
          <a:xfrm>
            <a:off x="646042" y="3065277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não</a:t>
            </a:r>
            <a:endParaRPr lang="en-US" sz="1400" b="1"/>
          </a:p>
        </p:txBody>
      </p:sp>
      <p:sp>
        <p:nvSpPr>
          <p:cNvPr id="36" name="TextBox 35"/>
          <p:cNvSpPr txBox="1"/>
          <p:nvPr/>
        </p:nvSpPr>
        <p:spPr>
          <a:xfrm>
            <a:off x="646042" y="3963194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não</a:t>
            </a:r>
            <a:endParaRPr lang="en-US" sz="1400" b="1"/>
          </a:p>
        </p:txBody>
      </p:sp>
      <p:sp>
        <p:nvSpPr>
          <p:cNvPr id="37" name="TextBox 36"/>
          <p:cNvSpPr txBox="1"/>
          <p:nvPr/>
        </p:nvSpPr>
        <p:spPr>
          <a:xfrm>
            <a:off x="646042" y="4805463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não</a:t>
            </a:r>
            <a:endParaRPr lang="en-US" sz="1400" b="1"/>
          </a:p>
        </p:txBody>
      </p:sp>
      <p:sp>
        <p:nvSpPr>
          <p:cNvPr id="38" name="Rounded Rectangle 37"/>
          <p:cNvSpPr/>
          <p:nvPr/>
        </p:nvSpPr>
        <p:spPr>
          <a:xfrm>
            <a:off x="6696480" y="2297711"/>
            <a:ext cx="2176669" cy="4342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1400" b="1"/>
              <a:t>Avaliação Prática</a:t>
            </a:r>
            <a:endParaRPr lang="en-US" sz="1400" b="1"/>
          </a:p>
        </p:txBody>
      </p:sp>
      <p:sp>
        <p:nvSpPr>
          <p:cNvPr id="39" name="Rounded Rectangle 38"/>
          <p:cNvSpPr/>
          <p:nvPr/>
        </p:nvSpPr>
        <p:spPr>
          <a:xfrm>
            <a:off x="6696480" y="4959854"/>
            <a:ext cx="2119527" cy="42813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1400" b="1"/>
              <a:t>Avaliação Prática</a:t>
            </a:r>
            <a:endParaRPr lang="en-US" sz="1400" b="1"/>
          </a:p>
        </p:txBody>
      </p:sp>
      <p:cxnSp>
        <p:nvCxnSpPr>
          <p:cNvPr id="45" name="Straight Arrow Connector 44"/>
          <p:cNvCxnSpPr>
            <a:cxnSpLocks/>
            <a:stCxn id="9" idx="2"/>
            <a:endCxn id="81" idx="0"/>
          </p:cNvCxnSpPr>
          <p:nvPr/>
        </p:nvCxnSpPr>
        <p:spPr>
          <a:xfrm flipH="1">
            <a:off x="3592987" y="5324561"/>
            <a:ext cx="4642" cy="4744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" idx="3"/>
            <a:endCxn id="73" idx="1"/>
          </p:cNvCxnSpPr>
          <p:nvPr/>
        </p:nvCxnSpPr>
        <p:spPr>
          <a:xfrm>
            <a:off x="5923070" y="778718"/>
            <a:ext cx="773410" cy="13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" idx="3"/>
            <a:endCxn id="77" idx="1"/>
          </p:cNvCxnSpPr>
          <p:nvPr/>
        </p:nvCxnSpPr>
        <p:spPr>
          <a:xfrm>
            <a:off x="5923069" y="1587535"/>
            <a:ext cx="773411" cy="49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7" idx="3"/>
            <a:endCxn id="38" idx="1"/>
          </p:cNvCxnSpPr>
          <p:nvPr/>
        </p:nvCxnSpPr>
        <p:spPr>
          <a:xfrm>
            <a:off x="5923064" y="2506069"/>
            <a:ext cx="773416" cy="87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6" idx="3"/>
            <a:endCxn id="91" idx="1"/>
          </p:cNvCxnSpPr>
          <p:nvPr/>
        </p:nvCxnSpPr>
        <p:spPr>
          <a:xfrm>
            <a:off x="5923063" y="3453868"/>
            <a:ext cx="773417" cy="22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8" idx="3"/>
            <a:endCxn id="93" idx="1"/>
          </p:cNvCxnSpPr>
          <p:nvPr/>
        </p:nvCxnSpPr>
        <p:spPr>
          <a:xfrm>
            <a:off x="5923063" y="4368843"/>
            <a:ext cx="773417" cy="22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6696480" y="562909"/>
            <a:ext cx="2176669" cy="43428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1400" b="1"/>
              <a:t>Avaliação de Precisão</a:t>
            </a:r>
            <a:endParaRPr lang="en-US" sz="1400" b="1"/>
          </a:p>
        </p:txBody>
      </p:sp>
      <p:sp>
        <p:nvSpPr>
          <p:cNvPr id="77" name="Rounded Rectangle 76"/>
          <p:cNvSpPr/>
          <p:nvPr/>
        </p:nvSpPr>
        <p:spPr>
          <a:xfrm>
            <a:off x="6696480" y="1375301"/>
            <a:ext cx="2176669" cy="4342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1400" b="1"/>
              <a:t>Avaliação Prática</a:t>
            </a:r>
            <a:endParaRPr lang="en-US" sz="1400" b="1"/>
          </a:p>
        </p:txBody>
      </p:sp>
      <p:sp>
        <p:nvSpPr>
          <p:cNvPr id="81" name="Rounded Rectangle 80"/>
          <p:cNvSpPr/>
          <p:nvPr/>
        </p:nvSpPr>
        <p:spPr>
          <a:xfrm>
            <a:off x="2504652" y="5799013"/>
            <a:ext cx="2176669" cy="43428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1400" b="1"/>
              <a:t>Avaliação de Precisão</a:t>
            </a:r>
            <a:endParaRPr lang="en-US" sz="1400" b="1"/>
          </a:p>
        </p:txBody>
      </p:sp>
      <p:cxnSp>
        <p:nvCxnSpPr>
          <p:cNvPr id="84" name="Straight Arrow Connector 83"/>
          <p:cNvCxnSpPr>
            <a:cxnSpLocks/>
            <a:stCxn id="9" idx="3"/>
            <a:endCxn id="39" idx="1"/>
          </p:cNvCxnSpPr>
          <p:nvPr/>
        </p:nvCxnSpPr>
        <p:spPr>
          <a:xfrm flipV="1">
            <a:off x="5923059" y="5173923"/>
            <a:ext cx="773421" cy="5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6696480" y="3238994"/>
            <a:ext cx="2176669" cy="4342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1400" b="1"/>
              <a:t>Avaliação Prática</a:t>
            </a:r>
            <a:endParaRPr lang="en-US" sz="1400" b="1"/>
          </a:p>
        </p:txBody>
      </p:sp>
      <p:sp>
        <p:nvSpPr>
          <p:cNvPr id="93" name="Rounded Rectangle 92"/>
          <p:cNvSpPr/>
          <p:nvPr/>
        </p:nvSpPr>
        <p:spPr>
          <a:xfrm>
            <a:off x="6696480" y="4153969"/>
            <a:ext cx="2176669" cy="4342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1400" b="1"/>
              <a:t>Avaliação Prática</a:t>
            </a:r>
            <a:endParaRPr lang="en-US" sz="1400" b="1"/>
          </a:p>
        </p:txBody>
      </p:sp>
      <p:sp>
        <p:nvSpPr>
          <p:cNvPr id="102" name="TextBox 101"/>
          <p:cNvSpPr txBox="1"/>
          <p:nvPr/>
        </p:nvSpPr>
        <p:spPr>
          <a:xfrm>
            <a:off x="6051679" y="459153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sim</a:t>
            </a:r>
            <a:endParaRPr lang="en-US" sz="1400" b="1"/>
          </a:p>
        </p:txBody>
      </p:sp>
      <p:sp>
        <p:nvSpPr>
          <p:cNvPr id="104" name="TextBox 103"/>
          <p:cNvSpPr txBox="1"/>
          <p:nvPr/>
        </p:nvSpPr>
        <p:spPr>
          <a:xfrm>
            <a:off x="6051679" y="1256874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sim</a:t>
            </a:r>
            <a:endParaRPr lang="en-US" sz="1400" b="1"/>
          </a:p>
        </p:txBody>
      </p:sp>
      <p:sp>
        <p:nvSpPr>
          <p:cNvPr id="105" name="TextBox 104"/>
          <p:cNvSpPr txBox="1"/>
          <p:nvPr/>
        </p:nvSpPr>
        <p:spPr>
          <a:xfrm>
            <a:off x="6065962" y="2179878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sim</a:t>
            </a:r>
            <a:endParaRPr lang="en-US" sz="1400" b="1"/>
          </a:p>
        </p:txBody>
      </p:sp>
      <p:sp>
        <p:nvSpPr>
          <p:cNvPr id="106" name="TextBox 105"/>
          <p:cNvSpPr txBox="1"/>
          <p:nvPr/>
        </p:nvSpPr>
        <p:spPr>
          <a:xfrm>
            <a:off x="6065962" y="3164688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sim</a:t>
            </a:r>
            <a:endParaRPr lang="en-US" sz="1400" b="1"/>
          </a:p>
        </p:txBody>
      </p:sp>
      <p:sp>
        <p:nvSpPr>
          <p:cNvPr id="107" name="TextBox 106"/>
          <p:cNvSpPr txBox="1"/>
          <p:nvPr/>
        </p:nvSpPr>
        <p:spPr>
          <a:xfrm>
            <a:off x="6065962" y="4101671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sim</a:t>
            </a:r>
            <a:endParaRPr lang="en-US" sz="1400" b="1"/>
          </a:p>
        </p:txBody>
      </p:sp>
      <p:sp>
        <p:nvSpPr>
          <p:cNvPr id="109" name="TextBox 108"/>
          <p:cNvSpPr txBox="1"/>
          <p:nvPr/>
        </p:nvSpPr>
        <p:spPr>
          <a:xfrm>
            <a:off x="6065962" y="4860388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sim</a:t>
            </a:r>
            <a:endParaRPr lang="en-US" sz="1400" b="1"/>
          </a:p>
        </p:txBody>
      </p:sp>
      <p:sp>
        <p:nvSpPr>
          <p:cNvPr id="110" name="TextBox 109"/>
          <p:cNvSpPr txBox="1"/>
          <p:nvPr/>
        </p:nvSpPr>
        <p:spPr>
          <a:xfrm>
            <a:off x="3630258" y="5480014"/>
            <a:ext cx="507911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400" b="1"/>
              <a:t>não</a:t>
            </a:r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295346804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127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Gass</dc:creator>
  <cp:lastModifiedBy>Jason Ballot</cp:lastModifiedBy>
  <cp:revision>9</cp:revision>
  <dcterms:created xsi:type="dcterms:W3CDTF">2024-03-25T13:40:17Z</dcterms:created>
  <dcterms:modified xsi:type="dcterms:W3CDTF">2024-04-30T20:04:41Z</dcterms:modified>
</cp:coreProperties>
</file>